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7" r:id="rId2"/>
    <p:sldId id="620" r:id="rId3"/>
    <p:sldId id="451" r:id="rId4"/>
    <p:sldId id="486" r:id="rId5"/>
    <p:sldId id="522" r:id="rId6"/>
    <p:sldId id="398" r:id="rId7"/>
    <p:sldId id="504" r:id="rId8"/>
    <p:sldId id="459" r:id="rId9"/>
    <p:sldId id="507" r:id="rId10"/>
    <p:sldId id="616" r:id="rId11"/>
    <p:sldId id="618" r:id="rId12"/>
    <p:sldId id="478" r:id="rId13"/>
    <p:sldId id="517" r:id="rId14"/>
    <p:sldId id="524" r:id="rId15"/>
    <p:sldId id="351" r:id="rId16"/>
    <p:sldId id="357" r:id="rId17"/>
    <p:sldId id="358" r:id="rId18"/>
    <p:sldId id="360" r:id="rId19"/>
    <p:sldId id="441" r:id="rId20"/>
    <p:sldId id="438" r:id="rId21"/>
    <p:sldId id="379" r:id="rId22"/>
    <p:sldId id="380" r:id="rId23"/>
    <p:sldId id="424" r:id="rId24"/>
    <p:sldId id="363" r:id="rId25"/>
    <p:sldId id="332" r:id="rId26"/>
    <p:sldId id="341" r:id="rId27"/>
    <p:sldId id="344" r:id="rId28"/>
    <p:sldId id="353" r:id="rId29"/>
    <p:sldId id="354" r:id="rId30"/>
    <p:sldId id="355" r:id="rId31"/>
    <p:sldId id="394" r:id="rId32"/>
    <p:sldId id="395" r:id="rId33"/>
    <p:sldId id="435" r:id="rId34"/>
    <p:sldId id="437" r:id="rId35"/>
    <p:sldId id="356" r:id="rId36"/>
    <p:sldId id="350" r:id="rId37"/>
    <p:sldId id="319" r:id="rId38"/>
    <p:sldId id="320" r:id="rId39"/>
    <p:sldId id="305" r:id="rId40"/>
    <p:sldId id="285" r:id="rId41"/>
    <p:sldId id="623" r:id="rId42"/>
    <p:sldId id="262" r:id="rId43"/>
    <p:sldId id="263" r:id="rId44"/>
    <p:sldId id="621" r:id="rId45"/>
    <p:sldId id="266" r:id="rId46"/>
    <p:sldId id="267" r:id="rId47"/>
    <p:sldId id="268" r:id="rId48"/>
    <p:sldId id="269" r:id="rId49"/>
    <p:sldId id="270" r:id="rId50"/>
    <p:sldId id="271" r:id="rId51"/>
    <p:sldId id="272" r:id="rId52"/>
    <p:sldId id="273" r:id="rId53"/>
    <p:sldId id="274" r:id="rId54"/>
    <p:sldId id="275" r:id="rId55"/>
    <p:sldId id="276" r:id="rId56"/>
    <p:sldId id="277" r:id="rId57"/>
    <p:sldId id="278" r:id="rId58"/>
    <p:sldId id="279" r:id="rId59"/>
    <p:sldId id="622" r:id="rId60"/>
    <p:sldId id="280" r:id="rId61"/>
    <p:sldId id="281" r:id="rId62"/>
    <p:sldId id="283" r:id="rId63"/>
    <p:sldId id="284" r:id="rId64"/>
    <p:sldId id="619" r:id="rId6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85" autoAdjust="0"/>
    <p:restoredTop sz="94660"/>
  </p:normalViewPr>
  <p:slideViewPr>
    <p:cSldViewPr snapToGrid="0">
      <p:cViewPr varScale="1">
        <p:scale>
          <a:sx n="85" d="100"/>
          <a:sy n="85" d="100"/>
        </p:scale>
        <p:origin x="48" y="2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AF4A99-25E1-44F9-90C0-EA66CF00B3B6}" type="doc">
      <dgm:prSet loTypeId="urn:microsoft.com/office/officeart/2005/8/layout/lProcess2" loCatId="list" qsTypeId="urn:microsoft.com/office/officeart/2005/8/quickstyle/simple5" qsCatId="simple" csTypeId="urn:microsoft.com/office/officeart/2005/8/colors/colorful1" csCatId="colorful" phldr="1"/>
      <dgm:spPr/>
      <dgm:t>
        <a:bodyPr/>
        <a:lstStyle/>
        <a:p>
          <a:endParaRPr lang="en-US"/>
        </a:p>
      </dgm:t>
    </dgm:pt>
    <dgm:pt modelId="{B28448BA-C9A8-43EB-A9DB-A0137196E3B9}">
      <dgm:prSet phldrT="[Text]" custT="1"/>
      <dgm:spPr/>
      <dgm:t>
        <a:bodyPr/>
        <a:lstStyle/>
        <a:p>
          <a:r>
            <a:rPr lang="en-US" sz="2400" b="1" dirty="0"/>
            <a:t>High dim. data</a:t>
          </a:r>
        </a:p>
      </dgm:t>
    </dgm:pt>
    <dgm:pt modelId="{3A37FA3F-0269-460F-ACCD-01DD513605A2}" type="parTrans" cxnId="{721BA034-D2BB-4F5E-AD28-4CD4B0B4FA35}">
      <dgm:prSet/>
      <dgm:spPr/>
      <dgm:t>
        <a:bodyPr/>
        <a:lstStyle/>
        <a:p>
          <a:endParaRPr lang="en-US"/>
        </a:p>
      </dgm:t>
    </dgm:pt>
    <dgm:pt modelId="{20234B47-CD57-4C94-B27A-16836C4AA9A8}" type="sibTrans" cxnId="{721BA034-D2BB-4F5E-AD28-4CD4B0B4FA35}">
      <dgm:prSet/>
      <dgm:spPr/>
      <dgm:t>
        <a:bodyPr/>
        <a:lstStyle/>
        <a:p>
          <a:endParaRPr lang="en-US"/>
        </a:p>
      </dgm:t>
    </dgm:pt>
    <dgm:pt modelId="{E9F388D8-C9C2-45F4-B532-779E8C2CB5E8}">
      <dgm:prSet phldrT="[Text]" custT="1">
        <dgm:style>
          <a:lnRef idx="0">
            <a:schemeClr val="accent3"/>
          </a:lnRef>
          <a:fillRef idx="3">
            <a:schemeClr val="accent3"/>
          </a:fillRef>
          <a:effectRef idx="3">
            <a:schemeClr val="accent3"/>
          </a:effectRef>
          <a:fontRef idx="minor">
            <a:schemeClr val="lt1"/>
          </a:fontRef>
        </dgm:style>
      </dgm:prSet>
      <dgm:spPr/>
      <dgm:t>
        <a:bodyPr/>
        <a:lstStyle/>
        <a:p>
          <a:r>
            <a:rPr lang="en-US" sz="1800" dirty="0">
              <a:latin typeface="Calibri" pitchFamily="34" charset="0"/>
              <a:cs typeface="Calibri" pitchFamily="34" charset="0"/>
            </a:rPr>
            <a:t>Locality sensitive hashing</a:t>
          </a:r>
        </a:p>
      </dgm:t>
    </dgm:pt>
    <dgm:pt modelId="{F2F7FB25-05F2-4ED0-B376-8372ACCE43FB}" type="parTrans" cxnId="{95C3269C-8E66-454E-90E4-64EBD4DB49A5}">
      <dgm:prSet/>
      <dgm:spPr/>
      <dgm:t>
        <a:bodyPr/>
        <a:lstStyle/>
        <a:p>
          <a:endParaRPr lang="en-US"/>
        </a:p>
      </dgm:t>
    </dgm:pt>
    <dgm:pt modelId="{1AE97BAD-F576-4336-A510-388E6942CDAC}" type="sibTrans" cxnId="{95C3269C-8E66-454E-90E4-64EBD4DB49A5}">
      <dgm:prSet/>
      <dgm:spPr/>
      <dgm:t>
        <a:bodyPr/>
        <a:lstStyle/>
        <a:p>
          <a:endParaRPr lang="en-US"/>
        </a:p>
      </dgm:t>
    </dgm:pt>
    <dgm:pt modelId="{E12CEE09-DEBB-4435-B911-A40A12F7930D}">
      <dgm:prSet phldrT="[Text]" custT="1">
        <dgm:style>
          <a:lnRef idx="0">
            <a:schemeClr val="accent3"/>
          </a:lnRef>
          <a:fillRef idx="3">
            <a:schemeClr val="accent3"/>
          </a:fillRef>
          <a:effectRef idx="3">
            <a:schemeClr val="accent3"/>
          </a:effectRef>
          <a:fontRef idx="minor">
            <a:schemeClr val="lt1"/>
          </a:fontRef>
        </dgm:style>
      </dgm:prSet>
      <dgm:spPr/>
      <dgm:t>
        <a:bodyPr/>
        <a:lstStyle/>
        <a:p>
          <a:r>
            <a:rPr lang="en-US" sz="1800" dirty="0">
              <a:latin typeface="Calibri" pitchFamily="34" charset="0"/>
              <a:cs typeface="Calibri" pitchFamily="34" charset="0"/>
            </a:rPr>
            <a:t>Clustering</a:t>
          </a:r>
        </a:p>
      </dgm:t>
    </dgm:pt>
    <dgm:pt modelId="{A642C0CA-D97F-4EA3-928C-13F990F569A1}" type="parTrans" cxnId="{751DC194-11AC-4068-BA1C-4404C839BDBA}">
      <dgm:prSet/>
      <dgm:spPr/>
      <dgm:t>
        <a:bodyPr/>
        <a:lstStyle/>
        <a:p>
          <a:endParaRPr lang="en-US"/>
        </a:p>
      </dgm:t>
    </dgm:pt>
    <dgm:pt modelId="{CF3DF39F-9248-4761-840A-28F131DA740D}" type="sibTrans" cxnId="{751DC194-11AC-4068-BA1C-4404C839BDBA}">
      <dgm:prSet/>
      <dgm:spPr/>
      <dgm:t>
        <a:bodyPr/>
        <a:lstStyle/>
        <a:p>
          <a:endParaRPr lang="en-US"/>
        </a:p>
      </dgm:t>
    </dgm:pt>
    <dgm:pt modelId="{5FC74589-1769-4EB4-9E51-9D82632D2E02}">
      <dgm:prSet phldrT="[Text]" custT="1"/>
      <dgm:spPr/>
      <dgm:t>
        <a:bodyPr/>
        <a:lstStyle/>
        <a:p>
          <a:r>
            <a:rPr lang="en-US" sz="2400" b="1" dirty="0"/>
            <a:t>Graph </a:t>
          </a:r>
          <a:br>
            <a:rPr lang="en-US" sz="2400" b="1" dirty="0"/>
          </a:br>
          <a:r>
            <a:rPr lang="en-US" sz="2400" b="1" dirty="0"/>
            <a:t>data</a:t>
          </a:r>
        </a:p>
      </dgm:t>
    </dgm:pt>
    <dgm:pt modelId="{4D0CCF7E-4481-42D2-95B3-0CB4029368E1}" type="parTrans" cxnId="{EA2FD3B8-722B-4877-B8F1-EEA7710C1B84}">
      <dgm:prSet/>
      <dgm:spPr/>
      <dgm:t>
        <a:bodyPr/>
        <a:lstStyle/>
        <a:p>
          <a:endParaRPr lang="en-US"/>
        </a:p>
      </dgm:t>
    </dgm:pt>
    <dgm:pt modelId="{8EB806C9-A9BC-450F-B9C3-AC2ED6D3AF68}" type="sibTrans" cxnId="{EA2FD3B8-722B-4877-B8F1-EEA7710C1B84}">
      <dgm:prSet/>
      <dgm:spPr/>
      <dgm:t>
        <a:bodyPr/>
        <a:lstStyle/>
        <a:p>
          <a:endParaRPr lang="en-US"/>
        </a:p>
      </dgm:t>
    </dgm:pt>
    <dgm:pt modelId="{B8FE7A32-1B20-4D46-8242-6C91907A490E}">
      <dgm:prSet phldrT="[Text]" custT="1">
        <dgm:style>
          <a:lnRef idx="0">
            <a:schemeClr val="accent2"/>
          </a:lnRef>
          <a:fillRef idx="3">
            <a:schemeClr val="accent2"/>
          </a:fillRef>
          <a:effectRef idx="3">
            <a:schemeClr val="accent2"/>
          </a:effectRef>
          <a:fontRef idx="minor">
            <a:schemeClr val="lt1"/>
          </a:fontRef>
        </dgm:style>
      </dgm:prSet>
      <dgm:spPr/>
      <dgm:t>
        <a:bodyPr/>
        <a:lstStyle/>
        <a:p>
          <a:r>
            <a:rPr lang="en-US" sz="1800" dirty="0">
              <a:latin typeface="Calibri" pitchFamily="34" charset="0"/>
              <a:cs typeface="Calibri" pitchFamily="34" charset="0"/>
            </a:rPr>
            <a:t>PageRank, </a:t>
          </a:r>
          <a:r>
            <a:rPr lang="en-US" sz="1800" dirty="0" err="1">
              <a:latin typeface="Calibri" pitchFamily="34" charset="0"/>
              <a:cs typeface="Calibri" pitchFamily="34" charset="0"/>
            </a:rPr>
            <a:t>SimRank</a:t>
          </a:r>
          <a:endParaRPr lang="en-US" sz="1800" dirty="0">
            <a:latin typeface="Calibri" pitchFamily="34" charset="0"/>
            <a:cs typeface="Calibri" pitchFamily="34" charset="0"/>
          </a:endParaRPr>
        </a:p>
      </dgm:t>
    </dgm:pt>
    <dgm:pt modelId="{86CD367E-951E-4F4B-BFC7-6603B931690A}" type="parTrans" cxnId="{35679A9F-A9C0-40B5-BA5C-B5D89AD516EE}">
      <dgm:prSet/>
      <dgm:spPr/>
      <dgm:t>
        <a:bodyPr/>
        <a:lstStyle/>
        <a:p>
          <a:endParaRPr lang="en-US"/>
        </a:p>
      </dgm:t>
    </dgm:pt>
    <dgm:pt modelId="{03DB6E86-A49B-4AF5-9791-CBACA4C5335D}" type="sibTrans" cxnId="{35679A9F-A9C0-40B5-BA5C-B5D89AD516EE}">
      <dgm:prSet/>
      <dgm:spPr/>
      <dgm:t>
        <a:bodyPr/>
        <a:lstStyle/>
        <a:p>
          <a:endParaRPr lang="en-US"/>
        </a:p>
      </dgm:t>
    </dgm:pt>
    <dgm:pt modelId="{EFD7AB2D-81E2-448E-B54E-4F3622AF7EF9}">
      <dgm:prSet phldrT="[Text]" custT="1">
        <dgm:style>
          <a:lnRef idx="0">
            <a:schemeClr val="accent2"/>
          </a:lnRef>
          <a:fillRef idx="3">
            <a:schemeClr val="accent2"/>
          </a:fillRef>
          <a:effectRef idx="3">
            <a:schemeClr val="accent2"/>
          </a:effectRef>
          <a:fontRef idx="minor">
            <a:schemeClr val="lt1"/>
          </a:fontRef>
        </dgm:style>
      </dgm:prSet>
      <dgm:spPr/>
      <dgm:t>
        <a:bodyPr/>
        <a:lstStyle/>
        <a:p>
          <a:r>
            <a:rPr lang="en-US" sz="1800" dirty="0">
              <a:latin typeface="Calibri" pitchFamily="34" charset="0"/>
              <a:cs typeface="Calibri" pitchFamily="34" charset="0"/>
            </a:rPr>
            <a:t>Community Detection</a:t>
          </a:r>
        </a:p>
      </dgm:t>
    </dgm:pt>
    <dgm:pt modelId="{36574C9A-C9D9-41B3-A499-07AB4199CF7F}" type="parTrans" cxnId="{E8E1CBC2-E886-44D5-B930-C0A4D16118C4}">
      <dgm:prSet/>
      <dgm:spPr/>
      <dgm:t>
        <a:bodyPr/>
        <a:lstStyle/>
        <a:p>
          <a:endParaRPr lang="en-US"/>
        </a:p>
      </dgm:t>
    </dgm:pt>
    <dgm:pt modelId="{0FFBD1E1-7F1E-48F7-8092-88463CF1F65B}" type="sibTrans" cxnId="{E8E1CBC2-E886-44D5-B930-C0A4D16118C4}">
      <dgm:prSet/>
      <dgm:spPr/>
      <dgm:t>
        <a:bodyPr/>
        <a:lstStyle/>
        <a:p>
          <a:endParaRPr lang="en-US"/>
        </a:p>
      </dgm:t>
    </dgm:pt>
    <dgm:pt modelId="{A0A9AC20-5EC1-4862-BFC8-870928838544}">
      <dgm:prSet phldrT="[Text]" custT="1"/>
      <dgm:spPr/>
      <dgm:t>
        <a:bodyPr/>
        <a:lstStyle/>
        <a:p>
          <a:r>
            <a:rPr lang="en-US" sz="2400" b="1" dirty="0"/>
            <a:t>Infinite </a:t>
          </a:r>
          <a:br>
            <a:rPr lang="en-US" sz="2400" b="1" dirty="0"/>
          </a:br>
          <a:r>
            <a:rPr lang="en-US" sz="2400" b="1" dirty="0"/>
            <a:t>data</a:t>
          </a:r>
        </a:p>
      </dgm:t>
    </dgm:pt>
    <dgm:pt modelId="{69D52F25-6ACE-45DA-A9E8-1893E3A26C8C}" type="parTrans" cxnId="{E39A2E7D-4B01-443C-A093-8728A9F528A1}">
      <dgm:prSet/>
      <dgm:spPr/>
      <dgm:t>
        <a:bodyPr/>
        <a:lstStyle/>
        <a:p>
          <a:endParaRPr lang="en-US"/>
        </a:p>
      </dgm:t>
    </dgm:pt>
    <dgm:pt modelId="{FF5EAA6B-D3D9-4221-A79F-E9B4930D1CEF}" type="sibTrans" cxnId="{E39A2E7D-4B01-443C-A093-8728A9F528A1}">
      <dgm:prSet/>
      <dgm:spPr/>
      <dgm:t>
        <a:bodyPr/>
        <a:lstStyle/>
        <a:p>
          <a:endParaRPr lang="en-US"/>
        </a:p>
      </dgm:t>
    </dgm:pt>
    <dgm:pt modelId="{6856B0CF-FE68-485F-BF49-CA4A93F4F38C}">
      <dgm:prSet phldrT="[Text]" custT="1">
        <dgm:style>
          <a:lnRef idx="0">
            <a:schemeClr val="accent4"/>
          </a:lnRef>
          <a:fillRef idx="3">
            <a:schemeClr val="accent4"/>
          </a:fillRef>
          <a:effectRef idx="3">
            <a:schemeClr val="accent4"/>
          </a:effectRef>
          <a:fontRef idx="minor">
            <a:schemeClr val="lt1"/>
          </a:fontRef>
        </dgm:style>
      </dgm:prSet>
      <dgm:spPr/>
      <dgm:t>
        <a:bodyPr/>
        <a:lstStyle/>
        <a:p>
          <a:r>
            <a:rPr lang="en-US" sz="1800" dirty="0">
              <a:latin typeface="Calibri" pitchFamily="34" charset="0"/>
              <a:cs typeface="Calibri" pitchFamily="34" charset="0"/>
            </a:rPr>
            <a:t>Filtering data streams</a:t>
          </a:r>
        </a:p>
      </dgm:t>
    </dgm:pt>
    <dgm:pt modelId="{B52856D9-283B-499D-AE83-3A1B0694F8DA}" type="parTrans" cxnId="{1151B3DC-BFA5-46C2-A674-0EE40A938C5A}">
      <dgm:prSet/>
      <dgm:spPr/>
      <dgm:t>
        <a:bodyPr/>
        <a:lstStyle/>
        <a:p>
          <a:endParaRPr lang="en-US"/>
        </a:p>
      </dgm:t>
    </dgm:pt>
    <dgm:pt modelId="{60145AD2-C0A0-4426-8839-F8800D94963F}" type="sibTrans" cxnId="{1151B3DC-BFA5-46C2-A674-0EE40A938C5A}">
      <dgm:prSet/>
      <dgm:spPr/>
      <dgm:t>
        <a:bodyPr/>
        <a:lstStyle/>
        <a:p>
          <a:endParaRPr lang="en-US"/>
        </a:p>
      </dgm:t>
    </dgm:pt>
    <dgm:pt modelId="{5DA147F9-347F-4A9B-99C6-4679CBA742BD}">
      <dgm:prSet phldrT="[Text]" custT="1">
        <dgm:style>
          <a:lnRef idx="0">
            <a:schemeClr val="accent4"/>
          </a:lnRef>
          <a:fillRef idx="3">
            <a:schemeClr val="accent4"/>
          </a:fillRef>
          <a:effectRef idx="3">
            <a:schemeClr val="accent4"/>
          </a:effectRef>
          <a:fontRef idx="minor">
            <a:schemeClr val="lt1"/>
          </a:fontRef>
        </dgm:style>
      </dgm:prSet>
      <dgm:spPr/>
      <dgm:t>
        <a:bodyPr/>
        <a:lstStyle/>
        <a:p>
          <a:r>
            <a:rPr lang="en-US" sz="1800" dirty="0">
              <a:latin typeface="Calibri" pitchFamily="34" charset="0"/>
              <a:cs typeface="Calibri" pitchFamily="34" charset="0"/>
            </a:rPr>
            <a:t>Web advertising</a:t>
          </a:r>
        </a:p>
      </dgm:t>
    </dgm:pt>
    <dgm:pt modelId="{0DD651B9-CD26-4B12-B47E-A345F5C781A5}" type="parTrans" cxnId="{D2E71B6A-2ED0-4063-83D4-B7F1634C0332}">
      <dgm:prSet/>
      <dgm:spPr/>
      <dgm:t>
        <a:bodyPr/>
        <a:lstStyle/>
        <a:p>
          <a:endParaRPr lang="en-US"/>
        </a:p>
      </dgm:t>
    </dgm:pt>
    <dgm:pt modelId="{A279CC5C-DF39-4624-BFA5-ADC04410EA91}" type="sibTrans" cxnId="{D2E71B6A-2ED0-4063-83D4-B7F1634C0332}">
      <dgm:prSet/>
      <dgm:spPr/>
      <dgm:t>
        <a:bodyPr/>
        <a:lstStyle/>
        <a:p>
          <a:endParaRPr lang="en-US"/>
        </a:p>
      </dgm:t>
    </dgm:pt>
    <dgm:pt modelId="{91B14D9B-61DF-4421-AF43-318BB0021BDF}">
      <dgm:prSet phldrT="[Text]" custT="1">
        <dgm:style>
          <a:lnRef idx="0">
            <a:schemeClr val="accent3"/>
          </a:lnRef>
          <a:fillRef idx="3">
            <a:schemeClr val="accent3"/>
          </a:fillRef>
          <a:effectRef idx="3">
            <a:schemeClr val="accent3"/>
          </a:effectRef>
          <a:fontRef idx="minor">
            <a:schemeClr val="lt1"/>
          </a:fontRef>
        </dgm:style>
      </dgm:prSet>
      <dgm:spPr/>
      <dgm:t>
        <a:bodyPr/>
        <a:lstStyle/>
        <a:p>
          <a:r>
            <a:rPr lang="en-US" sz="1800" dirty="0">
              <a:latin typeface="Calibri" pitchFamily="34" charset="0"/>
              <a:cs typeface="Calibri" pitchFamily="34" charset="0"/>
            </a:rPr>
            <a:t>Dimensionality reduction</a:t>
          </a:r>
        </a:p>
      </dgm:t>
    </dgm:pt>
    <dgm:pt modelId="{6B1A9D79-1E1A-438E-9974-41204E573EDC}" type="parTrans" cxnId="{CDF2CC16-ED87-4552-8B18-DAAA2A151437}">
      <dgm:prSet/>
      <dgm:spPr/>
      <dgm:t>
        <a:bodyPr/>
        <a:lstStyle/>
        <a:p>
          <a:endParaRPr lang="en-US"/>
        </a:p>
      </dgm:t>
    </dgm:pt>
    <dgm:pt modelId="{5E874D73-6215-4109-909C-386CFCBBE123}" type="sibTrans" cxnId="{CDF2CC16-ED87-4552-8B18-DAAA2A151437}">
      <dgm:prSet/>
      <dgm:spPr/>
      <dgm:t>
        <a:bodyPr/>
        <a:lstStyle/>
        <a:p>
          <a:endParaRPr lang="en-US"/>
        </a:p>
      </dgm:t>
    </dgm:pt>
    <dgm:pt modelId="{FF0CDCCC-6F78-4064-A419-5EC5C753206F}">
      <dgm:prSet phldrT="[Text]" custT="1">
        <dgm:style>
          <a:lnRef idx="0">
            <a:schemeClr val="accent2"/>
          </a:lnRef>
          <a:fillRef idx="3">
            <a:schemeClr val="accent2"/>
          </a:fillRef>
          <a:effectRef idx="3">
            <a:schemeClr val="accent2"/>
          </a:effectRef>
          <a:fontRef idx="minor">
            <a:schemeClr val="lt1"/>
          </a:fontRef>
        </dgm:style>
      </dgm:prSet>
      <dgm:spPr/>
      <dgm:t>
        <a:bodyPr/>
        <a:lstStyle/>
        <a:p>
          <a:r>
            <a:rPr lang="en-US" sz="1800" dirty="0">
              <a:latin typeface="Calibri" pitchFamily="34" charset="0"/>
              <a:cs typeface="Calibri" pitchFamily="34" charset="0"/>
            </a:rPr>
            <a:t>Spam Detection</a:t>
          </a:r>
        </a:p>
      </dgm:t>
    </dgm:pt>
    <dgm:pt modelId="{C96EA5C7-A653-4A83-8F75-8585A07C9C8F}" type="parTrans" cxnId="{CD174D1A-F576-42A5-8360-9F1F6FB5C8D5}">
      <dgm:prSet/>
      <dgm:spPr/>
      <dgm:t>
        <a:bodyPr/>
        <a:lstStyle/>
        <a:p>
          <a:endParaRPr lang="en-US"/>
        </a:p>
      </dgm:t>
    </dgm:pt>
    <dgm:pt modelId="{8E668476-E60C-485B-B9C7-8F9496C26DF3}" type="sibTrans" cxnId="{CD174D1A-F576-42A5-8360-9F1F6FB5C8D5}">
      <dgm:prSet/>
      <dgm:spPr/>
      <dgm:t>
        <a:bodyPr/>
        <a:lstStyle/>
        <a:p>
          <a:endParaRPr lang="en-US"/>
        </a:p>
      </dgm:t>
    </dgm:pt>
    <dgm:pt modelId="{06D87D35-A66C-427C-B6DB-AF958D65D6B3}">
      <dgm:prSet phldrT="[Text]" custT="1">
        <dgm:style>
          <a:lnRef idx="0">
            <a:schemeClr val="accent4"/>
          </a:lnRef>
          <a:fillRef idx="3">
            <a:schemeClr val="accent4"/>
          </a:fillRef>
          <a:effectRef idx="3">
            <a:schemeClr val="accent4"/>
          </a:effectRef>
          <a:fontRef idx="minor">
            <a:schemeClr val="lt1"/>
          </a:fontRef>
        </dgm:style>
      </dgm:prSet>
      <dgm:spPr/>
      <dgm:t>
        <a:bodyPr/>
        <a:lstStyle/>
        <a:p>
          <a:r>
            <a:rPr lang="en-US" sz="1800" dirty="0">
              <a:latin typeface="Calibri" pitchFamily="34" charset="0"/>
              <a:cs typeface="Calibri" pitchFamily="34" charset="0"/>
            </a:rPr>
            <a:t>Queries on streams</a:t>
          </a:r>
        </a:p>
      </dgm:t>
    </dgm:pt>
    <dgm:pt modelId="{9A4B31E9-014C-4B63-A219-5A63A8ACB829}" type="parTrans" cxnId="{03033C8E-546A-4636-B996-DCA3A7F5D692}">
      <dgm:prSet/>
      <dgm:spPr/>
      <dgm:t>
        <a:bodyPr/>
        <a:lstStyle/>
        <a:p>
          <a:endParaRPr lang="en-US"/>
        </a:p>
      </dgm:t>
    </dgm:pt>
    <dgm:pt modelId="{AC1F3899-4696-4923-97F3-8D3FBB96254A}" type="sibTrans" cxnId="{03033C8E-546A-4636-B996-DCA3A7F5D692}">
      <dgm:prSet/>
      <dgm:spPr/>
      <dgm:t>
        <a:bodyPr/>
        <a:lstStyle/>
        <a:p>
          <a:endParaRPr lang="en-US"/>
        </a:p>
      </dgm:t>
    </dgm:pt>
    <dgm:pt modelId="{EA22DC01-B1C3-4425-86ED-5B66953397A8}">
      <dgm:prSet phldrT="[Text]" custT="1"/>
      <dgm:spPr/>
      <dgm:t>
        <a:bodyPr/>
        <a:lstStyle/>
        <a:p>
          <a:r>
            <a:rPr lang="en-US" sz="2400" b="1" dirty="0"/>
            <a:t>Machine learning</a:t>
          </a:r>
        </a:p>
      </dgm:t>
    </dgm:pt>
    <dgm:pt modelId="{5D0A80B1-3E50-448A-A64D-AD1355ED3022}" type="parTrans" cxnId="{6DB72DBE-E82A-47EF-ACEA-E04B7B517F26}">
      <dgm:prSet/>
      <dgm:spPr/>
      <dgm:t>
        <a:bodyPr/>
        <a:lstStyle/>
        <a:p>
          <a:endParaRPr lang="en-US"/>
        </a:p>
      </dgm:t>
    </dgm:pt>
    <dgm:pt modelId="{A9D991C7-41FC-48B5-87C1-98EB407695FE}" type="sibTrans" cxnId="{6DB72DBE-E82A-47EF-ACEA-E04B7B517F26}">
      <dgm:prSet/>
      <dgm:spPr/>
      <dgm:t>
        <a:bodyPr/>
        <a:lstStyle/>
        <a:p>
          <a:endParaRPr lang="en-US"/>
        </a:p>
      </dgm:t>
    </dgm:pt>
    <dgm:pt modelId="{BC15291E-510A-4A20-8D69-B0F2ACBA3CC6}">
      <dgm:prSet phldrT="[Text]" custT="1">
        <dgm:style>
          <a:lnRef idx="0">
            <a:schemeClr val="accent5"/>
          </a:lnRef>
          <a:fillRef idx="3">
            <a:schemeClr val="accent5"/>
          </a:fillRef>
          <a:effectRef idx="3">
            <a:schemeClr val="accent5"/>
          </a:effectRef>
          <a:fontRef idx="minor">
            <a:schemeClr val="lt1"/>
          </a:fontRef>
        </dgm:style>
      </dgm:prSet>
      <dgm:spPr/>
      <dgm:t>
        <a:bodyPr/>
        <a:lstStyle/>
        <a:p>
          <a:r>
            <a:rPr lang="en-US" sz="1800" dirty="0">
              <a:latin typeface="Calibri" pitchFamily="34" charset="0"/>
              <a:cs typeface="Calibri" pitchFamily="34" charset="0"/>
            </a:rPr>
            <a:t>SVM</a:t>
          </a:r>
        </a:p>
      </dgm:t>
    </dgm:pt>
    <dgm:pt modelId="{DDAF1636-99A0-4E4C-BF8B-7A50EC838E24}" type="parTrans" cxnId="{53D00FBE-0B8C-44B8-BD7B-FF723D810987}">
      <dgm:prSet/>
      <dgm:spPr/>
      <dgm:t>
        <a:bodyPr/>
        <a:lstStyle/>
        <a:p>
          <a:endParaRPr lang="en-US"/>
        </a:p>
      </dgm:t>
    </dgm:pt>
    <dgm:pt modelId="{25F65FF3-A145-4450-BC4A-2BD6189C0F89}" type="sibTrans" cxnId="{53D00FBE-0B8C-44B8-BD7B-FF723D810987}">
      <dgm:prSet/>
      <dgm:spPr/>
      <dgm:t>
        <a:bodyPr/>
        <a:lstStyle/>
        <a:p>
          <a:endParaRPr lang="en-US"/>
        </a:p>
      </dgm:t>
    </dgm:pt>
    <dgm:pt modelId="{86AB53FA-67D7-4EE7-8555-3EE8EB6FA4C8}">
      <dgm:prSet phldrT="[Text]" custT="1">
        <dgm:style>
          <a:lnRef idx="0">
            <a:schemeClr val="accent5"/>
          </a:lnRef>
          <a:fillRef idx="3">
            <a:schemeClr val="accent5"/>
          </a:fillRef>
          <a:effectRef idx="3">
            <a:schemeClr val="accent5"/>
          </a:effectRef>
          <a:fontRef idx="minor">
            <a:schemeClr val="lt1"/>
          </a:fontRef>
        </dgm:style>
      </dgm:prSet>
      <dgm:spPr/>
      <dgm:t>
        <a:bodyPr/>
        <a:lstStyle/>
        <a:p>
          <a:r>
            <a:rPr lang="en-US" sz="1800" dirty="0">
              <a:latin typeface="Calibri" pitchFamily="34" charset="0"/>
              <a:cs typeface="Calibri" pitchFamily="34" charset="0"/>
            </a:rPr>
            <a:t>Decision Trees</a:t>
          </a:r>
        </a:p>
      </dgm:t>
    </dgm:pt>
    <dgm:pt modelId="{EA03EBDD-B26B-4044-993F-F3F8F5C83B54}" type="parTrans" cxnId="{6723F50B-AA47-4273-81EA-65E1F5EA34FA}">
      <dgm:prSet/>
      <dgm:spPr/>
      <dgm:t>
        <a:bodyPr/>
        <a:lstStyle/>
        <a:p>
          <a:endParaRPr lang="en-US"/>
        </a:p>
      </dgm:t>
    </dgm:pt>
    <dgm:pt modelId="{AD9FF113-925C-46F3-AC17-3E3C7A57FE37}" type="sibTrans" cxnId="{6723F50B-AA47-4273-81EA-65E1F5EA34FA}">
      <dgm:prSet/>
      <dgm:spPr/>
      <dgm:t>
        <a:bodyPr/>
        <a:lstStyle/>
        <a:p>
          <a:endParaRPr lang="en-US"/>
        </a:p>
      </dgm:t>
    </dgm:pt>
    <dgm:pt modelId="{67EC18BA-DB21-4AAD-BE8A-067C85A9B73E}">
      <dgm:prSet phldrT="[Text]" custT="1">
        <dgm:style>
          <a:lnRef idx="0">
            <a:schemeClr val="accent5"/>
          </a:lnRef>
          <a:fillRef idx="3">
            <a:schemeClr val="accent5"/>
          </a:fillRef>
          <a:effectRef idx="3">
            <a:schemeClr val="accent5"/>
          </a:effectRef>
          <a:fontRef idx="minor">
            <a:schemeClr val="lt1"/>
          </a:fontRef>
        </dgm:style>
      </dgm:prSet>
      <dgm:spPr/>
      <dgm:t>
        <a:bodyPr/>
        <a:lstStyle/>
        <a:p>
          <a:r>
            <a:rPr lang="en-US" sz="1800" dirty="0">
              <a:latin typeface="Calibri" pitchFamily="34" charset="0"/>
              <a:cs typeface="Calibri" pitchFamily="34" charset="0"/>
            </a:rPr>
            <a:t>Perceptron, </a:t>
          </a:r>
          <a:r>
            <a:rPr lang="en-US" sz="1800" dirty="0" err="1">
              <a:latin typeface="Calibri" pitchFamily="34" charset="0"/>
              <a:cs typeface="Calibri" pitchFamily="34" charset="0"/>
            </a:rPr>
            <a:t>kNN</a:t>
          </a:r>
          <a:endParaRPr lang="en-US" sz="1800" dirty="0">
            <a:latin typeface="Calibri" pitchFamily="34" charset="0"/>
            <a:cs typeface="Calibri" pitchFamily="34" charset="0"/>
          </a:endParaRPr>
        </a:p>
      </dgm:t>
    </dgm:pt>
    <dgm:pt modelId="{8918E5B2-4513-4EC4-8164-E88158F78E11}" type="parTrans" cxnId="{090367F2-2F9D-429E-8090-D374C3282399}">
      <dgm:prSet/>
      <dgm:spPr/>
      <dgm:t>
        <a:bodyPr/>
        <a:lstStyle/>
        <a:p>
          <a:endParaRPr lang="en-US"/>
        </a:p>
      </dgm:t>
    </dgm:pt>
    <dgm:pt modelId="{FAC02AF5-6F72-4EED-98CA-D68C7F3B5D5A}" type="sibTrans" cxnId="{090367F2-2F9D-429E-8090-D374C3282399}">
      <dgm:prSet/>
      <dgm:spPr/>
      <dgm:t>
        <a:bodyPr/>
        <a:lstStyle/>
        <a:p>
          <a:endParaRPr lang="en-US"/>
        </a:p>
      </dgm:t>
    </dgm:pt>
    <dgm:pt modelId="{7D17D413-1C96-46A5-9E85-72C6636AE3C5}">
      <dgm:prSet phldrT="[Text]" custT="1"/>
      <dgm:spPr/>
      <dgm:t>
        <a:bodyPr/>
        <a:lstStyle/>
        <a:p>
          <a:r>
            <a:rPr lang="en-US" sz="2400" b="1" dirty="0"/>
            <a:t>Apps</a:t>
          </a:r>
        </a:p>
      </dgm:t>
    </dgm:pt>
    <dgm:pt modelId="{91A59BF2-53A7-4244-ADC4-8913701DE4BA}" type="parTrans" cxnId="{D9E35F5C-9C04-4B00-BAD8-AD36F1DD39DE}">
      <dgm:prSet/>
      <dgm:spPr/>
      <dgm:t>
        <a:bodyPr/>
        <a:lstStyle/>
        <a:p>
          <a:endParaRPr lang="en-US"/>
        </a:p>
      </dgm:t>
    </dgm:pt>
    <dgm:pt modelId="{06AA36B4-E14B-4E14-B273-C8197A0B582E}" type="sibTrans" cxnId="{D9E35F5C-9C04-4B00-BAD8-AD36F1DD39DE}">
      <dgm:prSet/>
      <dgm:spPr/>
      <dgm:t>
        <a:bodyPr/>
        <a:lstStyle/>
        <a:p>
          <a:endParaRPr lang="en-US"/>
        </a:p>
      </dgm:t>
    </dgm:pt>
    <dgm:pt modelId="{A9A35E3D-01EA-46C6-AED8-865E91E9D6C9}">
      <dgm:prSet phldrT="[Text]" custT="1">
        <dgm:style>
          <a:lnRef idx="0">
            <a:schemeClr val="accent6"/>
          </a:lnRef>
          <a:fillRef idx="3">
            <a:schemeClr val="accent6"/>
          </a:fillRef>
          <a:effectRef idx="3">
            <a:schemeClr val="accent6"/>
          </a:effectRef>
          <a:fontRef idx="minor">
            <a:schemeClr val="lt1"/>
          </a:fontRef>
        </dgm:style>
      </dgm:prSet>
      <dgm:spPr>
        <a:solidFill>
          <a:srgbClr val="333399"/>
        </a:solidFill>
      </dgm:spPr>
      <dgm:t>
        <a:bodyPr/>
        <a:lstStyle/>
        <a:p>
          <a:r>
            <a:rPr lang="en-US" sz="1800" dirty="0">
              <a:latin typeface="Calibri" pitchFamily="34" charset="0"/>
              <a:cs typeface="Calibri" pitchFamily="34" charset="0"/>
            </a:rPr>
            <a:t>Recommender systems</a:t>
          </a:r>
        </a:p>
      </dgm:t>
    </dgm:pt>
    <dgm:pt modelId="{0C34515A-9947-4AC4-8E07-6D77FB8F1E95}" type="parTrans" cxnId="{5018CE96-E6CC-471E-9B9C-30F70F6B8CE7}">
      <dgm:prSet/>
      <dgm:spPr/>
      <dgm:t>
        <a:bodyPr/>
        <a:lstStyle/>
        <a:p>
          <a:endParaRPr lang="en-US"/>
        </a:p>
      </dgm:t>
    </dgm:pt>
    <dgm:pt modelId="{3C0EBF76-BD27-4964-B79F-79CC6413DFD1}" type="sibTrans" cxnId="{5018CE96-E6CC-471E-9B9C-30F70F6B8CE7}">
      <dgm:prSet/>
      <dgm:spPr/>
      <dgm:t>
        <a:bodyPr/>
        <a:lstStyle/>
        <a:p>
          <a:endParaRPr lang="en-US"/>
        </a:p>
      </dgm:t>
    </dgm:pt>
    <dgm:pt modelId="{A5325020-A43F-4DC5-B91A-865612236E1B}">
      <dgm:prSet phldrT="[Text]" custT="1">
        <dgm:style>
          <a:lnRef idx="0">
            <a:schemeClr val="accent6"/>
          </a:lnRef>
          <a:fillRef idx="3">
            <a:schemeClr val="accent6"/>
          </a:fillRef>
          <a:effectRef idx="3">
            <a:schemeClr val="accent6"/>
          </a:effectRef>
          <a:fontRef idx="minor">
            <a:schemeClr val="lt1"/>
          </a:fontRef>
        </dgm:style>
      </dgm:prSet>
      <dgm:spPr>
        <a:solidFill>
          <a:srgbClr val="333399"/>
        </a:solidFill>
      </dgm:spPr>
      <dgm:t>
        <a:bodyPr/>
        <a:lstStyle/>
        <a:p>
          <a:r>
            <a:rPr lang="en-US" sz="1800" dirty="0">
              <a:latin typeface="Calibri" pitchFamily="34" charset="0"/>
              <a:cs typeface="Calibri" pitchFamily="34" charset="0"/>
            </a:rPr>
            <a:t>Association Rules</a:t>
          </a:r>
        </a:p>
      </dgm:t>
    </dgm:pt>
    <dgm:pt modelId="{B397B1E6-BB15-4DF4-B38A-02A5DF7C7E5D}" type="parTrans" cxnId="{0949B049-F928-4520-A037-C172C962E0C9}">
      <dgm:prSet/>
      <dgm:spPr/>
      <dgm:t>
        <a:bodyPr/>
        <a:lstStyle/>
        <a:p>
          <a:endParaRPr lang="en-US"/>
        </a:p>
      </dgm:t>
    </dgm:pt>
    <dgm:pt modelId="{E5885318-4367-4D45-A1BC-C2768E0C5F2B}" type="sibTrans" cxnId="{0949B049-F928-4520-A037-C172C962E0C9}">
      <dgm:prSet/>
      <dgm:spPr/>
      <dgm:t>
        <a:bodyPr/>
        <a:lstStyle/>
        <a:p>
          <a:endParaRPr lang="en-US"/>
        </a:p>
      </dgm:t>
    </dgm:pt>
    <dgm:pt modelId="{63784350-6FB5-4F39-A0AA-A76D20385A1A}">
      <dgm:prSet phldrT="[Text]" custT="1">
        <dgm:style>
          <a:lnRef idx="0">
            <a:schemeClr val="accent6"/>
          </a:lnRef>
          <a:fillRef idx="3">
            <a:schemeClr val="accent6"/>
          </a:fillRef>
          <a:effectRef idx="3">
            <a:schemeClr val="accent6"/>
          </a:effectRef>
          <a:fontRef idx="minor">
            <a:schemeClr val="lt1"/>
          </a:fontRef>
        </dgm:style>
      </dgm:prSet>
      <dgm:spPr>
        <a:solidFill>
          <a:srgbClr val="333399"/>
        </a:solidFill>
      </dgm:spPr>
      <dgm:t>
        <a:bodyPr/>
        <a:lstStyle/>
        <a:p>
          <a:r>
            <a:rPr lang="en-US" sz="1800" dirty="0">
              <a:latin typeface="Calibri" pitchFamily="34" charset="0"/>
              <a:cs typeface="Calibri" pitchFamily="34" charset="0"/>
            </a:rPr>
            <a:t>Duplicate document detection</a:t>
          </a:r>
        </a:p>
      </dgm:t>
    </dgm:pt>
    <dgm:pt modelId="{02F99CF5-BE6F-4557-8BB4-68B7181CCBA5}" type="parTrans" cxnId="{CDAE2543-0EE1-4B34-B52E-A8EEEA699492}">
      <dgm:prSet/>
      <dgm:spPr/>
      <dgm:t>
        <a:bodyPr/>
        <a:lstStyle/>
        <a:p>
          <a:endParaRPr lang="en-US"/>
        </a:p>
      </dgm:t>
    </dgm:pt>
    <dgm:pt modelId="{E47CBEBB-6EFF-43F4-952B-B6C93B5E9493}" type="sibTrans" cxnId="{CDAE2543-0EE1-4B34-B52E-A8EEEA699492}">
      <dgm:prSet/>
      <dgm:spPr/>
      <dgm:t>
        <a:bodyPr/>
        <a:lstStyle/>
        <a:p>
          <a:endParaRPr lang="en-US"/>
        </a:p>
      </dgm:t>
    </dgm:pt>
    <dgm:pt modelId="{5473F14B-8F21-412E-B8DE-EADF32D6F521}" type="pres">
      <dgm:prSet presAssocID="{7DAF4A99-25E1-44F9-90C0-EA66CF00B3B6}" presName="theList" presStyleCnt="0">
        <dgm:presLayoutVars>
          <dgm:dir/>
          <dgm:animLvl val="lvl"/>
          <dgm:resizeHandles val="exact"/>
        </dgm:presLayoutVars>
      </dgm:prSet>
      <dgm:spPr/>
    </dgm:pt>
    <dgm:pt modelId="{C0D74A84-CA9B-4A55-82D3-C4473BCAB74F}" type="pres">
      <dgm:prSet presAssocID="{B28448BA-C9A8-43EB-A9DB-A0137196E3B9}" presName="compNode" presStyleCnt="0"/>
      <dgm:spPr/>
    </dgm:pt>
    <dgm:pt modelId="{F5FB40AB-A8F0-43CC-AED2-A0B6D3491F03}" type="pres">
      <dgm:prSet presAssocID="{B28448BA-C9A8-43EB-A9DB-A0137196E3B9}" presName="aNode" presStyleLbl="bgShp" presStyleIdx="0" presStyleCnt="5"/>
      <dgm:spPr/>
    </dgm:pt>
    <dgm:pt modelId="{189EA2CD-99B4-4604-BDBC-34AEB91058A9}" type="pres">
      <dgm:prSet presAssocID="{B28448BA-C9A8-43EB-A9DB-A0137196E3B9}" presName="textNode" presStyleLbl="bgShp" presStyleIdx="0" presStyleCnt="5"/>
      <dgm:spPr/>
    </dgm:pt>
    <dgm:pt modelId="{051CD919-C14E-4FF7-A82B-674D57B30AF8}" type="pres">
      <dgm:prSet presAssocID="{B28448BA-C9A8-43EB-A9DB-A0137196E3B9}" presName="compChildNode" presStyleCnt="0"/>
      <dgm:spPr/>
    </dgm:pt>
    <dgm:pt modelId="{151EFC3A-4B26-48D8-87A4-D28DC0264B02}" type="pres">
      <dgm:prSet presAssocID="{B28448BA-C9A8-43EB-A9DB-A0137196E3B9}" presName="theInnerList" presStyleCnt="0"/>
      <dgm:spPr/>
    </dgm:pt>
    <dgm:pt modelId="{D6B8C86D-B5C5-4707-BB1C-60E6EB9E4EBA}" type="pres">
      <dgm:prSet presAssocID="{E9F388D8-C9C2-45F4-B532-779E8C2CB5E8}" presName="childNode" presStyleLbl="node1" presStyleIdx="0" presStyleCnt="15">
        <dgm:presLayoutVars>
          <dgm:bulletEnabled val="1"/>
        </dgm:presLayoutVars>
      </dgm:prSet>
      <dgm:spPr/>
    </dgm:pt>
    <dgm:pt modelId="{FEA7308F-F292-4734-BC92-11C7BB5AF5E5}" type="pres">
      <dgm:prSet presAssocID="{E9F388D8-C9C2-45F4-B532-779E8C2CB5E8}" presName="aSpace2" presStyleCnt="0"/>
      <dgm:spPr/>
    </dgm:pt>
    <dgm:pt modelId="{20F65450-B565-4F6E-8CBD-65CD2502E3B0}" type="pres">
      <dgm:prSet presAssocID="{E12CEE09-DEBB-4435-B911-A40A12F7930D}" presName="childNode" presStyleLbl="node1" presStyleIdx="1" presStyleCnt="15">
        <dgm:presLayoutVars>
          <dgm:bulletEnabled val="1"/>
        </dgm:presLayoutVars>
      </dgm:prSet>
      <dgm:spPr/>
    </dgm:pt>
    <dgm:pt modelId="{1943ED51-E95A-4F6E-A717-80400DEEEE20}" type="pres">
      <dgm:prSet presAssocID="{E12CEE09-DEBB-4435-B911-A40A12F7930D}" presName="aSpace2" presStyleCnt="0"/>
      <dgm:spPr/>
    </dgm:pt>
    <dgm:pt modelId="{80F88CB8-4B64-4172-B897-E8F8383812F7}" type="pres">
      <dgm:prSet presAssocID="{91B14D9B-61DF-4421-AF43-318BB0021BDF}" presName="childNode" presStyleLbl="node1" presStyleIdx="2" presStyleCnt="15">
        <dgm:presLayoutVars>
          <dgm:bulletEnabled val="1"/>
        </dgm:presLayoutVars>
      </dgm:prSet>
      <dgm:spPr/>
    </dgm:pt>
    <dgm:pt modelId="{DC9EA69A-B885-4DA4-818F-1748672594CF}" type="pres">
      <dgm:prSet presAssocID="{B28448BA-C9A8-43EB-A9DB-A0137196E3B9}" presName="aSpace" presStyleCnt="0"/>
      <dgm:spPr/>
    </dgm:pt>
    <dgm:pt modelId="{3A6F3D38-6FA6-469E-B3C3-234BD62E4CCA}" type="pres">
      <dgm:prSet presAssocID="{5FC74589-1769-4EB4-9E51-9D82632D2E02}" presName="compNode" presStyleCnt="0"/>
      <dgm:spPr/>
    </dgm:pt>
    <dgm:pt modelId="{C1CD2EAA-2E66-4BDA-BB6E-F99B46E1B919}" type="pres">
      <dgm:prSet presAssocID="{5FC74589-1769-4EB4-9E51-9D82632D2E02}" presName="aNode" presStyleLbl="bgShp" presStyleIdx="1" presStyleCnt="5"/>
      <dgm:spPr/>
    </dgm:pt>
    <dgm:pt modelId="{727186A0-986E-40DF-85B7-ACC6191E0924}" type="pres">
      <dgm:prSet presAssocID="{5FC74589-1769-4EB4-9E51-9D82632D2E02}" presName="textNode" presStyleLbl="bgShp" presStyleIdx="1" presStyleCnt="5"/>
      <dgm:spPr/>
    </dgm:pt>
    <dgm:pt modelId="{F4329E4E-5431-4760-B147-9E77700EF61A}" type="pres">
      <dgm:prSet presAssocID="{5FC74589-1769-4EB4-9E51-9D82632D2E02}" presName="compChildNode" presStyleCnt="0"/>
      <dgm:spPr/>
    </dgm:pt>
    <dgm:pt modelId="{B5C22EF8-EBFA-4704-BF77-C1B26E178B0D}" type="pres">
      <dgm:prSet presAssocID="{5FC74589-1769-4EB4-9E51-9D82632D2E02}" presName="theInnerList" presStyleCnt="0"/>
      <dgm:spPr/>
    </dgm:pt>
    <dgm:pt modelId="{EFE71110-9F14-440A-945D-9BFF90054013}" type="pres">
      <dgm:prSet presAssocID="{B8FE7A32-1B20-4D46-8242-6C91907A490E}" presName="childNode" presStyleLbl="node1" presStyleIdx="3" presStyleCnt="15">
        <dgm:presLayoutVars>
          <dgm:bulletEnabled val="1"/>
        </dgm:presLayoutVars>
      </dgm:prSet>
      <dgm:spPr/>
    </dgm:pt>
    <dgm:pt modelId="{35EA0CEB-E637-4D3C-96EF-C8D3B04060F2}" type="pres">
      <dgm:prSet presAssocID="{B8FE7A32-1B20-4D46-8242-6C91907A490E}" presName="aSpace2" presStyleCnt="0"/>
      <dgm:spPr/>
    </dgm:pt>
    <dgm:pt modelId="{9E190C18-AEDE-45E1-8A46-924B1190ACB6}" type="pres">
      <dgm:prSet presAssocID="{EFD7AB2D-81E2-448E-B54E-4F3622AF7EF9}" presName="childNode" presStyleLbl="node1" presStyleIdx="4" presStyleCnt="15">
        <dgm:presLayoutVars>
          <dgm:bulletEnabled val="1"/>
        </dgm:presLayoutVars>
      </dgm:prSet>
      <dgm:spPr/>
    </dgm:pt>
    <dgm:pt modelId="{1E1AD27B-2438-4D0B-AB02-AF912F764D09}" type="pres">
      <dgm:prSet presAssocID="{EFD7AB2D-81E2-448E-B54E-4F3622AF7EF9}" presName="aSpace2" presStyleCnt="0"/>
      <dgm:spPr/>
    </dgm:pt>
    <dgm:pt modelId="{EB498954-62A4-422D-9DE3-1FA74DD1D37F}" type="pres">
      <dgm:prSet presAssocID="{FF0CDCCC-6F78-4064-A419-5EC5C753206F}" presName="childNode" presStyleLbl="node1" presStyleIdx="5" presStyleCnt="15">
        <dgm:presLayoutVars>
          <dgm:bulletEnabled val="1"/>
        </dgm:presLayoutVars>
      </dgm:prSet>
      <dgm:spPr/>
    </dgm:pt>
    <dgm:pt modelId="{BB3C6D49-326B-48DE-AC1D-9DC877BB01DD}" type="pres">
      <dgm:prSet presAssocID="{5FC74589-1769-4EB4-9E51-9D82632D2E02}" presName="aSpace" presStyleCnt="0"/>
      <dgm:spPr/>
    </dgm:pt>
    <dgm:pt modelId="{EF090B29-38A2-4F08-90FA-7BB67BE8B3E2}" type="pres">
      <dgm:prSet presAssocID="{A0A9AC20-5EC1-4862-BFC8-870928838544}" presName="compNode" presStyleCnt="0"/>
      <dgm:spPr/>
    </dgm:pt>
    <dgm:pt modelId="{9A6AB0E7-12CE-4F4C-9194-CFD62AA0E26B}" type="pres">
      <dgm:prSet presAssocID="{A0A9AC20-5EC1-4862-BFC8-870928838544}" presName="aNode" presStyleLbl="bgShp" presStyleIdx="2" presStyleCnt="5"/>
      <dgm:spPr/>
    </dgm:pt>
    <dgm:pt modelId="{4735A497-84C1-49AD-B2D7-A0E2E20F2536}" type="pres">
      <dgm:prSet presAssocID="{A0A9AC20-5EC1-4862-BFC8-870928838544}" presName="textNode" presStyleLbl="bgShp" presStyleIdx="2" presStyleCnt="5"/>
      <dgm:spPr/>
    </dgm:pt>
    <dgm:pt modelId="{5235814C-D240-476B-A6EA-F820ADA9F290}" type="pres">
      <dgm:prSet presAssocID="{A0A9AC20-5EC1-4862-BFC8-870928838544}" presName="compChildNode" presStyleCnt="0"/>
      <dgm:spPr/>
    </dgm:pt>
    <dgm:pt modelId="{F8C87951-0BEC-442E-BD13-E67FB71AC42B}" type="pres">
      <dgm:prSet presAssocID="{A0A9AC20-5EC1-4862-BFC8-870928838544}" presName="theInnerList" presStyleCnt="0"/>
      <dgm:spPr/>
    </dgm:pt>
    <dgm:pt modelId="{DECF7DEE-4FD4-4CE5-AEDF-10353AC11531}" type="pres">
      <dgm:prSet presAssocID="{6856B0CF-FE68-485F-BF49-CA4A93F4F38C}" presName="childNode" presStyleLbl="node1" presStyleIdx="6" presStyleCnt="15">
        <dgm:presLayoutVars>
          <dgm:bulletEnabled val="1"/>
        </dgm:presLayoutVars>
      </dgm:prSet>
      <dgm:spPr/>
    </dgm:pt>
    <dgm:pt modelId="{739A0DE6-D28A-493F-A1CB-4B3CCAC72873}" type="pres">
      <dgm:prSet presAssocID="{6856B0CF-FE68-485F-BF49-CA4A93F4F38C}" presName="aSpace2" presStyleCnt="0"/>
      <dgm:spPr/>
    </dgm:pt>
    <dgm:pt modelId="{02FBE83C-F7E3-4AC9-9A61-66BF67D7D8B6}" type="pres">
      <dgm:prSet presAssocID="{5DA147F9-347F-4A9B-99C6-4679CBA742BD}" presName="childNode" presStyleLbl="node1" presStyleIdx="7" presStyleCnt="15">
        <dgm:presLayoutVars>
          <dgm:bulletEnabled val="1"/>
        </dgm:presLayoutVars>
      </dgm:prSet>
      <dgm:spPr/>
    </dgm:pt>
    <dgm:pt modelId="{87C5B8B3-4388-4867-AA6C-4B2D717EAAF2}" type="pres">
      <dgm:prSet presAssocID="{5DA147F9-347F-4A9B-99C6-4679CBA742BD}" presName="aSpace2" presStyleCnt="0"/>
      <dgm:spPr/>
    </dgm:pt>
    <dgm:pt modelId="{1EC52667-0754-4666-9083-6E56A0F9B67B}" type="pres">
      <dgm:prSet presAssocID="{06D87D35-A66C-427C-B6DB-AF958D65D6B3}" presName="childNode" presStyleLbl="node1" presStyleIdx="8" presStyleCnt="15">
        <dgm:presLayoutVars>
          <dgm:bulletEnabled val="1"/>
        </dgm:presLayoutVars>
      </dgm:prSet>
      <dgm:spPr/>
    </dgm:pt>
    <dgm:pt modelId="{9C67C073-8031-4FB8-83D0-BB3987979FB7}" type="pres">
      <dgm:prSet presAssocID="{A0A9AC20-5EC1-4862-BFC8-870928838544}" presName="aSpace" presStyleCnt="0"/>
      <dgm:spPr/>
    </dgm:pt>
    <dgm:pt modelId="{3D53649F-3A9D-48AC-B3B4-F9359FF49907}" type="pres">
      <dgm:prSet presAssocID="{EA22DC01-B1C3-4425-86ED-5B66953397A8}" presName="compNode" presStyleCnt="0"/>
      <dgm:spPr/>
    </dgm:pt>
    <dgm:pt modelId="{18B77C7D-672C-4358-9CA6-BD8FA6E2302A}" type="pres">
      <dgm:prSet presAssocID="{EA22DC01-B1C3-4425-86ED-5B66953397A8}" presName="aNode" presStyleLbl="bgShp" presStyleIdx="3" presStyleCnt="5"/>
      <dgm:spPr/>
    </dgm:pt>
    <dgm:pt modelId="{AB95B1F2-DB60-4BC5-81D3-1FA274FF69C7}" type="pres">
      <dgm:prSet presAssocID="{EA22DC01-B1C3-4425-86ED-5B66953397A8}" presName="textNode" presStyleLbl="bgShp" presStyleIdx="3" presStyleCnt="5"/>
      <dgm:spPr/>
    </dgm:pt>
    <dgm:pt modelId="{9D4EF955-0664-47BE-890F-75DA470A2A2E}" type="pres">
      <dgm:prSet presAssocID="{EA22DC01-B1C3-4425-86ED-5B66953397A8}" presName="compChildNode" presStyleCnt="0"/>
      <dgm:spPr/>
    </dgm:pt>
    <dgm:pt modelId="{CCD58064-6258-410C-B1E0-023DF3946A43}" type="pres">
      <dgm:prSet presAssocID="{EA22DC01-B1C3-4425-86ED-5B66953397A8}" presName="theInnerList" presStyleCnt="0"/>
      <dgm:spPr/>
    </dgm:pt>
    <dgm:pt modelId="{204F3481-2F4C-45A5-A0A1-C088684F0126}" type="pres">
      <dgm:prSet presAssocID="{BC15291E-510A-4A20-8D69-B0F2ACBA3CC6}" presName="childNode" presStyleLbl="node1" presStyleIdx="9" presStyleCnt="15">
        <dgm:presLayoutVars>
          <dgm:bulletEnabled val="1"/>
        </dgm:presLayoutVars>
      </dgm:prSet>
      <dgm:spPr/>
    </dgm:pt>
    <dgm:pt modelId="{B768FAA9-E2C4-4A6B-82D8-EF54C53E14D8}" type="pres">
      <dgm:prSet presAssocID="{BC15291E-510A-4A20-8D69-B0F2ACBA3CC6}" presName="aSpace2" presStyleCnt="0"/>
      <dgm:spPr/>
    </dgm:pt>
    <dgm:pt modelId="{0F3CAB81-CF76-498F-9619-BAF8144FA3C3}" type="pres">
      <dgm:prSet presAssocID="{86AB53FA-67D7-4EE7-8555-3EE8EB6FA4C8}" presName="childNode" presStyleLbl="node1" presStyleIdx="10" presStyleCnt="15">
        <dgm:presLayoutVars>
          <dgm:bulletEnabled val="1"/>
        </dgm:presLayoutVars>
      </dgm:prSet>
      <dgm:spPr/>
    </dgm:pt>
    <dgm:pt modelId="{0E0C811E-F3C5-4F24-A485-437F0C0EAD6A}" type="pres">
      <dgm:prSet presAssocID="{86AB53FA-67D7-4EE7-8555-3EE8EB6FA4C8}" presName="aSpace2" presStyleCnt="0"/>
      <dgm:spPr/>
    </dgm:pt>
    <dgm:pt modelId="{80762C44-FA02-441A-8A8D-FC00E4F372F1}" type="pres">
      <dgm:prSet presAssocID="{67EC18BA-DB21-4AAD-BE8A-067C85A9B73E}" presName="childNode" presStyleLbl="node1" presStyleIdx="11" presStyleCnt="15">
        <dgm:presLayoutVars>
          <dgm:bulletEnabled val="1"/>
        </dgm:presLayoutVars>
      </dgm:prSet>
      <dgm:spPr/>
    </dgm:pt>
    <dgm:pt modelId="{1EEF13C7-AF43-4380-A8A5-F72A5D476D05}" type="pres">
      <dgm:prSet presAssocID="{EA22DC01-B1C3-4425-86ED-5B66953397A8}" presName="aSpace" presStyleCnt="0"/>
      <dgm:spPr/>
    </dgm:pt>
    <dgm:pt modelId="{0618492F-D453-4601-9C36-8CE6AA153D1B}" type="pres">
      <dgm:prSet presAssocID="{7D17D413-1C96-46A5-9E85-72C6636AE3C5}" presName="compNode" presStyleCnt="0"/>
      <dgm:spPr/>
    </dgm:pt>
    <dgm:pt modelId="{5A591EE2-4B7B-40DB-B051-D75F7BFEDDD6}" type="pres">
      <dgm:prSet presAssocID="{7D17D413-1C96-46A5-9E85-72C6636AE3C5}" presName="aNode" presStyleLbl="bgShp" presStyleIdx="4" presStyleCnt="5"/>
      <dgm:spPr/>
    </dgm:pt>
    <dgm:pt modelId="{34BAB90F-F3E5-4FFB-A339-2946D1CD0CCB}" type="pres">
      <dgm:prSet presAssocID="{7D17D413-1C96-46A5-9E85-72C6636AE3C5}" presName="textNode" presStyleLbl="bgShp" presStyleIdx="4" presStyleCnt="5"/>
      <dgm:spPr/>
    </dgm:pt>
    <dgm:pt modelId="{BA794F96-F89B-483A-BF3A-9118CA9CCDA4}" type="pres">
      <dgm:prSet presAssocID="{7D17D413-1C96-46A5-9E85-72C6636AE3C5}" presName="compChildNode" presStyleCnt="0"/>
      <dgm:spPr/>
    </dgm:pt>
    <dgm:pt modelId="{76BCF6F8-619E-4477-AF5E-3CC45345624F}" type="pres">
      <dgm:prSet presAssocID="{7D17D413-1C96-46A5-9E85-72C6636AE3C5}" presName="theInnerList" presStyleCnt="0"/>
      <dgm:spPr/>
    </dgm:pt>
    <dgm:pt modelId="{F0B767F2-4C7E-481B-967C-8FE0CB529397}" type="pres">
      <dgm:prSet presAssocID="{A9A35E3D-01EA-46C6-AED8-865E91E9D6C9}" presName="childNode" presStyleLbl="node1" presStyleIdx="12" presStyleCnt="15">
        <dgm:presLayoutVars>
          <dgm:bulletEnabled val="1"/>
        </dgm:presLayoutVars>
      </dgm:prSet>
      <dgm:spPr/>
    </dgm:pt>
    <dgm:pt modelId="{B342BD1C-A54C-4F1C-A099-03A03E61088D}" type="pres">
      <dgm:prSet presAssocID="{A9A35E3D-01EA-46C6-AED8-865E91E9D6C9}" presName="aSpace2" presStyleCnt="0"/>
      <dgm:spPr/>
    </dgm:pt>
    <dgm:pt modelId="{6F277C00-29F7-4ECD-8C97-37788C7BA770}" type="pres">
      <dgm:prSet presAssocID="{A5325020-A43F-4DC5-B91A-865612236E1B}" presName="childNode" presStyleLbl="node1" presStyleIdx="13" presStyleCnt="15">
        <dgm:presLayoutVars>
          <dgm:bulletEnabled val="1"/>
        </dgm:presLayoutVars>
      </dgm:prSet>
      <dgm:spPr/>
    </dgm:pt>
    <dgm:pt modelId="{3945A699-1DD4-41EF-B849-687FF56CB987}" type="pres">
      <dgm:prSet presAssocID="{A5325020-A43F-4DC5-B91A-865612236E1B}" presName="aSpace2" presStyleCnt="0"/>
      <dgm:spPr/>
    </dgm:pt>
    <dgm:pt modelId="{6C9EBB1C-8DC1-467B-832A-DCA29AD54F62}" type="pres">
      <dgm:prSet presAssocID="{63784350-6FB5-4F39-A0AA-A76D20385A1A}" presName="childNode" presStyleLbl="node1" presStyleIdx="14" presStyleCnt="15">
        <dgm:presLayoutVars>
          <dgm:bulletEnabled val="1"/>
        </dgm:presLayoutVars>
      </dgm:prSet>
      <dgm:spPr/>
    </dgm:pt>
  </dgm:ptLst>
  <dgm:cxnLst>
    <dgm:cxn modelId="{ECFFCF01-16F8-4984-9A67-A7434A24DBAE}" type="presOf" srcId="{5FC74589-1769-4EB4-9E51-9D82632D2E02}" destId="{727186A0-986E-40DF-85B7-ACC6191E0924}" srcOrd="1" destOrd="0" presId="urn:microsoft.com/office/officeart/2005/8/layout/lProcess2"/>
    <dgm:cxn modelId="{2BC26304-38F0-445D-AE41-3A37BCFA49C0}" type="presOf" srcId="{B8FE7A32-1B20-4D46-8242-6C91907A490E}" destId="{EFE71110-9F14-440A-945D-9BFF90054013}" srcOrd="0" destOrd="0" presId="urn:microsoft.com/office/officeart/2005/8/layout/lProcess2"/>
    <dgm:cxn modelId="{51954F0A-D86B-4E87-B59A-0BC67301C500}" type="presOf" srcId="{EA22DC01-B1C3-4425-86ED-5B66953397A8}" destId="{AB95B1F2-DB60-4BC5-81D3-1FA274FF69C7}" srcOrd="1" destOrd="0" presId="urn:microsoft.com/office/officeart/2005/8/layout/lProcess2"/>
    <dgm:cxn modelId="{6723F50B-AA47-4273-81EA-65E1F5EA34FA}" srcId="{EA22DC01-B1C3-4425-86ED-5B66953397A8}" destId="{86AB53FA-67D7-4EE7-8555-3EE8EB6FA4C8}" srcOrd="1" destOrd="0" parTransId="{EA03EBDD-B26B-4044-993F-F3F8F5C83B54}" sibTransId="{AD9FF113-925C-46F3-AC17-3E3C7A57FE37}"/>
    <dgm:cxn modelId="{CDF2CC16-ED87-4552-8B18-DAAA2A151437}" srcId="{B28448BA-C9A8-43EB-A9DB-A0137196E3B9}" destId="{91B14D9B-61DF-4421-AF43-318BB0021BDF}" srcOrd="2" destOrd="0" parTransId="{6B1A9D79-1E1A-438E-9974-41204E573EDC}" sibTransId="{5E874D73-6215-4109-909C-386CFCBBE123}"/>
    <dgm:cxn modelId="{CD174D1A-F576-42A5-8360-9F1F6FB5C8D5}" srcId="{5FC74589-1769-4EB4-9E51-9D82632D2E02}" destId="{FF0CDCCC-6F78-4064-A419-5EC5C753206F}" srcOrd="2" destOrd="0" parTransId="{C96EA5C7-A653-4A83-8F75-8585A07C9C8F}" sibTransId="{8E668476-E60C-485B-B9C7-8F9496C26DF3}"/>
    <dgm:cxn modelId="{7357A128-EC9F-4D5C-B736-EB7D6F761B43}" type="presOf" srcId="{5DA147F9-347F-4A9B-99C6-4679CBA742BD}" destId="{02FBE83C-F7E3-4AC9-9A61-66BF67D7D8B6}" srcOrd="0" destOrd="0" presId="urn:microsoft.com/office/officeart/2005/8/layout/lProcess2"/>
    <dgm:cxn modelId="{60DB6929-CDB2-4E16-95A9-9A0494A92074}" type="presOf" srcId="{EA22DC01-B1C3-4425-86ED-5B66953397A8}" destId="{18B77C7D-672C-4358-9CA6-BD8FA6E2302A}" srcOrd="0" destOrd="0" presId="urn:microsoft.com/office/officeart/2005/8/layout/lProcess2"/>
    <dgm:cxn modelId="{721BA034-D2BB-4F5E-AD28-4CD4B0B4FA35}" srcId="{7DAF4A99-25E1-44F9-90C0-EA66CF00B3B6}" destId="{B28448BA-C9A8-43EB-A9DB-A0137196E3B9}" srcOrd="0" destOrd="0" parTransId="{3A37FA3F-0269-460F-ACCD-01DD513605A2}" sibTransId="{20234B47-CD57-4C94-B27A-16836C4AA9A8}"/>
    <dgm:cxn modelId="{F3163A37-3AE2-467C-BD38-3FE504E967A2}" type="presOf" srcId="{67EC18BA-DB21-4AAD-BE8A-067C85A9B73E}" destId="{80762C44-FA02-441A-8A8D-FC00E4F372F1}" srcOrd="0" destOrd="0" presId="urn:microsoft.com/office/officeart/2005/8/layout/lProcess2"/>
    <dgm:cxn modelId="{D4CFB93A-5F16-4E47-84B2-79DE4EA0903D}" type="presOf" srcId="{A0A9AC20-5EC1-4862-BFC8-870928838544}" destId="{9A6AB0E7-12CE-4F4C-9194-CFD62AA0E26B}" srcOrd="0" destOrd="0" presId="urn:microsoft.com/office/officeart/2005/8/layout/lProcess2"/>
    <dgm:cxn modelId="{38A8835B-72EC-411C-B725-1E76378A592C}" type="presOf" srcId="{E12CEE09-DEBB-4435-B911-A40A12F7930D}" destId="{20F65450-B565-4F6E-8CBD-65CD2502E3B0}" srcOrd="0" destOrd="0" presId="urn:microsoft.com/office/officeart/2005/8/layout/lProcess2"/>
    <dgm:cxn modelId="{D9E35F5C-9C04-4B00-BAD8-AD36F1DD39DE}" srcId="{7DAF4A99-25E1-44F9-90C0-EA66CF00B3B6}" destId="{7D17D413-1C96-46A5-9E85-72C6636AE3C5}" srcOrd="4" destOrd="0" parTransId="{91A59BF2-53A7-4244-ADC4-8913701DE4BA}" sibTransId="{06AA36B4-E14B-4E14-B273-C8197A0B582E}"/>
    <dgm:cxn modelId="{2A2D6A5E-7EBE-425D-AE13-7806B7102077}" type="presOf" srcId="{A9A35E3D-01EA-46C6-AED8-865E91E9D6C9}" destId="{F0B767F2-4C7E-481B-967C-8FE0CB529397}" srcOrd="0" destOrd="0" presId="urn:microsoft.com/office/officeart/2005/8/layout/lProcess2"/>
    <dgm:cxn modelId="{CDAE2543-0EE1-4B34-B52E-A8EEEA699492}" srcId="{7D17D413-1C96-46A5-9E85-72C6636AE3C5}" destId="{63784350-6FB5-4F39-A0AA-A76D20385A1A}" srcOrd="2" destOrd="0" parTransId="{02F99CF5-BE6F-4557-8BB4-68B7181CCBA5}" sibTransId="{E47CBEBB-6EFF-43F4-952B-B6C93B5E9493}"/>
    <dgm:cxn modelId="{A998F044-8FDD-4CE8-95A1-4D927DE91897}" type="presOf" srcId="{91B14D9B-61DF-4421-AF43-318BB0021BDF}" destId="{80F88CB8-4B64-4172-B897-E8F8383812F7}" srcOrd="0" destOrd="0" presId="urn:microsoft.com/office/officeart/2005/8/layout/lProcess2"/>
    <dgm:cxn modelId="{0949B049-F928-4520-A037-C172C962E0C9}" srcId="{7D17D413-1C96-46A5-9E85-72C6636AE3C5}" destId="{A5325020-A43F-4DC5-B91A-865612236E1B}" srcOrd="1" destOrd="0" parTransId="{B397B1E6-BB15-4DF4-B38A-02A5DF7C7E5D}" sibTransId="{E5885318-4367-4D45-A1BC-C2768E0C5F2B}"/>
    <dgm:cxn modelId="{D2E71B6A-2ED0-4063-83D4-B7F1634C0332}" srcId="{A0A9AC20-5EC1-4862-BFC8-870928838544}" destId="{5DA147F9-347F-4A9B-99C6-4679CBA742BD}" srcOrd="1" destOrd="0" parTransId="{0DD651B9-CD26-4B12-B47E-A345F5C781A5}" sibTransId="{A279CC5C-DF39-4624-BFA5-ADC04410EA91}"/>
    <dgm:cxn modelId="{762CB34A-B7BB-4F03-8AEE-D8F5A066DAA2}" type="presOf" srcId="{86AB53FA-67D7-4EE7-8555-3EE8EB6FA4C8}" destId="{0F3CAB81-CF76-498F-9619-BAF8144FA3C3}" srcOrd="0" destOrd="0" presId="urn:microsoft.com/office/officeart/2005/8/layout/lProcess2"/>
    <dgm:cxn modelId="{F5D81D7B-D725-4952-932B-22EA350225C2}" type="presOf" srcId="{A0A9AC20-5EC1-4862-BFC8-870928838544}" destId="{4735A497-84C1-49AD-B2D7-A0E2E20F2536}" srcOrd="1" destOrd="0" presId="urn:microsoft.com/office/officeart/2005/8/layout/lProcess2"/>
    <dgm:cxn modelId="{E39A2E7D-4B01-443C-A093-8728A9F528A1}" srcId="{7DAF4A99-25E1-44F9-90C0-EA66CF00B3B6}" destId="{A0A9AC20-5EC1-4862-BFC8-870928838544}" srcOrd="2" destOrd="0" parTransId="{69D52F25-6ACE-45DA-A9E8-1893E3A26C8C}" sibTransId="{FF5EAA6B-D3D9-4221-A79F-E9B4930D1CEF}"/>
    <dgm:cxn modelId="{03033C8E-546A-4636-B996-DCA3A7F5D692}" srcId="{A0A9AC20-5EC1-4862-BFC8-870928838544}" destId="{06D87D35-A66C-427C-B6DB-AF958D65D6B3}" srcOrd="2" destOrd="0" parTransId="{9A4B31E9-014C-4B63-A219-5A63A8ACB829}" sibTransId="{AC1F3899-4696-4923-97F3-8D3FBB96254A}"/>
    <dgm:cxn modelId="{C6D9E08E-67C9-45FF-AE9A-737F8243E159}" type="presOf" srcId="{FF0CDCCC-6F78-4064-A419-5EC5C753206F}" destId="{EB498954-62A4-422D-9DE3-1FA74DD1D37F}" srcOrd="0" destOrd="0" presId="urn:microsoft.com/office/officeart/2005/8/layout/lProcess2"/>
    <dgm:cxn modelId="{A06BFD8E-9EFF-4EC8-8F6A-EF438C19CE2A}" type="presOf" srcId="{BC15291E-510A-4A20-8D69-B0F2ACBA3CC6}" destId="{204F3481-2F4C-45A5-A0A1-C088684F0126}" srcOrd="0" destOrd="0" presId="urn:microsoft.com/office/officeart/2005/8/layout/lProcess2"/>
    <dgm:cxn modelId="{751DC194-11AC-4068-BA1C-4404C839BDBA}" srcId="{B28448BA-C9A8-43EB-A9DB-A0137196E3B9}" destId="{E12CEE09-DEBB-4435-B911-A40A12F7930D}" srcOrd="1" destOrd="0" parTransId="{A642C0CA-D97F-4EA3-928C-13F990F569A1}" sibTransId="{CF3DF39F-9248-4761-840A-28F131DA740D}"/>
    <dgm:cxn modelId="{5018CE96-E6CC-471E-9B9C-30F70F6B8CE7}" srcId="{7D17D413-1C96-46A5-9E85-72C6636AE3C5}" destId="{A9A35E3D-01EA-46C6-AED8-865E91E9D6C9}" srcOrd="0" destOrd="0" parTransId="{0C34515A-9947-4AC4-8E07-6D77FB8F1E95}" sibTransId="{3C0EBF76-BD27-4964-B79F-79CC6413DFD1}"/>
    <dgm:cxn modelId="{95C3269C-8E66-454E-90E4-64EBD4DB49A5}" srcId="{B28448BA-C9A8-43EB-A9DB-A0137196E3B9}" destId="{E9F388D8-C9C2-45F4-B532-779E8C2CB5E8}" srcOrd="0" destOrd="0" parTransId="{F2F7FB25-05F2-4ED0-B376-8372ACCE43FB}" sibTransId="{1AE97BAD-F576-4336-A510-388E6942CDAC}"/>
    <dgm:cxn modelId="{C3342E9D-E24E-4DAA-AAFA-C8A6E228D1A0}" type="presOf" srcId="{6856B0CF-FE68-485F-BF49-CA4A93F4F38C}" destId="{DECF7DEE-4FD4-4CE5-AEDF-10353AC11531}" srcOrd="0" destOrd="0" presId="urn:microsoft.com/office/officeart/2005/8/layout/lProcess2"/>
    <dgm:cxn modelId="{35679A9F-A9C0-40B5-BA5C-B5D89AD516EE}" srcId="{5FC74589-1769-4EB4-9E51-9D82632D2E02}" destId="{B8FE7A32-1B20-4D46-8242-6C91907A490E}" srcOrd="0" destOrd="0" parTransId="{86CD367E-951E-4F4B-BFC7-6603B931690A}" sibTransId="{03DB6E86-A49B-4AF5-9791-CBACA4C5335D}"/>
    <dgm:cxn modelId="{286571A2-CBBB-41C2-A100-9D30255B4006}" type="presOf" srcId="{E9F388D8-C9C2-45F4-B532-779E8C2CB5E8}" destId="{D6B8C86D-B5C5-4707-BB1C-60E6EB9E4EBA}" srcOrd="0" destOrd="0" presId="urn:microsoft.com/office/officeart/2005/8/layout/lProcess2"/>
    <dgm:cxn modelId="{0C3F2AA5-37C9-446D-889F-7D9CE30AC47B}" type="presOf" srcId="{63784350-6FB5-4F39-A0AA-A76D20385A1A}" destId="{6C9EBB1C-8DC1-467B-832A-DCA29AD54F62}" srcOrd="0" destOrd="0" presId="urn:microsoft.com/office/officeart/2005/8/layout/lProcess2"/>
    <dgm:cxn modelId="{96A78BB8-D8C9-48D9-AD40-D00DE30F4E47}" type="presOf" srcId="{7D17D413-1C96-46A5-9E85-72C6636AE3C5}" destId="{5A591EE2-4B7B-40DB-B051-D75F7BFEDDD6}" srcOrd="0" destOrd="0" presId="urn:microsoft.com/office/officeart/2005/8/layout/lProcess2"/>
    <dgm:cxn modelId="{EA2FD3B8-722B-4877-B8F1-EEA7710C1B84}" srcId="{7DAF4A99-25E1-44F9-90C0-EA66CF00B3B6}" destId="{5FC74589-1769-4EB4-9E51-9D82632D2E02}" srcOrd="1" destOrd="0" parTransId="{4D0CCF7E-4481-42D2-95B3-0CB4029368E1}" sibTransId="{8EB806C9-A9BC-450F-B9C3-AC2ED6D3AF68}"/>
    <dgm:cxn modelId="{53D00FBE-0B8C-44B8-BD7B-FF723D810987}" srcId="{EA22DC01-B1C3-4425-86ED-5B66953397A8}" destId="{BC15291E-510A-4A20-8D69-B0F2ACBA3CC6}" srcOrd="0" destOrd="0" parTransId="{DDAF1636-99A0-4E4C-BF8B-7A50EC838E24}" sibTransId="{25F65FF3-A145-4450-BC4A-2BD6189C0F89}"/>
    <dgm:cxn modelId="{6DB72DBE-E82A-47EF-ACEA-E04B7B517F26}" srcId="{7DAF4A99-25E1-44F9-90C0-EA66CF00B3B6}" destId="{EA22DC01-B1C3-4425-86ED-5B66953397A8}" srcOrd="3" destOrd="0" parTransId="{5D0A80B1-3E50-448A-A64D-AD1355ED3022}" sibTransId="{A9D991C7-41FC-48B5-87C1-98EB407695FE}"/>
    <dgm:cxn modelId="{786343C0-ADEE-485D-9FD7-2489DA81BBF7}" type="presOf" srcId="{A5325020-A43F-4DC5-B91A-865612236E1B}" destId="{6F277C00-29F7-4ECD-8C97-37788C7BA770}" srcOrd="0" destOrd="0" presId="urn:microsoft.com/office/officeart/2005/8/layout/lProcess2"/>
    <dgm:cxn modelId="{E8E1CBC2-E886-44D5-B930-C0A4D16118C4}" srcId="{5FC74589-1769-4EB4-9E51-9D82632D2E02}" destId="{EFD7AB2D-81E2-448E-B54E-4F3622AF7EF9}" srcOrd="1" destOrd="0" parTransId="{36574C9A-C9D9-41B3-A499-07AB4199CF7F}" sibTransId="{0FFBD1E1-7F1E-48F7-8092-88463CF1F65B}"/>
    <dgm:cxn modelId="{47A1AFC6-DAE6-4385-9FC2-2688215FFD01}" type="presOf" srcId="{EFD7AB2D-81E2-448E-B54E-4F3622AF7EF9}" destId="{9E190C18-AEDE-45E1-8A46-924B1190ACB6}" srcOrd="0" destOrd="0" presId="urn:microsoft.com/office/officeart/2005/8/layout/lProcess2"/>
    <dgm:cxn modelId="{A9C4A8D6-E1E7-4047-8187-0A88998D3066}" type="presOf" srcId="{5FC74589-1769-4EB4-9E51-9D82632D2E02}" destId="{C1CD2EAA-2E66-4BDA-BB6E-F99B46E1B919}" srcOrd="0" destOrd="0" presId="urn:microsoft.com/office/officeart/2005/8/layout/lProcess2"/>
    <dgm:cxn modelId="{00B707D9-F7B2-4E44-B102-77C5E741CB3D}" type="presOf" srcId="{7D17D413-1C96-46A5-9E85-72C6636AE3C5}" destId="{34BAB90F-F3E5-4FFB-A339-2946D1CD0CCB}" srcOrd="1" destOrd="0" presId="urn:microsoft.com/office/officeart/2005/8/layout/lProcess2"/>
    <dgm:cxn modelId="{1151B3DC-BFA5-46C2-A674-0EE40A938C5A}" srcId="{A0A9AC20-5EC1-4862-BFC8-870928838544}" destId="{6856B0CF-FE68-485F-BF49-CA4A93F4F38C}" srcOrd="0" destOrd="0" parTransId="{B52856D9-283B-499D-AE83-3A1B0694F8DA}" sibTransId="{60145AD2-C0A0-4426-8839-F8800D94963F}"/>
    <dgm:cxn modelId="{C953FADE-CD17-4DF0-83A6-EF8CE0F9D33F}" type="presOf" srcId="{06D87D35-A66C-427C-B6DB-AF958D65D6B3}" destId="{1EC52667-0754-4666-9083-6E56A0F9B67B}" srcOrd="0" destOrd="0" presId="urn:microsoft.com/office/officeart/2005/8/layout/lProcess2"/>
    <dgm:cxn modelId="{090367F2-2F9D-429E-8090-D374C3282399}" srcId="{EA22DC01-B1C3-4425-86ED-5B66953397A8}" destId="{67EC18BA-DB21-4AAD-BE8A-067C85A9B73E}" srcOrd="2" destOrd="0" parTransId="{8918E5B2-4513-4EC4-8164-E88158F78E11}" sibTransId="{FAC02AF5-6F72-4EED-98CA-D68C7F3B5D5A}"/>
    <dgm:cxn modelId="{6ED2BEF2-3311-4488-BCEA-FCD66306DFA7}" type="presOf" srcId="{7DAF4A99-25E1-44F9-90C0-EA66CF00B3B6}" destId="{5473F14B-8F21-412E-B8DE-EADF32D6F521}" srcOrd="0" destOrd="0" presId="urn:microsoft.com/office/officeart/2005/8/layout/lProcess2"/>
    <dgm:cxn modelId="{16E10DF4-D4F7-4EBD-A056-7C6C16C2F38B}" type="presOf" srcId="{B28448BA-C9A8-43EB-A9DB-A0137196E3B9}" destId="{189EA2CD-99B4-4604-BDBC-34AEB91058A9}" srcOrd="1" destOrd="0" presId="urn:microsoft.com/office/officeart/2005/8/layout/lProcess2"/>
    <dgm:cxn modelId="{9C11A9F8-C4A3-49D7-8FDB-9C8A46A985AC}" type="presOf" srcId="{B28448BA-C9A8-43EB-A9DB-A0137196E3B9}" destId="{F5FB40AB-A8F0-43CC-AED2-A0B6D3491F03}" srcOrd="0" destOrd="0" presId="urn:microsoft.com/office/officeart/2005/8/layout/lProcess2"/>
    <dgm:cxn modelId="{8BBCC796-CDE2-4047-9ECE-8D8A9B99FAD0}" type="presParOf" srcId="{5473F14B-8F21-412E-B8DE-EADF32D6F521}" destId="{C0D74A84-CA9B-4A55-82D3-C4473BCAB74F}" srcOrd="0" destOrd="0" presId="urn:microsoft.com/office/officeart/2005/8/layout/lProcess2"/>
    <dgm:cxn modelId="{161CF457-1770-4F71-8EFC-11814D5EB742}" type="presParOf" srcId="{C0D74A84-CA9B-4A55-82D3-C4473BCAB74F}" destId="{F5FB40AB-A8F0-43CC-AED2-A0B6D3491F03}" srcOrd="0" destOrd="0" presId="urn:microsoft.com/office/officeart/2005/8/layout/lProcess2"/>
    <dgm:cxn modelId="{BF575377-E369-4AAE-AB8F-6562B33A530C}" type="presParOf" srcId="{C0D74A84-CA9B-4A55-82D3-C4473BCAB74F}" destId="{189EA2CD-99B4-4604-BDBC-34AEB91058A9}" srcOrd="1" destOrd="0" presId="urn:microsoft.com/office/officeart/2005/8/layout/lProcess2"/>
    <dgm:cxn modelId="{5F76818D-36D7-4F22-A27B-341E39609FE5}" type="presParOf" srcId="{C0D74A84-CA9B-4A55-82D3-C4473BCAB74F}" destId="{051CD919-C14E-4FF7-A82B-674D57B30AF8}" srcOrd="2" destOrd="0" presId="urn:microsoft.com/office/officeart/2005/8/layout/lProcess2"/>
    <dgm:cxn modelId="{B6C2BD2B-60AA-46E6-A29E-122947F21F1B}" type="presParOf" srcId="{051CD919-C14E-4FF7-A82B-674D57B30AF8}" destId="{151EFC3A-4B26-48D8-87A4-D28DC0264B02}" srcOrd="0" destOrd="0" presId="urn:microsoft.com/office/officeart/2005/8/layout/lProcess2"/>
    <dgm:cxn modelId="{DDBDB741-B70F-4AB1-9F31-3C1625F273C9}" type="presParOf" srcId="{151EFC3A-4B26-48D8-87A4-D28DC0264B02}" destId="{D6B8C86D-B5C5-4707-BB1C-60E6EB9E4EBA}" srcOrd="0" destOrd="0" presId="urn:microsoft.com/office/officeart/2005/8/layout/lProcess2"/>
    <dgm:cxn modelId="{32D77E3C-528C-4BD0-B9A0-0D6DEF99208D}" type="presParOf" srcId="{151EFC3A-4B26-48D8-87A4-D28DC0264B02}" destId="{FEA7308F-F292-4734-BC92-11C7BB5AF5E5}" srcOrd="1" destOrd="0" presId="urn:microsoft.com/office/officeart/2005/8/layout/lProcess2"/>
    <dgm:cxn modelId="{7C10D60B-9DE5-4D7E-AC9E-28367B2ACA73}" type="presParOf" srcId="{151EFC3A-4B26-48D8-87A4-D28DC0264B02}" destId="{20F65450-B565-4F6E-8CBD-65CD2502E3B0}" srcOrd="2" destOrd="0" presId="urn:microsoft.com/office/officeart/2005/8/layout/lProcess2"/>
    <dgm:cxn modelId="{F899D649-637A-45BF-898B-A1249D6A5ABC}" type="presParOf" srcId="{151EFC3A-4B26-48D8-87A4-D28DC0264B02}" destId="{1943ED51-E95A-4F6E-A717-80400DEEEE20}" srcOrd="3" destOrd="0" presId="urn:microsoft.com/office/officeart/2005/8/layout/lProcess2"/>
    <dgm:cxn modelId="{F30077C4-88EC-4115-9872-D41C4FB630E4}" type="presParOf" srcId="{151EFC3A-4B26-48D8-87A4-D28DC0264B02}" destId="{80F88CB8-4B64-4172-B897-E8F8383812F7}" srcOrd="4" destOrd="0" presId="urn:microsoft.com/office/officeart/2005/8/layout/lProcess2"/>
    <dgm:cxn modelId="{725DAEFA-3358-4431-AF86-C6F0E2CC9914}" type="presParOf" srcId="{5473F14B-8F21-412E-B8DE-EADF32D6F521}" destId="{DC9EA69A-B885-4DA4-818F-1748672594CF}" srcOrd="1" destOrd="0" presId="urn:microsoft.com/office/officeart/2005/8/layout/lProcess2"/>
    <dgm:cxn modelId="{CABC9362-7251-42AD-AC56-CC62AF76E7F2}" type="presParOf" srcId="{5473F14B-8F21-412E-B8DE-EADF32D6F521}" destId="{3A6F3D38-6FA6-469E-B3C3-234BD62E4CCA}" srcOrd="2" destOrd="0" presId="urn:microsoft.com/office/officeart/2005/8/layout/lProcess2"/>
    <dgm:cxn modelId="{BE0DA4E2-34AA-4B8F-ACA5-FFA681A84F03}" type="presParOf" srcId="{3A6F3D38-6FA6-469E-B3C3-234BD62E4CCA}" destId="{C1CD2EAA-2E66-4BDA-BB6E-F99B46E1B919}" srcOrd="0" destOrd="0" presId="urn:microsoft.com/office/officeart/2005/8/layout/lProcess2"/>
    <dgm:cxn modelId="{E72963E8-E743-457C-B285-5D0C03786F04}" type="presParOf" srcId="{3A6F3D38-6FA6-469E-B3C3-234BD62E4CCA}" destId="{727186A0-986E-40DF-85B7-ACC6191E0924}" srcOrd="1" destOrd="0" presId="urn:microsoft.com/office/officeart/2005/8/layout/lProcess2"/>
    <dgm:cxn modelId="{A7D0BE3A-BE7C-42CD-BE76-06E7D0E88DA9}" type="presParOf" srcId="{3A6F3D38-6FA6-469E-B3C3-234BD62E4CCA}" destId="{F4329E4E-5431-4760-B147-9E77700EF61A}" srcOrd="2" destOrd="0" presId="urn:microsoft.com/office/officeart/2005/8/layout/lProcess2"/>
    <dgm:cxn modelId="{B255EDAD-610D-41C4-9844-746E31A88EE5}" type="presParOf" srcId="{F4329E4E-5431-4760-B147-9E77700EF61A}" destId="{B5C22EF8-EBFA-4704-BF77-C1B26E178B0D}" srcOrd="0" destOrd="0" presId="urn:microsoft.com/office/officeart/2005/8/layout/lProcess2"/>
    <dgm:cxn modelId="{62E2E8AB-3FF9-49B3-817A-0DC0A3EBB7FD}" type="presParOf" srcId="{B5C22EF8-EBFA-4704-BF77-C1B26E178B0D}" destId="{EFE71110-9F14-440A-945D-9BFF90054013}" srcOrd="0" destOrd="0" presId="urn:microsoft.com/office/officeart/2005/8/layout/lProcess2"/>
    <dgm:cxn modelId="{11D574B2-499E-4530-B38E-E02B42457B6C}" type="presParOf" srcId="{B5C22EF8-EBFA-4704-BF77-C1B26E178B0D}" destId="{35EA0CEB-E637-4D3C-96EF-C8D3B04060F2}" srcOrd="1" destOrd="0" presId="urn:microsoft.com/office/officeart/2005/8/layout/lProcess2"/>
    <dgm:cxn modelId="{F4F00268-F79B-4252-9657-B7E90093CB47}" type="presParOf" srcId="{B5C22EF8-EBFA-4704-BF77-C1B26E178B0D}" destId="{9E190C18-AEDE-45E1-8A46-924B1190ACB6}" srcOrd="2" destOrd="0" presId="urn:microsoft.com/office/officeart/2005/8/layout/lProcess2"/>
    <dgm:cxn modelId="{BBE7E126-9231-4CD5-A223-3BDEEB9BA9DE}" type="presParOf" srcId="{B5C22EF8-EBFA-4704-BF77-C1B26E178B0D}" destId="{1E1AD27B-2438-4D0B-AB02-AF912F764D09}" srcOrd="3" destOrd="0" presId="urn:microsoft.com/office/officeart/2005/8/layout/lProcess2"/>
    <dgm:cxn modelId="{ECB731B5-4534-44C2-A3F3-7D911154BD14}" type="presParOf" srcId="{B5C22EF8-EBFA-4704-BF77-C1B26E178B0D}" destId="{EB498954-62A4-422D-9DE3-1FA74DD1D37F}" srcOrd="4" destOrd="0" presId="urn:microsoft.com/office/officeart/2005/8/layout/lProcess2"/>
    <dgm:cxn modelId="{A167C93E-9E4E-49C3-A60A-15396C4ACC7B}" type="presParOf" srcId="{5473F14B-8F21-412E-B8DE-EADF32D6F521}" destId="{BB3C6D49-326B-48DE-AC1D-9DC877BB01DD}" srcOrd="3" destOrd="0" presId="urn:microsoft.com/office/officeart/2005/8/layout/lProcess2"/>
    <dgm:cxn modelId="{AD388390-521B-4BE5-B24E-FB16750B1EEF}" type="presParOf" srcId="{5473F14B-8F21-412E-B8DE-EADF32D6F521}" destId="{EF090B29-38A2-4F08-90FA-7BB67BE8B3E2}" srcOrd="4" destOrd="0" presId="urn:microsoft.com/office/officeart/2005/8/layout/lProcess2"/>
    <dgm:cxn modelId="{DBCC7A7A-CC99-4BDF-98D7-0FBF13A8F25A}" type="presParOf" srcId="{EF090B29-38A2-4F08-90FA-7BB67BE8B3E2}" destId="{9A6AB0E7-12CE-4F4C-9194-CFD62AA0E26B}" srcOrd="0" destOrd="0" presId="urn:microsoft.com/office/officeart/2005/8/layout/lProcess2"/>
    <dgm:cxn modelId="{24F16597-28B6-415F-A358-DB98D0D555F4}" type="presParOf" srcId="{EF090B29-38A2-4F08-90FA-7BB67BE8B3E2}" destId="{4735A497-84C1-49AD-B2D7-A0E2E20F2536}" srcOrd="1" destOrd="0" presId="urn:microsoft.com/office/officeart/2005/8/layout/lProcess2"/>
    <dgm:cxn modelId="{0A334A08-28E6-4497-AC92-DB521CA0C8B2}" type="presParOf" srcId="{EF090B29-38A2-4F08-90FA-7BB67BE8B3E2}" destId="{5235814C-D240-476B-A6EA-F820ADA9F290}" srcOrd="2" destOrd="0" presId="urn:microsoft.com/office/officeart/2005/8/layout/lProcess2"/>
    <dgm:cxn modelId="{5995FEF7-31EC-4475-B3EC-76CC287F4D5C}" type="presParOf" srcId="{5235814C-D240-476B-A6EA-F820ADA9F290}" destId="{F8C87951-0BEC-442E-BD13-E67FB71AC42B}" srcOrd="0" destOrd="0" presId="urn:microsoft.com/office/officeart/2005/8/layout/lProcess2"/>
    <dgm:cxn modelId="{2F8FDC40-C556-4B7B-84F8-3E19A87F6767}" type="presParOf" srcId="{F8C87951-0BEC-442E-BD13-E67FB71AC42B}" destId="{DECF7DEE-4FD4-4CE5-AEDF-10353AC11531}" srcOrd="0" destOrd="0" presId="urn:microsoft.com/office/officeart/2005/8/layout/lProcess2"/>
    <dgm:cxn modelId="{7508E8E8-4820-4E59-ACF2-41C6378442E2}" type="presParOf" srcId="{F8C87951-0BEC-442E-BD13-E67FB71AC42B}" destId="{739A0DE6-D28A-493F-A1CB-4B3CCAC72873}" srcOrd="1" destOrd="0" presId="urn:microsoft.com/office/officeart/2005/8/layout/lProcess2"/>
    <dgm:cxn modelId="{7719794E-93CC-427B-A4CB-B864AA7155E9}" type="presParOf" srcId="{F8C87951-0BEC-442E-BD13-E67FB71AC42B}" destId="{02FBE83C-F7E3-4AC9-9A61-66BF67D7D8B6}" srcOrd="2" destOrd="0" presId="urn:microsoft.com/office/officeart/2005/8/layout/lProcess2"/>
    <dgm:cxn modelId="{DF759989-F7AC-48DF-990B-7B70D502065B}" type="presParOf" srcId="{F8C87951-0BEC-442E-BD13-E67FB71AC42B}" destId="{87C5B8B3-4388-4867-AA6C-4B2D717EAAF2}" srcOrd="3" destOrd="0" presId="urn:microsoft.com/office/officeart/2005/8/layout/lProcess2"/>
    <dgm:cxn modelId="{101056E5-716B-4F7A-8368-5C20B51A07A0}" type="presParOf" srcId="{F8C87951-0BEC-442E-BD13-E67FB71AC42B}" destId="{1EC52667-0754-4666-9083-6E56A0F9B67B}" srcOrd="4" destOrd="0" presId="urn:microsoft.com/office/officeart/2005/8/layout/lProcess2"/>
    <dgm:cxn modelId="{ED6B0EAB-0585-4855-95CD-0F22E5348642}" type="presParOf" srcId="{5473F14B-8F21-412E-B8DE-EADF32D6F521}" destId="{9C67C073-8031-4FB8-83D0-BB3987979FB7}" srcOrd="5" destOrd="0" presId="urn:microsoft.com/office/officeart/2005/8/layout/lProcess2"/>
    <dgm:cxn modelId="{E2761FC9-EB8D-429A-BAC4-494A0B365247}" type="presParOf" srcId="{5473F14B-8F21-412E-B8DE-EADF32D6F521}" destId="{3D53649F-3A9D-48AC-B3B4-F9359FF49907}" srcOrd="6" destOrd="0" presId="urn:microsoft.com/office/officeart/2005/8/layout/lProcess2"/>
    <dgm:cxn modelId="{7A9A2B52-B27D-4E27-8DA7-ED1C9A2FFA11}" type="presParOf" srcId="{3D53649F-3A9D-48AC-B3B4-F9359FF49907}" destId="{18B77C7D-672C-4358-9CA6-BD8FA6E2302A}" srcOrd="0" destOrd="0" presId="urn:microsoft.com/office/officeart/2005/8/layout/lProcess2"/>
    <dgm:cxn modelId="{842BF580-99F6-4611-9763-AE9923B0CB1D}" type="presParOf" srcId="{3D53649F-3A9D-48AC-B3B4-F9359FF49907}" destId="{AB95B1F2-DB60-4BC5-81D3-1FA274FF69C7}" srcOrd="1" destOrd="0" presId="urn:microsoft.com/office/officeart/2005/8/layout/lProcess2"/>
    <dgm:cxn modelId="{B567D9EB-1411-457D-9842-6A7BD2075664}" type="presParOf" srcId="{3D53649F-3A9D-48AC-B3B4-F9359FF49907}" destId="{9D4EF955-0664-47BE-890F-75DA470A2A2E}" srcOrd="2" destOrd="0" presId="urn:microsoft.com/office/officeart/2005/8/layout/lProcess2"/>
    <dgm:cxn modelId="{5174CF1A-59A6-4077-91AC-E61762D21B04}" type="presParOf" srcId="{9D4EF955-0664-47BE-890F-75DA470A2A2E}" destId="{CCD58064-6258-410C-B1E0-023DF3946A43}" srcOrd="0" destOrd="0" presId="urn:microsoft.com/office/officeart/2005/8/layout/lProcess2"/>
    <dgm:cxn modelId="{76C174F9-9235-42ED-9D4F-746C4834DF1C}" type="presParOf" srcId="{CCD58064-6258-410C-B1E0-023DF3946A43}" destId="{204F3481-2F4C-45A5-A0A1-C088684F0126}" srcOrd="0" destOrd="0" presId="urn:microsoft.com/office/officeart/2005/8/layout/lProcess2"/>
    <dgm:cxn modelId="{6E99F985-05FD-4228-8FBE-C78389937DC3}" type="presParOf" srcId="{CCD58064-6258-410C-B1E0-023DF3946A43}" destId="{B768FAA9-E2C4-4A6B-82D8-EF54C53E14D8}" srcOrd="1" destOrd="0" presId="urn:microsoft.com/office/officeart/2005/8/layout/lProcess2"/>
    <dgm:cxn modelId="{6D2466CB-F8E3-4831-A6B8-25CAB34909F7}" type="presParOf" srcId="{CCD58064-6258-410C-B1E0-023DF3946A43}" destId="{0F3CAB81-CF76-498F-9619-BAF8144FA3C3}" srcOrd="2" destOrd="0" presId="urn:microsoft.com/office/officeart/2005/8/layout/lProcess2"/>
    <dgm:cxn modelId="{74326A1B-FC28-447B-8350-57F9AE20E21E}" type="presParOf" srcId="{CCD58064-6258-410C-B1E0-023DF3946A43}" destId="{0E0C811E-F3C5-4F24-A485-437F0C0EAD6A}" srcOrd="3" destOrd="0" presId="urn:microsoft.com/office/officeart/2005/8/layout/lProcess2"/>
    <dgm:cxn modelId="{49941AF4-CA06-4889-85D6-6DD98D2DD2CA}" type="presParOf" srcId="{CCD58064-6258-410C-B1E0-023DF3946A43}" destId="{80762C44-FA02-441A-8A8D-FC00E4F372F1}" srcOrd="4" destOrd="0" presId="urn:microsoft.com/office/officeart/2005/8/layout/lProcess2"/>
    <dgm:cxn modelId="{F0D6AD8D-67C7-40F1-8513-B523A0967F21}" type="presParOf" srcId="{5473F14B-8F21-412E-B8DE-EADF32D6F521}" destId="{1EEF13C7-AF43-4380-A8A5-F72A5D476D05}" srcOrd="7" destOrd="0" presId="urn:microsoft.com/office/officeart/2005/8/layout/lProcess2"/>
    <dgm:cxn modelId="{0D3FAC14-1BD1-44A9-9B50-B29FA6CFE258}" type="presParOf" srcId="{5473F14B-8F21-412E-B8DE-EADF32D6F521}" destId="{0618492F-D453-4601-9C36-8CE6AA153D1B}" srcOrd="8" destOrd="0" presId="urn:microsoft.com/office/officeart/2005/8/layout/lProcess2"/>
    <dgm:cxn modelId="{B788709F-0524-44CB-8776-31F2CA6C03E9}" type="presParOf" srcId="{0618492F-D453-4601-9C36-8CE6AA153D1B}" destId="{5A591EE2-4B7B-40DB-B051-D75F7BFEDDD6}" srcOrd="0" destOrd="0" presId="urn:microsoft.com/office/officeart/2005/8/layout/lProcess2"/>
    <dgm:cxn modelId="{54986E37-F887-4EBA-A68B-BAECCC4DB826}" type="presParOf" srcId="{0618492F-D453-4601-9C36-8CE6AA153D1B}" destId="{34BAB90F-F3E5-4FFB-A339-2946D1CD0CCB}" srcOrd="1" destOrd="0" presId="urn:microsoft.com/office/officeart/2005/8/layout/lProcess2"/>
    <dgm:cxn modelId="{18C55C7D-D063-478B-8736-0EF63C47167C}" type="presParOf" srcId="{0618492F-D453-4601-9C36-8CE6AA153D1B}" destId="{BA794F96-F89B-483A-BF3A-9118CA9CCDA4}" srcOrd="2" destOrd="0" presId="urn:microsoft.com/office/officeart/2005/8/layout/lProcess2"/>
    <dgm:cxn modelId="{8E74EC32-E962-4143-93B6-B42DE454A74F}" type="presParOf" srcId="{BA794F96-F89B-483A-BF3A-9118CA9CCDA4}" destId="{76BCF6F8-619E-4477-AF5E-3CC45345624F}" srcOrd="0" destOrd="0" presId="urn:microsoft.com/office/officeart/2005/8/layout/lProcess2"/>
    <dgm:cxn modelId="{34DDC6F3-7270-4566-B46B-09920A121B75}" type="presParOf" srcId="{76BCF6F8-619E-4477-AF5E-3CC45345624F}" destId="{F0B767F2-4C7E-481B-967C-8FE0CB529397}" srcOrd="0" destOrd="0" presId="urn:microsoft.com/office/officeart/2005/8/layout/lProcess2"/>
    <dgm:cxn modelId="{055D4CEC-AA0A-4CDD-9AFB-3B855E724888}" type="presParOf" srcId="{76BCF6F8-619E-4477-AF5E-3CC45345624F}" destId="{B342BD1C-A54C-4F1C-A099-03A03E61088D}" srcOrd="1" destOrd="0" presId="urn:microsoft.com/office/officeart/2005/8/layout/lProcess2"/>
    <dgm:cxn modelId="{B6DD3A76-33AA-4690-8865-3DA2BC838B34}" type="presParOf" srcId="{76BCF6F8-619E-4477-AF5E-3CC45345624F}" destId="{6F277C00-29F7-4ECD-8C97-37788C7BA770}" srcOrd="2" destOrd="0" presId="urn:microsoft.com/office/officeart/2005/8/layout/lProcess2"/>
    <dgm:cxn modelId="{690B6B03-BC83-43A1-A20F-24011EE66252}" type="presParOf" srcId="{76BCF6F8-619E-4477-AF5E-3CC45345624F}" destId="{3945A699-1DD4-41EF-B849-687FF56CB987}" srcOrd="3" destOrd="0" presId="urn:microsoft.com/office/officeart/2005/8/layout/lProcess2"/>
    <dgm:cxn modelId="{AC50EDF9-FE56-4AEE-8984-B79D2AE1043D}" type="presParOf" srcId="{76BCF6F8-619E-4477-AF5E-3CC45345624F}" destId="{6C9EBB1C-8DC1-467B-832A-DCA29AD54F62}"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FB40AB-A8F0-43CC-AED2-A0B6D3491F03}">
      <dsp:nvSpPr>
        <dsp:cNvPr id="0" name=""/>
        <dsp:cNvSpPr/>
      </dsp:nvSpPr>
      <dsp:spPr>
        <a:xfrm>
          <a:off x="4665" y="0"/>
          <a:ext cx="1637258" cy="52578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High dim. data</a:t>
          </a:r>
        </a:p>
      </dsp:txBody>
      <dsp:txXfrm>
        <a:off x="4665" y="0"/>
        <a:ext cx="1637258" cy="1577340"/>
      </dsp:txXfrm>
    </dsp:sp>
    <dsp:sp modelId="{D6B8C86D-B5C5-4707-BB1C-60E6EB9E4EBA}">
      <dsp:nvSpPr>
        <dsp:cNvPr id="0" name=""/>
        <dsp:cNvSpPr/>
      </dsp:nvSpPr>
      <dsp:spPr>
        <a:xfrm>
          <a:off x="168391" y="1577789"/>
          <a:ext cx="1309806" cy="1032947"/>
        </a:xfrm>
        <a:prstGeom prst="roundRect">
          <a:avLst>
            <a:gd name="adj" fmla="val 10000"/>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3"/>
        </a:lnRef>
        <a:fillRef idx="3">
          <a:schemeClr val="accent3"/>
        </a:fillRef>
        <a:effectRef idx="3">
          <a:schemeClr val="accent3"/>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Locality sensitive hashing</a:t>
          </a:r>
        </a:p>
      </dsp:txBody>
      <dsp:txXfrm>
        <a:off x="198645" y="1608043"/>
        <a:ext cx="1249298" cy="972439"/>
      </dsp:txXfrm>
    </dsp:sp>
    <dsp:sp modelId="{20F65450-B565-4F6E-8CBD-65CD2502E3B0}">
      <dsp:nvSpPr>
        <dsp:cNvPr id="0" name=""/>
        <dsp:cNvSpPr/>
      </dsp:nvSpPr>
      <dsp:spPr>
        <a:xfrm>
          <a:off x="168391" y="2769651"/>
          <a:ext cx="1309806" cy="1032947"/>
        </a:xfrm>
        <a:prstGeom prst="roundRect">
          <a:avLst>
            <a:gd name="adj" fmla="val 10000"/>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3"/>
        </a:lnRef>
        <a:fillRef idx="3">
          <a:schemeClr val="accent3"/>
        </a:fillRef>
        <a:effectRef idx="3">
          <a:schemeClr val="accent3"/>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Clustering</a:t>
          </a:r>
        </a:p>
      </dsp:txBody>
      <dsp:txXfrm>
        <a:off x="198645" y="2799905"/>
        <a:ext cx="1249298" cy="972439"/>
      </dsp:txXfrm>
    </dsp:sp>
    <dsp:sp modelId="{80F88CB8-4B64-4172-B897-E8F8383812F7}">
      <dsp:nvSpPr>
        <dsp:cNvPr id="0" name=""/>
        <dsp:cNvSpPr/>
      </dsp:nvSpPr>
      <dsp:spPr>
        <a:xfrm>
          <a:off x="168391" y="3961513"/>
          <a:ext cx="1309806" cy="1032947"/>
        </a:xfrm>
        <a:prstGeom prst="roundRect">
          <a:avLst>
            <a:gd name="adj" fmla="val 10000"/>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3"/>
        </a:lnRef>
        <a:fillRef idx="3">
          <a:schemeClr val="accent3"/>
        </a:fillRef>
        <a:effectRef idx="3">
          <a:schemeClr val="accent3"/>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Dimensionality reduction</a:t>
          </a:r>
        </a:p>
      </dsp:txBody>
      <dsp:txXfrm>
        <a:off x="198645" y="3991767"/>
        <a:ext cx="1249298" cy="972439"/>
      </dsp:txXfrm>
    </dsp:sp>
    <dsp:sp modelId="{C1CD2EAA-2E66-4BDA-BB6E-F99B46E1B919}">
      <dsp:nvSpPr>
        <dsp:cNvPr id="0" name=""/>
        <dsp:cNvSpPr/>
      </dsp:nvSpPr>
      <dsp:spPr>
        <a:xfrm>
          <a:off x="1764718" y="0"/>
          <a:ext cx="1637258" cy="52578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Graph </a:t>
          </a:r>
          <a:br>
            <a:rPr lang="en-US" sz="2400" b="1" kern="1200" dirty="0"/>
          </a:br>
          <a:r>
            <a:rPr lang="en-US" sz="2400" b="1" kern="1200" dirty="0"/>
            <a:t>data</a:t>
          </a:r>
        </a:p>
      </dsp:txBody>
      <dsp:txXfrm>
        <a:off x="1764718" y="0"/>
        <a:ext cx="1637258" cy="1577340"/>
      </dsp:txXfrm>
    </dsp:sp>
    <dsp:sp modelId="{EFE71110-9F14-440A-945D-9BFF90054013}">
      <dsp:nvSpPr>
        <dsp:cNvPr id="0" name=""/>
        <dsp:cNvSpPr/>
      </dsp:nvSpPr>
      <dsp:spPr>
        <a:xfrm>
          <a:off x="1928444" y="1577789"/>
          <a:ext cx="1309806" cy="1032947"/>
        </a:xfrm>
        <a:prstGeom prst="roundRect">
          <a:avLst>
            <a:gd name="adj" fmla="val 10000"/>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2"/>
        </a:lnRef>
        <a:fillRef idx="3">
          <a:schemeClr val="accent2"/>
        </a:fillRef>
        <a:effectRef idx="3">
          <a:schemeClr val="accent2"/>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PageRank, </a:t>
          </a:r>
          <a:r>
            <a:rPr lang="en-US" sz="1800" kern="1200" dirty="0" err="1">
              <a:latin typeface="Calibri" pitchFamily="34" charset="0"/>
              <a:cs typeface="Calibri" pitchFamily="34" charset="0"/>
            </a:rPr>
            <a:t>SimRank</a:t>
          </a:r>
          <a:endParaRPr lang="en-US" sz="1800" kern="1200" dirty="0">
            <a:latin typeface="Calibri" pitchFamily="34" charset="0"/>
            <a:cs typeface="Calibri" pitchFamily="34" charset="0"/>
          </a:endParaRPr>
        </a:p>
      </dsp:txBody>
      <dsp:txXfrm>
        <a:off x="1958698" y="1608043"/>
        <a:ext cx="1249298" cy="972439"/>
      </dsp:txXfrm>
    </dsp:sp>
    <dsp:sp modelId="{9E190C18-AEDE-45E1-8A46-924B1190ACB6}">
      <dsp:nvSpPr>
        <dsp:cNvPr id="0" name=""/>
        <dsp:cNvSpPr/>
      </dsp:nvSpPr>
      <dsp:spPr>
        <a:xfrm>
          <a:off x="1928444" y="2769651"/>
          <a:ext cx="1309806" cy="1032947"/>
        </a:xfrm>
        <a:prstGeom prst="roundRect">
          <a:avLst>
            <a:gd name="adj" fmla="val 10000"/>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2"/>
        </a:lnRef>
        <a:fillRef idx="3">
          <a:schemeClr val="accent2"/>
        </a:fillRef>
        <a:effectRef idx="3">
          <a:schemeClr val="accent2"/>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Community Detection</a:t>
          </a:r>
        </a:p>
      </dsp:txBody>
      <dsp:txXfrm>
        <a:off x="1958698" y="2799905"/>
        <a:ext cx="1249298" cy="972439"/>
      </dsp:txXfrm>
    </dsp:sp>
    <dsp:sp modelId="{EB498954-62A4-422D-9DE3-1FA74DD1D37F}">
      <dsp:nvSpPr>
        <dsp:cNvPr id="0" name=""/>
        <dsp:cNvSpPr/>
      </dsp:nvSpPr>
      <dsp:spPr>
        <a:xfrm>
          <a:off x="1928444" y="3961513"/>
          <a:ext cx="1309806" cy="1032947"/>
        </a:xfrm>
        <a:prstGeom prst="roundRect">
          <a:avLst>
            <a:gd name="adj" fmla="val 10000"/>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2"/>
        </a:lnRef>
        <a:fillRef idx="3">
          <a:schemeClr val="accent2"/>
        </a:fillRef>
        <a:effectRef idx="3">
          <a:schemeClr val="accent2"/>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Spam Detection</a:t>
          </a:r>
        </a:p>
      </dsp:txBody>
      <dsp:txXfrm>
        <a:off x="1958698" y="3991767"/>
        <a:ext cx="1249298" cy="972439"/>
      </dsp:txXfrm>
    </dsp:sp>
    <dsp:sp modelId="{9A6AB0E7-12CE-4F4C-9194-CFD62AA0E26B}">
      <dsp:nvSpPr>
        <dsp:cNvPr id="0" name=""/>
        <dsp:cNvSpPr/>
      </dsp:nvSpPr>
      <dsp:spPr>
        <a:xfrm>
          <a:off x="3524770" y="0"/>
          <a:ext cx="1637258" cy="52578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Infinite </a:t>
          </a:r>
          <a:br>
            <a:rPr lang="en-US" sz="2400" b="1" kern="1200" dirty="0"/>
          </a:br>
          <a:r>
            <a:rPr lang="en-US" sz="2400" b="1" kern="1200" dirty="0"/>
            <a:t>data</a:t>
          </a:r>
        </a:p>
      </dsp:txBody>
      <dsp:txXfrm>
        <a:off x="3524770" y="0"/>
        <a:ext cx="1637258" cy="1577340"/>
      </dsp:txXfrm>
    </dsp:sp>
    <dsp:sp modelId="{DECF7DEE-4FD4-4CE5-AEDF-10353AC11531}">
      <dsp:nvSpPr>
        <dsp:cNvPr id="0" name=""/>
        <dsp:cNvSpPr/>
      </dsp:nvSpPr>
      <dsp:spPr>
        <a:xfrm>
          <a:off x="3688496" y="1577789"/>
          <a:ext cx="1309806" cy="1032947"/>
        </a:xfrm>
        <a:prstGeom prst="roundRect">
          <a:avLst>
            <a:gd name="adj" fmla="val 10000"/>
          </a:avLst>
        </a:prstGeom>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4"/>
        </a:lnRef>
        <a:fillRef idx="3">
          <a:schemeClr val="accent4"/>
        </a:fillRef>
        <a:effectRef idx="3">
          <a:schemeClr val="accent4"/>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Filtering data streams</a:t>
          </a:r>
        </a:p>
      </dsp:txBody>
      <dsp:txXfrm>
        <a:off x="3718750" y="1608043"/>
        <a:ext cx="1249298" cy="972439"/>
      </dsp:txXfrm>
    </dsp:sp>
    <dsp:sp modelId="{02FBE83C-F7E3-4AC9-9A61-66BF67D7D8B6}">
      <dsp:nvSpPr>
        <dsp:cNvPr id="0" name=""/>
        <dsp:cNvSpPr/>
      </dsp:nvSpPr>
      <dsp:spPr>
        <a:xfrm>
          <a:off x="3688496" y="2769651"/>
          <a:ext cx="1309806" cy="1032947"/>
        </a:xfrm>
        <a:prstGeom prst="roundRect">
          <a:avLst>
            <a:gd name="adj" fmla="val 10000"/>
          </a:avLst>
        </a:prstGeom>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4"/>
        </a:lnRef>
        <a:fillRef idx="3">
          <a:schemeClr val="accent4"/>
        </a:fillRef>
        <a:effectRef idx="3">
          <a:schemeClr val="accent4"/>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Web advertising</a:t>
          </a:r>
        </a:p>
      </dsp:txBody>
      <dsp:txXfrm>
        <a:off x="3718750" y="2799905"/>
        <a:ext cx="1249298" cy="972439"/>
      </dsp:txXfrm>
    </dsp:sp>
    <dsp:sp modelId="{1EC52667-0754-4666-9083-6E56A0F9B67B}">
      <dsp:nvSpPr>
        <dsp:cNvPr id="0" name=""/>
        <dsp:cNvSpPr/>
      </dsp:nvSpPr>
      <dsp:spPr>
        <a:xfrm>
          <a:off x="3688496" y="3961513"/>
          <a:ext cx="1309806" cy="1032947"/>
        </a:xfrm>
        <a:prstGeom prst="roundRect">
          <a:avLst>
            <a:gd name="adj" fmla="val 10000"/>
          </a:avLst>
        </a:prstGeom>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4"/>
        </a:lnRef>
        <a:fillRef idx="3">
          <a:schemeClr val="accent4"/>
        </a:fillRef>
        <a:effectRef idx="3">
          <a:schemeClr val="accent4"/>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Queries on streams</a:t>
          </a:r>
        </a:p>
      </dsp:txBody>
      <dsp:txXfrm>
        <a:off x="3718750" y="3991767"/>
        <a:ext cx="1249298" cy="972439"/>
      </dsp:txXfrm>
    </dsp:sp>
    <dsp:sp modelId="{18B77C7D-672C-4358-9CA6-BD8FA6E2302A}">
      <dsp:nvSpPr>
        <dsp:cNvPr id="0" name=""/>
        <dsp:cNvSpPr/>
      </dsp:nvSpPr>
      <dsp:spPr>
        <a:xfrm>
          <a:off x="5284823" y="0"/>
          <a:ext cx="1637258" cy="52578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Machine learning</a:t>
          </a:r>
        </a:p>
      </dsp:txBody>
      <dsp:txXfrm>
        <a:off x="5284823" y="0"/>
        <a:ext cx="1637258" cy="1577340"/>
      </dsp:txXfrm>
    </dsp:sp>
    <dsp:sp modelId="{204F3481-2F4C-45A5-A0A1-C088684F0126}">
      <dsp:nvSpPr>
        <dsp:cNvPr id="0" name=""/>
        <dsp:cNvSpPr/>
      </dsp:nvSpPr>
      <dsp:spPr>
        <a:xfrm>
          <a:off x="5448549" y="1577789"/>
          <a:ext cx="1309806" cy="1032947"/>
        </a:xfrm>
        <a:prstGeom prst="roundRect">
          <a:avLst>
            <a:gd name="adj" fmla="val 10000"/>
          </a:avLst>
        </a:prstGeom>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5"/>
        </a:lnRef>
        <a:fillRef idx="3">
          <a:schemeClr val="accent5"/>
        </a:fillRef>
        <a:effectRef idx="3">
          <a:schemeClr val="accent5"/>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SVM</a:t>
          </a:r>
        </a:p>
      </dsp:txBody>
      <dsp:txXfrm>
        <a:off x="5478803" y="1608043"/>
        <a:ext cx="1249298" cy="972439"/>
      </dsp:txXfrm>
    </dsp:sp>
    <dsp:sp modelId="{0F3CAB81-CF76-498F-9619-BAF8144FA3C3}">
      <dsp:nvSpPr>
        <dsp:cNvPr id="0" name=""/>
        <dsp:cNvSpPr/>
      </dsp:nvSpPr>
      <dsp:spPr>
        <a:xfrm>
          <a:off x="5448549" y="2769651"/>
          <a:ext cx="1309806" cy="1032947"/>
        </a:xfrm>
        <a:prstGeom prst="roundRect">
          <a:avLst>
            <a:gd name="adj" fmla="val 10000"/>
          </a:avLst>
        </a:prstGeom>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5"/>
        </a:lnRef>
        <a:fillRef idx="3">
          <a:schemeClr val="accent5"/>
        </a:fillRef>
        <a:effectRef idx="3">
          <a:schemeClr val="accent5"/>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Decision Trees</a:t>
          </a:r>
        </a:p>
      </dsp:txBody>
      <dsp:txXfrm>
        <a:off x="5478803" y="2799905"/>
        <a:ext cx="1249298" cy="972439"/>
      </dsp:txXfrm>
    </dsp:sp>
    <dsp:sp modelId="{80762C44-FA02-441A-8A8D-FC00E4F372F1}">
      <dsp:nvSpPr>
        <dsp:cNvPr id="0" name=""/>
        <dsp:cNvSpPr/>
      </dsp:nvSpPr>
      <dsp:spPr>
        <a:xfrm>
          <a:off x="5448549" y="3961513"/>
          <a:ext cx="1309806" cy="1032947"/>
        </a:xfrm>
        <a:prstGeom prst="roundRect">
          <a:avLst>
            <a:gd name="adj" fmla="val 10000"/>
          </a:avLst>
        </a:prstGeom>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5"/>
        </a:lnRef>
        <a:fillRef idx="3">
          <a:schemeClr val="accent5"/>
        </a:fillRef>
        <a:effectRef idx="3">
          <a:schemeClr val="accent5"/>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Perceptron, </a:t>
          </a:r>
          <a:r>
            <a:rPr lang="en-US" sz="1800" kern="1200" dirty="0" err="1">
              <a:latin typeface="Calibri" pitchFamily="34" charset="0"/>
              <a:cs typeface="Calibri" pitchFamily="34" charset="0"/>
            </a:rPr>
            <a:t>kNN</a:t>
          </a:r>
          <a:endParaRPr lang="en-US" sz="1800" kern="1200" dirty="0">
            <a:latin typeface="Calibri" pitchFamily="34" charset="0"/>
            <a:cs typeface="Calibri" pitchFamily="34" charset="0"/>
          </a:endParaRPr>
        </a:p>
      </dsp:txBody>
      <dsp:txXfrm>
        <a:off x="5478803" y="3991767"/>
        <a:ext cx="1249298" cy="972439"/>
      </dsp:txXfrm>
    </dsp:sp>
    <dsp:sp modelId="{5A591EE2-4B7B-40DB-B051-D75F7BFEDDD6}">
      <dsp:nvSpPr>
        <dsp:cNvPr id="0" name=""/>
        <dsp:cNvSpPr/>
      </dsp:nvSpPr>
      <dsp:spPr>
        <a:xfrm>
          <a:off x="7044876" y="0"/>
          <a:ext cx="1637258" cy="52578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Apps</a:t>
          </a:r>
        </a:p>
      </dsp:txBody>
      <dsp:txXfrm>
        <a:off x="7044876" y="0"/>
        <a:ext cx="1637258" cy="1577340"/>
      </dsp:txXfrm>
    </dsp:sp>
    <dsp:sp modelId="{F0B767F2-4C7E-481B-967C-8FE0CB529397}">
      <dsp:nvSpPr>
        <dsp:cNvPr id="0" name=""/>
        <dsp:cNvSpPr/>
      </dsp:nvSpPr>
      <dsp:spPr>
        <a:xfrm>
          <a:off x="7208601" y="1577789"/>
          <a:ext cx="1309806" cy="1032947"/>
        </a:xfrm>
        <a:prstGeom prst="roundRect">
          <a:avLst>
            <a:gd name="adj" fmla="val 10000"/>
          </a:avLst>
        </a:prstGeom>
        <a:solidFill>
          <a:srgbClr val="333399"/>
        </a:solidFill>
        <a:ln>
          <a:noFill/>
        </a:ln>
        <a:effectLst>
          <a:outerShdw blurRad="57150" dist="19050" dir="5400000" algn="ctr" rotWithShape="0">
            <a:srgbClr val="000000">
              <a:alpha val="63000"/>
            </a:srgbClr>
          </a:outerShdw>
        </a:effectLst>
      </dsp:spPr>
      <dsp:style>
        <a:lnRef idx="0">
          <a:schemeClr val="accent6"/>
        </a:lnRef>
        <a:fillRef idx="3">
          <a:schemeClr val="accent6"/>
        </a:fillRef>
        <a:effectRef idx="3">
          <a:schemeClr val="accent6"/>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Recommender systems</a:t>
          </a:r>
        </a:p>
      </dsp:txBody>
      <dsp:txXfrm>
        <a:off x="7238855" y="1608043"/>
        <a:ext cx="1249298" cy="972439"/>
      </dsp:txXfrm>
    </dsp:sp>
    <dsp:sp modelId="{6F277C00-29F7-4ECD-8C97-37788C7BA770}">
      <dsp:nvSpPr>
        <dsp:cNvPr id="0" name=""/>
        <dsp:cNvSpPr/>
      </dsp:nvSpPr>
      <dsp:spPr>
        <a:xfrm>
          <a:off x="7208601" y="2769651"/>
          <a:ext cx="1309806" cy="1032947"/>
        </a:xfrm>
        <a:prstGeom prst="roundRect">
          <a:avLst>
            <a:gd name="adj" fmla="val 10000"/>
          </a:avLst>
        </a:prstGeom>
        <a:solidFill>
          <a:srgbClr val="333399"/>
        </a:solidFill>
        <a:ln>
          <a:noFill/>
        </a:ln>
        <a:effectLst>
          <a:outerShdw blurRad="57150" dist="19050" dir="5400000" algn="ctr" rotWithShape="0">
            <a:srgbClr val="000000">
              <a:alpha val="63000"/>
            </a:srgbClr>
          </a:outerShdw>
        </a:effectLst>
      </dsp:spPr>
      <dsp:style>
        <a:lnRef idx="0">
          <a:schemeClr val="accent6"/>
        </a:lnRef>
        <a:fillRef idx="3">
          <a:schemeClr val="accent6"/>
        </a:fillRef>
        <a:effectRef idx="3">
          <a:schemeClr val="accent6"/>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Association Rules</a:t>
          </a:r>
        </a:p>
      </dsp:txBody>
      <dsp:txXfrm>
        <a:off x="7238855" y="2799905"/>
        <a:ext cx="1249298" cy="972439"/>
      </dsp:txXfrm>
    </dsp:sp>
    <dsp:sp modelId="{6C9EBB1C-8DC1-467B-832A-DCA29AD54F62}">
      <dsp:nvSpPr>
        <dsp:cNvPr id="0" name=""/>
        <dsp:cNvSpPr/>
      </dsp:nvSpPr>
      <dsp:spPr>
        <a:xfrm>
          <a:off x="7208601" y="3961513"/>
          <a:ext cx="1309806" cy="1032947"/>
        </a:xfrm>
        <a:prstGeom prst="roundRect">
          <a:avLst>
            <a:gd name="adj" fmla="val 10000"/>
          </a:avLst>
        </a:prstGeom>
        <a:solidFill>
          <a:srgbClr val="333399"/>
        </a:solidFill>
        <a:ln>
          <a:noFill/>
        </a:ln>
        <a:effectLst>
          <a:outerShdw blurRad="57150" dist="19050" dir="5400000" algn="ctr" rotWithShape="0">
            <a:srgbClr val="000000">
              <a:alpha val="63000"/>
            </a:srgbClr>
          </a:outerShdw>
        </a:effectLst>
      </dsp:spPr>
      <dsp:style>
        <a:lnRef idx="0">
          <a:schemeClr val="accent6"/>
        </a:lnRef>
        <a:fillRef idx="3">
          <a:schemeClr val="accent6"/>
        </a:fillRef>
        <a:effectRef idx="3">
          <a:schemeClr val="accent6"/>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Duplicate document detection</a:t>
          </a:r>
        </a:p>
      </dsp:txBody>
      <dsp:txXfrm>
        <a:off x="7238855" y="3991767"/>
        <a:ext cx="1249298" cy="972439"/>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5.wmf"/><Relationship Id="rId1" Type="http://schemas.openxmlformats.org/officeDocument/2006/relationships/image" Target="../media/image24.wmf"/><Relationship Id="rId5" Type="http://schemas.openxmlformats.org/officeDocument/2006/relationships/image" Target="../media/image22.wmf"/><Relationship Id="rId4" Type="http://schemas.openxmlformats.org/officeDocument/2006/relationships/image" Target="../media/image26.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 Id="rId6" Type="http://schemas.openxmlformats.org/officeDocument/2006/relationships/image" Target="../media/image22.wmf"/><Relationship Id="rId5" Type="http://schemas.openxmlformats.org/officeDocument/2006/relationships/image" Target="../media/image26.wmf"/><Relationship Id="rId4" Type="http://schemas.openxmlformats.org/officeDocument/2006/relationships/image" Target="../media/image3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A8A9D3-6E45-413F-AE8B-15B10D772AF6}" type="datetimeFigureOut">
              <a:rPr lang="zh-CN" altLang="en-US" smtClean="0"/>
              <a:t>2023/4/27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B3ED0D-A6FE-430E-AA5F-1E08BFE43D18}" type="slidenum">
              <a:rPr lang="zh-CN" altLang="en-US" smtClean="0"/>
              <a:t>‹#›</a:t>
            </a:fld>
            <a:endParaRPr lang="zh-CN" altLang="en-US"/>
          </a:p>
        </p:txBody>
      </p:sp>
    </p:spTree>
    <p:extLst>
      <p:ext uri="{BB962C8B-B14F-4D97-AF65-F5344CB8AC3E}">
        <p14:creationId xmlns:p14="http://schemas.microsoft.com/office/powerpoint/2010/main" val="1522484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于是</a:t>
            </a:r>
            <a:r>
              <a:rPr lang="en-US" altLang="zh-CN" sz="1200" b="0" i="0" u="none" strike="noStrike" kern="1200" dirty="0">
                <a:solidFill>
                  <a:schemeClr val="tx1"/>
                </a:solidFill>
                <a:effectLst/>
                <a:latin typeface="+mn-lt"/>
                <a:ea typeface="+mn-ea"/>
                <a:cs typeface="+mn-cs"/>
              </a:rPr>
              <a:t>PageRank</a:t>
            </a:r>
            <a:r>
              <a:rPr lang="zh-CN" altLang="en-US" sz="1200" b="0" i="0" u="none" strike="noStrike" kern="1200" dirty="0">
                <a:solidFill>
                  <a:schemeClr val="tx1"/>
                </a:solidFill>
                <a:effectLst/>
                <a:latin typeface="+mn-lt"/>
                <a:ea typeface="+mn-ea"/>
                <a:cs typeface="+mn-cs"/>
              </a:rPr>
              <a:t>问世了， 它是谷歌最早的基石之一。 这种算法运用了 数学随机性的定律， 来自动判断哪些网页关联最多， 与我们在高尔顿板实验中 运用随机性的方法一样。 那就把一堆小小的数码玻璃珠 放到这个图表中， 让它们随机的在图中穿行。 每当它们到达某个网页， 它们就会随机选择一个链接， 然后跳转到另一页。 一遍又一遍重复。 用这些小小的光点， 我们记录下每个网页 被访问的次数， 就用这些数码珠子。 </a:t>
            </a:r>
            <a:endParaRPr lang="zh-CN" altLang="en-US" dirty="0"/>
          </a:p>
        </p:txBody>
      </p:sp>
      <p:sp>
        <p:nvSpPr>
          <p:cNvPr id="4" name="灯片编号占位符 3"/>
          <p:cNvSpPr>
            <a:spLocks noGrp="1"/>
          </p:cNvSpPr>
          <p:nvPr>
            <p:ph type="sldNum" sz="quarter" idx="5"/>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3705657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Many options for modeling</a:t>
            </a:r>
          </a:p>
          <a:p>
            <a:pPr lvl="1"/>
            <a:r>
              <a:rPr lang="en-US" dirty="0"/>
              <a:t>Variants of the ideas we have seen so far</a:t>
            </a:r>
          </a:p>
          <a:p>
            <a:pPr lvl="2"/>
            <a:r>
              <a:rPr lang="en-US" dirty="0"/>
              <a:t>Different numbers of factors</a:t>
            </a:r>
          </a:p>
          <a:p>
            <a:pPr lvl="2"/>
            <a:r>
              <a:rPr lang="en-US" dirty="0"/>
              <a:t>Different ways to model time</a:t>
            </a:r>
          </a:p>
          <a:p>
            <a:pPr lvl="2"/>
            <a:r>
              <a:rPr lang="en-US" dirty="0"/>
              <a:t>Different ways to handle implicit information</a:t>
            </a:r>
          </a:p>
          <a:p>
            <a:pPr lvl="1"/>
            <a:r>
              <a:rPr lang="en-US" dirty="0"/>
              <a:t>Other models (not described here)</a:t>
            </a:r>
          </a:p>
          <a:p>
            <a:pPr lvl="2"/>
            <a:r>
              <a:rPr lang="en-US" dirty="0"/>
              <a:t>Nearest-neighbor models</a:t>
            </a:r>
          </a:p>
          <a:p>
            <a:pPr lvl="2"/>
            <a:r>
              <a:rPr lang="en-US" dirty="0"/>
              <a:t>Restricted Boltzmann machines</a:t>
            </a:r>
          </a:p>
          <a:p>
            <a:r>
              <a:rPr lang="en-US" dirty="0"/>
              <a:t>Model averaging is useful….</a:t>
            </a:r>
          </a:p>
          <a:p>
            <a:pPr lvl="1"/>
            <a:r>
              <a:rPr lang="en-US" dirty="0"/>
              <a:t>Linear model combining</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1444430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Why hash table takes full space?</a:t>
            </a:r>
            <a:endParaRPr lang="en-US" dirty="0"/>
          </a:p>
          <a:p>
            <a:r>
              <a:rPr lang="en-US" dirty="0"/>
              <a:t>We</a:t>
            </a:r>
            <a:r>
              <a:rPr lang="en-US" baseline="0" dirty="0"/>
              <a:t> want to make it as large as possible.</a:t>
            </a:r>
            <a:endParaRPr lang="en-US" dirty="0"/>
          </a:p>
          <a:p>
            <a:r>
              <a:rPr lang="en-US" dirty="0"/>
              <a:t>Why</a:t>
            </a:r>
            <a:r>
              <a:rPr lang="en-US" baseline="0" dirty="0"/>
              <a:t> hash table bigger than bitmap?</a:t>
            </a:r>
          </a:p>
          <a:p>
            <a:r>
              <a:rPr lang="en-US" baseline="0" dirty="0"/>
              <a:t>Hash table contains counts</a:t>
            </a:r>
          </a:p>
        </p:txBody>
      </p:sp>
      <p:sp>
        <p:nvSpPr>
          <p:cNvPr id="4" name="Slide Number Placeholder 3"/>
          <p:cNvSpPr>
            <a:spLocks noGrp="1"/>
          </p:cNvSpPr>
          <p:nvPr>
            <p:ph type="sldNum" sz="quarter" idx="10"/>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37506795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B81F57D-0EF3-4713-8906-EEC17DB47EC3}" type="slidenum">
              <a:rPr lang="en-US" smtClean="0"/>
              <a:pPr/>
              <a:t>40</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B81F57D-0EF3-4713-8906-EEC17DB47EC3}" type="slidenum">
              <a:rPr lang="en-US" smtClean="0"/>
              <a:pPr/>
              <a:t>42</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B81F57D-0EF3-4713-8906-EEC17DB47EC3}" type="slidenum">
              <a:rPr lang="en-US" smtClean="0"/>
              <a:pPr/>
              <a:t>43</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sz="1600" dirty="0">
                <a:latin typeface="SimHei" charset="0"/>
                <a:ea typeface="SimHei" charset="0"/>
                <a:cs typeface="SimHei" charset="0"/>
              </a:rPr>
              <a:t>Mobile</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Devices</a:t>
            </a:r>
            <a:endParaRPr lang="zh-CN" altLang="en-US" sz="1600" dirty="0">
              <a:latin typeface="SimHei" charset="0"/>
              <a:ea typeface="SimHei" charset="0"/>
              <a:cs typeface="SimHei" charset="0"/>
            </a:endParaRPr>
          </a:p>
          <a:p>
            <a:pPr marL="342900" indent="-342900">
              <a:buAutoNum type="arabicPeriod"/>
            </a:pPr>
            <a:r>
              <a:rPr lang="en-US" altLang="zh-CN" sz="1600" dirty="0">
                <a:latin typeface="SimHei" charset="0"/>
                <a:ea typeface="SimHei" charset="0"/>
                <a:cs typeface="SimHei" charset="0"/>
              </a:rPr>
              <a:t>User</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Interface</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Module:</a:t>
            </a:r>
            <a:r>
              <a:rPr lang="zh-CN" altLang="en-US" sz="1600" dirty="0">
                <a:latin typeface="SimHei" charset="0"/>
                <a:ea typeface="SimHei" charset="0"/>
                <a:cs typeface="SimHei" charset="0"/>
              </a:rPr>
              <a:t>这个模块是获取用户偏好模块。用户可以选择共享多少计算力的百分比来配置这个模块、或者只有当电量充足的时候才加入计算。总的来说就是根据用户的喜好、时间、环境模式等因素来选择是否加入</a:t>
            </a:r>
            <a:r>
              <a:rPr lang="en-US" altLang="zh-CN" sz="1600" dirty="0" err="1">
                <a:latin typeface="SimHei" charset="0"/>
                <a:ea typeface="SimHei" charset="0"/>
                <a:cs typeface="SimHei" charset="0"/>
              </a:rPr>
              <a:t>femtoCloud</a:t>
            </a:r>
            <a:r>
              <a:rPr lang="zh-CN" altLang="en-US" sz="1600" dirty="0">
                <a:latin typeface="SimHei" charset="0"/>
                <a:ea typeface="SimHei" charset="0"/>
                <a:cs typeface="SimHei" charset="0"/>
              </a:rPr>
              <a:t>或者贡献多少百分比的计算能力。</a:t>
            </a:r>
          </a:p>
          <a:p>
            <a:pPr marL="342900" indent="-342900">
              <a:buAutoNum type="arabicPeriod"/>
            </a:pPr>
            <a:r>
              <a:rPr lang="en-US" altLang="zh-CN" sz="1600" dirty="0">
                <a:latin typeface="SimHei" charset="0"/>
                <a:ea typeface="SimHei" charset="0"/>
                <a:cs typeface="SimHei" charset="0"/>
              </a:rPr>
              <a:t>Capability</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这个模块是用来估计移动设备计算能力的大小模块。包括核的数目和可使用的计算能力多少。计算能力估计会共享到控制设备，并且通过心跳信号维持这个共享信息</a:t>
            </a:r>
          </a:p>
          <a:p>
            <a:pPr marL="342900" indent="-342900">
              <a:buAutoNum type="arabicPeriod"/>
            </a:pPr>
            <a:r>
              <a:rPr lang="en-US" altLang="zh-CN" sz="1600" dirty="0">
                <a:latin typeface="SimHei" charset="0"/>
                <a:ea typeface="SimHei" charset="0"/>
                <a:cs typeface="SimHei" charset="0"/>
              </a:rPr>
              <a:t>User</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Profiling</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Module:</a:t>
            </a:r>
            <a:r>
              <a:rPr lang="zh-CN" altLang="en-US" sz="1600" dirty="0">
                <a:latin typeface="SimHei" charset="0"/>
                <a:ea typeface="SimHei" charset="0"/>
                <a:cs typeface="SimHei" charset="0"/>
              </a:rPr>
              <a:t>用户配置信息模块。收集用户的信息比如用户上线的时间、在不同场景上使用设备的情况来进行数据挖掘，来判断这个设备能够加入集群的大致时间，从安全的角度考虑，这个模块只与控制设备共享配置文件的信息。</a:t>
            </a:r>
          </a:p>
          <a:p>
            <a:pPr marL="0" indent="0">
              <a:buNone/>
            </a:pPr>
            <a:r>
              <a:rPr lang="en-US" altLang="zh-CN" sz="1600" dirty="0">
                <a:latin typeface="SimHei" charset="0"/>
                <a:ea typeface="SimHei" charset="0"/>
                <a:cs typeface="SimHei" charset="0"/>
              </a:rPr>
              <a:t>Control</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Devices</a:t>
            </a:r>
            <a:endParaRPr lang="zh-CN" altLang="en-US" sz="1600" dirty="0">
              <a:latin typeface="SimHei" charset="0"/>
              <a:ea typeface="SimHei" charset="0"/>
              <a:cs typeface="SimHei" charset="0"/>
            </a:endParaRPr>
          </a:p>
          <a:p>
            <a:pPr marL="342900" indent="-342900">
              <a:buAutoNum type="arabicPeriod"/>
            </a:pPr>
            <a:r>
              <a:rPr lang="en-US" altLang="zh-CN" sz="1600" baseline="0" dirty="0">
                <a:latin typeface="SimHei" charset="0"/>
                <a:ea typeface="SimHei" charset="0"/>
                <a:cs typeface="SimHei" charset="0"/>
              </a:rPr>
              <a:t>Execution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Prediction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完成跨界点分配任务的功能。为了完成这个任务，控制器应该知道每个任务引入的执行负载。依赖于用户设备</a:t>
            </a:r>
            <a:r>
              <a:rPr lang="en-US" altLang="zh-CN" sz="1600" baseline="0" dirty="0">
                <a:latin typeface="SimHei" charset="0"/>
                <a:ea typeface="SimHei" charset="0"/>
                <a:cs typeface="SimHei" charset="0"/>
              </a:rPr>
              <a:t>Capability</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Estimation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提供的心跳信息，但是如果没有收到这种心跳信息，则控制设备可以请求连接来获取信息。</a:t>
            </a:r>
          </a:p>
          <a:p>
            <a:pPr marL="342900" indent="-342900">
              <a:buAutoNum type="arabicPeriod"/>
            </a:pPr>
            <a:r>
              <a:rPr lang="en-US" altLang="zh-CN" sz="1600" baseline="0" dirty="0">
                <a:latin typeface="SimHei" charset="0"/>
                <a:ea typeface="SimHei" charset="0"/>
                <a:cs typeface="SimHei" charset="0"/>
              </a:rPr>
              <a:t>Presence</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Time</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Prediction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：手机用户从</a:t>
            </a:r>
            <a:r>
              <a:rPr lang="en-US" altLang="zh-CN" sz="1600" baseline="0" dirty="0">
                <a:latin typeface="SimHei" charset="0"/>
                <a:ea typeface="SimHei" charset="0"/>
                <a:cs typeface="SimHei" charset="0"/>
              </a:rPr>
              <a:t>User</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Profiling</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发过来的配置文件，然后维护一个全局的配置文件。这个全局的配置文件用来估计新用户上线时间</a:t>
            </a:r>
          </a:p>
          <a:p>
            <a:pPr marL="342900" indent="-342900">
              <a:buAutoNum type="arabicPeriod"/>
            </a:pPr>
            <a:r>
              <a:rPr lang="en-US" altLang="zh-CN" sz="1600" baseline="0" dirty="0">
                <a:latin typeface="SimHei" charset="0"/>
                <a:ea typeface="SimHei" charset="0"/>
                <a:cs typeface="SimHei" charset="0"/>
              </a:rPr>
              <a:t>Task</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Assignment</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&amp;</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Scheduling</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使用前面两个</a:t>
            </a:r>
            <a:r>
              <a:rPr lang="en-US" altLang="zh-CN" sz="1600" baseline="0" dirty="0">
                <a:latin typeface="SimHei" charset="0"/>
                <a:ea typeface="SimHei" charset="0"/>
                <a:cs typeface="SimHei" charset="0"/>
              </a:rPr>
              <a:t>model</a:t>
            </a:r>
            <a:r>
              <a:rPr lang="zh-CN" altLang="en-US" sz="1600" baseline="0" dirty="0">
                <a:latin typeface="SimHei" charset="0"/>
                <a:ea typeface="SimHei" charset="0"/>
                <a:cs typeface="SimHei" charset="0"/>
              </a:rPr>
              <a:t>传送的信息将任务分配到设备上（这个地方没有讲具体怎么分配的）</a:t>
            </a:r>
          </a:p>
          <a:p>
            <a:pPr marL="0" indent="0">
              <a:buNone/>
            </a:pPr>
            <a:r>
              <a:rPr lang="zh-CN" altLang="en-US" sz="1600" baseline="0" dirty="0">
                <a:latin typeface="SimHei" charset="0"/>
                <a:ea typeface="SimHei" charset="0"/>
                <a:cs typeface="SimHei" charset="0"/>
              </a:rPr>
              <a:t>有一些模块是两种设备都有的</a:t>
            </a:r>
          </a:p>
          <a:p>
            <a:pPr marL="342900" indent="-342900">
              <a:buAutoNum type="arabicPeriod"/>
            </a:pPr>
            <a:r>
              <a:rPr lang="en-US" altLang="zh-CN" sz="1600" baseline="0" dirty="0">
                <a:latin typeface="SimHei" charset="0"/>
                <a:ea typeface="SimHei" charset="0"/>
                <a:cs typeface="SimHei" charset="0"/>
              </a:rPr>
              <a:t>Local</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Connectivity</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Estimation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：估计控制设备和计算设备之间的可用带宽。我们的方法是利用无线信号强度获得带宽的初始估计值，然后在分配任务和收集结果更新估计值的同时监控实际可实现的带宽。</a:t>
            </a:r>
          </a:p>
          <a:p>
            <a:pPr marL="342900" indent="-342900">
              <a:buAutoNum type="arabicPeriod"/>
            </a:pPr>
            <a:r>
              <a:rPr lang="en-US" altLang="zh-CN" sz="1600" baseline="0" dirty="0" err="1">
                <a:latin typeface="SimHei" charset="0"/>
                <a:ea typeface="SimHei" charset="0"/>
                <a:cs typeface="SimHei" charset="0"/>
              </a:rPr>
              <a:t>DisCovery</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：这个模块发现安装</a:t>
            </a:r>
            <a:r>
              <a:rPr lang="en-US" altLang="zh-CN" sz="1600" baseline="0" dirty="0" err="1">
                <a:latin typeface="SimHei" charset="0"/>
                <a:ea typeface="SimHei" charset="0"/>
                <a:cs typeface="SimHei" charset="0"/>
              </a:rPr>
              <a:t>femtoclouds</a:t>
            </a:r>
            <a:r>
              <a:rPr lang="zh-CN" altLang="en-US" sz="1600" baseline="0" dirty="0">
                <a:latin typeface="SimHei" charset="0"/>
                <a:ea typeface="SimHei" charset="0"/>
                <a:cs typeface="SimHei" charset="0"/>
              </a:rPr>
              <a:t>客户服务的移动设备。移动设备向控制设备注册，这个注册包括之前对计算能力的初步估计。控制设备使用心跳信号跟踪急群中的设备，收集他们共享计算能力的更多信息。</a:t>
            </a:r>
          </a:p>
          <a:p>
            <a:pPr marL="0" indent="0">
              <a:buNone/>
            </a:pPr>
            <a:endParaRPr lang="zh-CN" altLang="en-US" sz="1600" baseline="0" dirty="0">
              <a:latin typeface="SimHei" charset="0"/>
              <a:ea typeface="SimHei" charset="0"/>
              <a:cs typeface="SimHei" charset="0"/>
            </a:endParaRPr>
          </a:p>
          <a:p>
            <a:pPr marL="342900" indent="-342900">
              <a:buAutoNum type="arabicPeriod"/>
            </a:pPr>
            <a:endParaRPr lang="zh-CN" altLang="en-US" sz="1600" dirty="0">
              <a:latin typeface="SimHei" charset="0"/>
              <a:ea typeface="SimHei" charset="0"/>
              <a:cs typeface="SimHei" charset="0"/>
            </a:endParaRPr>
          </a:p>
          <a:p>
            <a:pPr marL="0" indent="0">
              <a:buNone/>
            </a:pPr>
            <a:endParaRPr lang="zh-CN" altLang="en-US" sz="1600" dirty="0">
              <a:latin typeface="SimHei" charset="0"/>
              <a:ea typeface="SimHei" charset="0"/>
              <a:cs typeface="SimHei" charset="0"/>
            </a:endParaRPr>
          </a:p>
        </p:txBody>
      </p:sp>
      <p:sp>
        <p:nvSpPr>
          <p:cNvPr id="4" name="灯片编号占位符 3"/>
          <p:cNvSpPr>
            <a:spLocks noGrp="1"/>
          </p:cNvSpPr>
          <p:nvPr>
            <p:ph type="sldNum" sz="quarter" idx="10"/>
          </p:nvPr>
        </p:nvSpPr>
        <p:spPr/>
        <p:txBody>
          <a:bodyPr/>
          <a:lstStyle/>
          <a:p>
            <a:fld id="{3849D3E0-124D-4DFF-AE99-4EA4CC201DB4}" type="slidenum">
              <a:rPr lang="zh-CN" altLang="en-US" smtClean="0"/>
              <a:t>45</a:t>
            </a:fld>
            <a:endParaRPr lang="zh-CN" altLang="en-US"/>
          </a:p>
        </p:txBody>
      </p:sp>
    </p:spTree>
    <p:extLst>
      <p:ext uri="{BB962C8B-B14F-4D97-AF65-F5344CB8AC3E}">
        <p14:creationId xmlns:p14="http://schemas.microsoft.com/office/powerpoint/2010/main" val="28563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sz="1600" dirty="0">
                <a:latin typeface="SimHei" charset="0"/>
                <a:ea typeface="SimHei" charset="0"/>
                <a:cs typeface="SimHei" charset="0"/>
              </a:rPr>
              <a:t>Mobile</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Devices</a:t>
            </a:r>
            <a:endParaRPr lang="zh-CN" altLang="en-US" sz="1600" dirty="0">
              <a:latin typeface="SimHei" charset="0"/>
              <a:ea typeface="SimHei" charset="0"/>
              <a:cs typeface="SimHei" charset="0"/>
            </a:endParaRPr>
          </a:p>
          <a:p>
            <a:pPr marL="342900" indent="-342900">
              <a:buAutoNum type="arabicPeriod"/>
            </a:pPr>
            <a:r>
              <a:rPr lang="en-US" altLang="zh-CN" sz="1600" dirty="0">
                <a:latin typeface="SimHei" charset="0"/>
                <a:ea typeface="SimHei" charset="0"/>
                <a:cs typeface="SimHei" charset="0"/>
              </a:rPr>
              <a:t>User</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Interface</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Module:</a:t>
            </a:r>
            <a:r>
              <a:rPr lang="zh-CN" altLang="en-US" sz="1600" dirty="0">
                <a:latin typeface="SimHei" charset="0"/>
                <a:ea typeface="SimHei" charset="0"/>
                <a:cs typeface="SimHei" charset="0"/>
              </a:rPr>
              <a:t>这个模块是获取用户偏好模块。用户可以选择共享多少计算力的百分比来配置这个模块、或者只有当电量充足的时候才加入计算。总的来说就是根据用户的喜好、时间、环境模式等因素来选择是否加入</a:t>
            </a:r>
            <a:r>
              <a:rPr lang="en-US" altLang="zh-CN" sz="1600" dirty="0" err="1">
                <a:latin typeface="SimHei" charset="0"/>
                <a:ea typeface="SimHei" charset="0"/>
                <a:cs typeface="SimHei" charset="0"/>
              </a:rPr>
              <a:t>femtoCloud</a:t>
            </a:r>
            <a:r>
              <a:rPr lang="zh-CN" altLang="en-US" sz="1600" dirty="0">
                <a:latin typeface="SimHei" charset="0"/>
                <a:ea typeface="SimHei" charset="0"/>
                <a:cs typeface="SimHei" charset="0"/>
              </a:rPr>
              <a:t>或者贡献多少百分比的计算能力。</a:t>
            </a:r>
          </a:p>
          <a:p>
            <a:pPr marL="342900" indent="-342900">
              <a:buAutoNum type="arabicPeriod"/>
            </a:pPr>
            <a:r>
              <a:rPr lang="en-US" altLang="zh-CN" sz="1600" dirty="0">
                <a:latin typeface="SimHei" charset="0"/>
                <a:ea typeface="SimHei" charset="0"/>
                <a:cs typeface="SimHei" charset="0"/>
              </a:rPr>
              <a:t>Capability</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这个模块是用来估计移动设备计算能力的大小模块。包括核的数目和可使用的计算能力多少。计算能力估计会共享到控制设备，并且通过心跳信号维持这个共享信息</a:t>
            </a:r>
          </a:p>
          <a:p>
            <a:pPr marL="342900" indent="-342900">
              <a:buAutoNum type="arabicPeriod"/>
            </a:pPr>
            <a:r>
              <a:rPr lang="en-US" altLang="zh-CN" sz="1600" dirty="0">
                <a:latin typeface="SimHei" charset="0"/>
                <a:ea typeface="SimHei" charset="0"/>
                <a:cs typeface="SimHei" charset="0"/>
              </a:rPr>
              <a:t>User</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Profiling</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Module:</a:t>
            </a:r>
            <a:r>
              <a:rPr lang="zh-CN" altLang="en-US" sz="1600" dirty="0">
                <a:latin typeface="SimHei" charset="0"/>
                <a:ea typeface="SimHei" charset="0"/>
                <a:cs typeface="SimHei" charset="0"/>
              </a:rPr>
              <a:t>用户配置信息模块。收集用户的信息比如用户上线的时间、在不同场景上使用设备的情况来进行数据挖掘，来判断这个设备能够加入集群的大致时间，从安全的角度考虑，这个模块只与控制设备共享配置文件的信息。</a:t>
            </a:r>
          </a:p>
          <a:p>
            <a:pPr marL="0" indent="0">
              <a:buNone/>
            </a:pPr>
            <a:r>
              <a:rPr lang="en-US" altLang="zh-CN" sz="1600" dirty="0">
                <a:latin typeface="SimHei" charset="0"/>
                <a:ea typeface="SimHei" charset="0"/>
                <a:cs typeface="SimHei" charset="0"/>
              </a:rPr>
              <a:t>Control</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Devices</a:t>
            </a:r>
            <a:endParaRPr lang="zh-CN" altLang="en-US" sz="1600" dirty="0">
              <a:latin typeface="SimHei" charset="0"/>
              <a:ea typeface="SimHei" charset="0"/>
              <a:cs typeface="SimHei" charset="0"/>
            </a:endParaRPr>
          </a:p>
          <a:p>
            <a:pPr marL="342900" indent="-342900">
              <a:buAutoNum type="arabicPeriod"/>
            </a:pPr>
            <a:r>
              <a:rPr lang="en-US" altLang="zh-CN" sz="1600" baseline="0" dirty="0">
                <a:latin typeface="SimHei" charset="0"/>
                <a:ea typeface="SimHei" charset="0"/>
                <a:cs typeface="SimHei" charset="0"/>
              </a:rPr>
              <a:t>Execution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Prediction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完成跨界点分配任务的功能。为了完成这个任务，控制器应该知道每个任务引入的执行负载。依赖于用户设备</a:t>
            </a:r>
            <a:r>
              <a:rPr lang="en-US" altLang="zh-CN" sz="1600" baseline="0" dirty="0">
                <a:latin typeface="SimHei" charset="0"/>
                <a:ea typeface="SimHei" charset="0"/>
                <a:cs typeface="SimHei" charset="0"/>
              </a:rPr>
              <a:t>Capability</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Estimation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提供的心跳信息，但是如果没有收到这种心跳信息，则控制设备可以请求连接来获取信息。</a:t>
            </a:r>
          </a:p>
          <a:p>
            <a:pPr marL="342900" indent="-342900">
              <a:buAutoNum type="arabicPeriod"/>
            </a:pPr>
            <a:r>
              <a:rPr lang="en-US" altLang="zh-CN" sz="1600" baseline="0" dirty="0">
                <a:latin typeface="SimHei" charset="0"/>
                <a:ea typeface="SimHei" charset="0"/>
                <a:cs typeface="SimHei" charset="0"/>
              </a:rPr>
              <a:t>Presence</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Time</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Prediction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：手机用户从</a:t>
            </a:r>
            <a:r>
              <a:rPr lang="en-US" altLang="zh-CN" sz="1600" baseline="0" dirty="0">
                <a:latin typeface="SimHei" charset="0"/>
                <a:ea typeface="SimHei" charset="0"/>
                <a:cs typeface="SimHei" charset="0"/>
              </a:rPr>
              <a:t>User</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Profiling</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发过来的配置文件，然后维护一个全局的配置文件。这个全局的配置文件用来估计新用户上线时间</a:t>
            </a:r>
          </a:p>
          <a:p>
            <a:pPr marL="342900" indent="-342900">
              <a:buAutoNum type="arabicPeriod"/>
            </a:pPr>
            <a:r>
              <a:rPr lang="en-US" altLang="zh-CN" sz="1600" baseline="0" dirty="0">
                <a:latin typeface="SimHei" charset="0"/>
                <a:ea typeface="SimHei" charset="0"/>
                <a:cs typeface="SimHei" charset="0"/>
              </a:rPr>
              <a:t>Task</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Assignment</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&amp;</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Scheduling</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使用前面两个</a:t>
            </a:r>
            <a:r>
              <a:rPr lang="en-US" altLang="zh-CN" sz="1600" baseline="0" dirty="0">
                <a:latin typeface="SimHei" charset="0"/>
                <a:ea typeface="SimHei" charset="0"/>
                <a:cs typeface="SimHei" charset="0"/>
              </a:rPr>
              <a:t>model</a:t>
            </a:r>
            <a:r>
              <a:rPr lang="zh-CN" altLang="en-US" sz="1600" baseline="0" dirty="0">
                <a:latin typeface="SimHei" charset="0"/>
                <a:ea typeface="SimHei" charset="0"/>
                <a:cs typeface="SimHei" charset="0"/>
              </a:rPr>
              <a:t>传送的信息将任务分配到设备上（这个地方没有讲具体怎么分配的）</a:t>
            </a:r>
          </a:p>
          <a:p>
            <a:pPr marL="0" indent="0">
              <a:buNone/>
            </a:pPr>
            <a:r>
              <a:rPr lang="zh-CN" altLang="en-US" sz="1600" baseline="0" dirty="0">
                <a:latin typeface="SimHei" charset="0"/>
                <a:ea typeface="SimHei" charset="0"/>
                <a:cs typeface="SimHei" charset="0"/>
              </a:rPr>
              <a:t>有一些模块是两种设备都有的</a:t>
            </a:r>
          </a:p>
          <a:p>
            <a:pPr marL="342900" indent="-342900">
              <a:buAutoNum type="arabicPeriod"/>
            </a:pPr>
            <a:r>
              <a:rPr lang="en-US" altLang="zh-CN" sz="1600" baseline="0" dirty="0">
                <a:latin typeface="SimHei" charset="0"/>
                <a:ea typeface="SimHei" charset="0"/>
                <a:cs typeface="SimHei" charset="0"/>
              </a:rPr>
              <a:t>Local</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Connectivity</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Estimation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：估计控制设备和计算设备之间的可用带宽。我们的方法是利用无线信号强度获得带宽的初始估计值，然后在分配任务和收集结果更新估计值的同时监控实际可实现的带宽。</a:t>
            </a:r>
          </a:p>
          <a:p>
            <a:pPr marL="342900" indent="-342900">
              <a:buAutoNum type="arabicPeriod"/>
            </a:pPr>
            <a:r>
              <a:rPr lang="en-US" altLang="zh-CN" sz="1600" baseline="0" dirty="0" err="1">
                <a:latin typeface="SimHei" charset="0"/>
                <a:ea typeface="SimHei" charset="0"/>
                <a:cs typeface="SimHei" charset="0"/>
              </a:rPr>
              <a:t>DisCovery</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：这个模块发现安装</a:t>
            </a:r>
            <a:r>
              <a:rPr lang="en-US" altLang="zh-CN" sz="1600" baseline="0" dirty="0" err="1">
                <a:latin typeface="SimHei" charset="0"/>
                <a:ea typeface="SimHei" charset="0"/>
                <a:cs typeface="SimHei" charset="0"/>
              </a:rPr>
              <a:t>femtoclouds</a:t>
            </a:r>
            <a:r>
              <a:rPr lang="zh-CN" altLang="en-US" sz="1600" baseline="0" dirty="0">
                <a:latin typeface="SimHei" charset="0"/>
                <a:ea typeface="SimHei" charset="0"/>
                <a:cs typeface="SimHei" charset="0"/>
              </a:rPr>
              <a:t>客户服务的移动设备。移动设备向控制设备注册，这个注册包括之前对计算能力的初步估计。控制设备使用心跳信号跟踪急群中的设备，收集他们共享计算能力的更多信息。</a:t>
            </a:r>
          </a:p>
          <a:p>
            <a:pPr marL="0" indent="0">
              <a:buNone/>
            </a:pPr>
            <a:endParaRPr lang="zh-CN" altLang="en-US" sz="1600" baseline="0" dirty="0">
              <a:latin typeface="SimHei" charset="0"/>
              <a:ea typeface="SimHei" charset="0"/>
              <a:cs typeface="SimHei" charset="0"/>
            </a:endParaRPr>
          </a:p>
          <a:p>
            <a:pPr marL="342900" indent="-342900">
              <a:buAutoNum type="arabicPeriod"/>
            </a:pPr>
            <a:endParaRPr lang="zh-CN" altLang="en-US" sz="1600" dirty="0">
              <a:latin typeface="SimHei" charset="0"/>
              <a:ea typeface="SimHei" charset="0"/>
              <a:cs typeface="SimHei" charset="0"/>
            </a:endParaRPr>
          </a:p>
          <a:p>
            <a:pPr marL="0" indent="0">
              <a:buNone/>
            </a:pPr>
            <a:endParaRPr lang="zh-CN" altLang="en-US" sz="1600" dirty="0">
              <a:latin typeface="SimHei" charset="0"/>
              <a:ea typeface="SimHei" charset="0"/>
              <a:cs typeface="SimHei" charset="0"/>
            </a:endParaRPr>
          </a:p>
        </p:txBody>
      </p:sp>
      <p:sp>
        <p:nvSpPr>
          <p:cNvPr id="4" name="灯片编号占位符 3"/>
          <p:cNvSpPr>
            <a:spLocks noGrp="1"/>
          </p:cNvSpPr>
          <p:nvPr>
            <p:ph type="sldNum" sz="quarter" idx="10"/>
          </p:nvPr>
        </p:nvSpPr>
        <p:spPr/>
        <p:txBody>
          <a:bodyPr/>
          <a:lstStyle/>
          <a:p>
            <a:fld id="{3849D3E0-124D-4DFF-AE99-4EA4CC201DB4}" type="slidenum">
              <a:rPr lang="zh-CN" altLang="en-US" smtClean="0"/>
              <a:t>46</a:t>
            </a:fld>
            <a:endParaRPr lang="zh-CN" altLang="en-US"/>
          </a:p>
        </p:txBody>
      </p:sp>
    </p:spTree>
    <p:extLst>
      <p:ext uri="{BB962C8B-B14F-4D97-AF65-F5344CB8AC3E}">
        <p14:creationId xmlns:p14="http://schemas.microsoft.com/office/powerpoint/2010/main" val="14975783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sz="1600" dirty="0">
                <a:latin typeface="SimHei" charset="0"/>
                <a:ea typeface="SimHei" charset="0"/>
                <a:cs typeface="SimHei" charset="0"/>
              </a:rPr>
              <a:t>Mobile</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Devices</a:t>
            </a:r>
            <a:endParaRPr lang="zh-CN" altLang="en-US" sz="1600" dirty="0">
              <a:latin typeface="SimHei" charset="0"/>
              <a:ea typeface="SimHei" charset="0"/>
              <a:cs typeface="SimHei" charset="0"/>
            </a:endParaRPr>
          </a:p>
          <a:p>
            <a:pPr marL="342900" indent="-342900">
              <a:buAutoNum type="arabicPeriod"/>
            </a:pPr>
            <a:r>
              <a:rPr lang="en-US" altLang="zh-CN" sz="1600" dirty="0">
                <a:latin typeface="SimHei" charset="0"/>
                <a:ea typeface="SimHei" charset="0"/>
                <a:cs typeface="SimHei" charset="0"/>
              </a:rPr>
              <a:t>User</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Interface</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Module:</a:t>
            </a:r>
            <a:r>
              <a:rPr lang="zh-CN" altLang="en-US" sz="1600" dirty="0">
                <a:latin typeface="SimHei" charset="0"/>
                <a:ea typeface="SimHei" charset="0"/>
                <a:cs typeface="SimHei" charset="0"/>
              </a:rPr>
              <a:t>这个模块是获取用户偏好模块。用户可以选择共享多少计算力的百分比来配置这个模块、或者只有当电量充足的时候才加入计算。总的来说就是根据用户的喜好、时间、环境模式等因素来选择是否加入</a:t>
            </a:r>
            <a:r>
              <a:rPr lang="en-US" altLang="zh-CN" sz="1600" dirty="0" err="1">
                <a:latin typeface="SimHei" charset="0"/>
                <a:ea typeface="SimHei" charset="0"/>
                <a:cs typeface="SimHei" charset="0"/>
              </a:rPr>
              <a:t>femtoCloud</a:t>
            </a:r>
            <a:r>
              <a:rPr lang="zh-CN" altLang="en-US" sz="1600" dirty="0">
                <a:latin typeface="SimHei" charset="0"/>
                <a:ea typeface="SimHei" charset="0"/>
                <a:cs typeface="SimHei" charset="0"/>
              </a:rPr>
              <a:t>或者贡献多少百分比的计算能力。</a:t>
            </a:r>
          </a:p>
          <a:p>
            <a:pPr marL="342900" indent="-342900">
              <a:buAutoNum type="arabicPeriod"/>
            </a:pPr>
            <a:r>
              <a:rPr lang="en-US" altLang="zh-CN" sz="1600" dirty="0">
                <a:latin typeface="SimHei" charset="0"/>
                <a:ea typeface="SimHei" charset="0"/>
                <a:cs typeface="SimHei" charset="0"/>
              </a:rPr>
              <a:t>Capability</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这个模块是用来估计移动设备计算能力的大小模块。包括核的数目和可使用的计算能力多少。计算能力估计会共享到控制设备，并且通过心跳信号维持这个共享信息</a:t>
            </a:r>
          </a:p>
          <a:p>
            <a:pPr marL="342900" indent="-342900">
              <a:buAutoNum type="arabicPeriod"/>
            </a:pPr>
            <a:r>
              <a:rPr lang="en-US" altLang="zh-CN" sz="1600" dirty="0">
                <a:latin typeface="SimHei" charset="0"/>
                <a:ea typeface="SimHei" charset="0"/>
                <a:cs typeface="SimHei" charset="0"/>
              </a:rPr>
              <a:t>User</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Profiling</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Module:</a:t>
            </a:r>
            <a:r>
              <a:rPr lang="zh-CN" altLang="en-US" sz="1600" dirty="0">
                <a:latin typeface="SimHei" charset="0"/>
                <a:ea typeface="SimHei" charset="0"/>
                <a:cs typeface="SimHei" charset="0"/>
              </a:rPr>
              <a:t>用户配置信息模块。收集用户的信息比如用户上线的时间、在不同场景上使用设备的情况来进行数据挖掘，来判断这个设备能够加入集群的大致时间，从安全的角度考虑，这个模块只与控制设备共享配置文件的信息。</a:t>
            </a:r>
          </a:p>
          <a:p>
            <a:pPr marL="0" indent="0">
              <a:buNone/>
            </a:pPr>
            <a:r>
              <a:rPr lang="en-US" altLang="zh-CN" sz="1600" dirty="0">
                <a:latin typeface="SimHei" charset="0"/>
                <a:ea typeface="SimHei" charset="0"/>
                <a:cs typeface="SimHei" charset="0"/>
              </a:rPr>
              <a:t>Control</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Devices</a:t>
            </a:r>
            <a:endParaRPr lang="zh-CN" altLang="en-US" sz="1600" dirty="0">
              <a:latin typeface="SimHei" charset="0"/>
              <a:ea typeface="SimHei" charset="0"/>
              <a:cs typeface="SimHei" charset="0"/>
            </a:endParaRPr>
          </a:p>
          <a:p>
            <a:pPr marL="342900" indent="-342900">
              <a:buAutoNum type="arabicPeriod"/>
            </a:pPr>
            <a:r>
              <a:rPr lang="en-US" altLang="zh-CN" sz="1600" baseline="0" dirty="0">
                <a:latin typeface="SimHei" charset="0"/>
                <a:ea typeface="SimHei" charset="0"/>
                <a:cs typeface="SimHei" charset="0"/>
              </a:rPr>
              <a:t>Execution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Prediction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完成跨界点分配任务的功能。为了完成这个任务，控制器应该知道每个任务引入的执行负载。依赖于用户设备</a:t>
            </a:r>
            <a:r>
              <a:rPr lang="en-US" altLang="zh-CN" sz="1600" baseline="0" dirty="0">
                <a:latin typeface="SimHei" charset="0"/>
                <a:ea typeface="SimHei" charset="0"/>
                <a:cs typeface="SimHei" charset="0"/>
              </a:rPr>
              <a:t>Capability</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Estimation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提供的心跳信息，但是如果没有收到这种心跳信息，则控制设备可以请求连接来获取信息。</a:t>
            </a:r>
          </a:p>
          <a:p>
            <a:pPr marL="342900" indent="-342900">
              <a:buAutoNum type="arabicPeriod"/>
            </a:pPr>
            <a:r>
              <a:rPr lang="en-US" altLang="zh-CN" sz="1600" baseline="0" dirty="0">
                <a:latin typeface="SimHei" charset="0"/>
                <a:ea typeface="SimHei" charset="0"/>
                <a:cs typeface="SimHei" charset="0"/>
              </a:rPr>
              <a:t>Presence</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Time</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Prediction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：手机用户从</a:t>
            </a:r>
            <a:r>
              <a:rPr lang="en-US" altLang="zh-CN" sz="1600" baseline="0" dirty="0">
                <a:latin typeface="SimHei" charset="0"/>
                <a:ea typeface="SimHei" charset="0"/>
                <a:cs typeface="SimHei" charset="0"/>
              </a:rPr>
              <a:t>User</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Profiling</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发过来的配置文件，然后维护一个全局的配置文件。这个全局的配置文件用来估计新用户上线时间</a:t>
            </a:r>
          </a:p>
          <a:p>
            <a:pPr marL="342900" indent="-342900">
              <a:buAutoNum type="arabicPeriod"/>
            </a:pPr>
            <a:r>
              <a:rPr lang="en-US" altLang="zh-CN" sz="1600" baseline="0" dirty="0">
                <a:latin typeface="SimHei" charset="0"/>
                <a:ea typeface="SimHei" charset="0"/>
                <a:cs typeface="SimHei" charset="0"/>
              </a:rPr>
              <a:t>Task</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Assignment</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&amp;</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Scheduling</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使用前面两个</a:t>
            </a:r>
            <a:r>
              <a:rPr lang="en-US" altLang="zh-CN" sz="1600" baseline="0" dirty="0">
                <a:latin typeface="SimHei" charset="0"/>
                <a:ea typeface="SimHei" charset="0"/>
                <a:cs typeface="SimHei" charset="0"/>
              </a:rPr>
              <a:t>model</a:t>
            </a:r>
            <a:r>
              <a:rPr lang="zh-CN" altLang="en-US" sz="1600" baseline="0" dirty="0">
                <a:latin typeface="SimHei" charset="0"/>
                <a:ea typeface="SimHei" charset="0"/>
                <a:cs typeface="SimHei" charset="0"/>
              </a:rPr>
              <a:t>传送的信息将任务分配到设备上（这个地方没有讲具体怎么分配的）</a:t>
            </a:r>
          </a:p>
          <a:p>
            <a:pPr marL="0" indent="0">
              <a:buNone/>
            </a:pPr>
            <a:r>
              <a:rPr lang="zh-CN" altLang="en-US" sz="1600" baseline="0" dirty="0">
                <a:latin typeface="SimHei" charset="0"/>
                <a:ea typeface="SimHei" charset="0"/>
                <a:cs typeface="SimHei" charset="0"/>
              </a:rPr>
              <a:t>有一些模块是两种设备都有的</a:t>
            </a:r>
          </a:p>
          <a:p>
            <a:pPr marL="342900" indent="-342900">
              <a:buAutoNum type="arabicPeriod"/>
            </a:pPr>
            <a:r>
              <a:rPr lang="en-US" altLang="zh-CN" sz="1600" baseline="0" dirty="0">
                <a:latin typeface="SimHei" charset="0"/>
                <a:ea typeface="SimHei" charset="0"/>
                <a:cs typeface="SimHei" charset="0"/>
              </a:rPr>
              <a:t>Local</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Connectivity</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Estimation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：估计控制设备和计算设备之间的可用带宽。我们的方法是利用无线信号强度获得带宽的初始估计值，然后在分配任务和收集结果更新估计值的同时监控实际可实现的带宽。</a:t>
            </a:r>
          </a:p>
          <a:p>
            <a:pPr marL="342900" indent="-342900">
              <a:buAutoNum type="arabicPeriod"/>
            </a:pPr>
            <a:r>
              <a:rPr lang="en-US" altLang="zh-CN" sz="1600" baseline="0" dirty="0" err="1">
                <a:latin typeface="SimHei" charset="0"/>
                <a:ea typeface="SimHei" charset="0"/>
                <a:cs typeface="SimHei" charset="0"/>
              </a:rPr>
              <a:t>DisCovery</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：这个模块发现安装</a:t>
            </a:r>
            <a:r>
              <a:rPr lang="en-US" altLang="zh-CN" sz="1600" baseline="0" dirty="0" err="1">
                <a:latin typeface="SimHei" charset="0"/>
                <a:ea typeface="SimHei" charset="0"/>
                <a:cs typeface="SimHei" charset="0"/>
              </a:rPr>
              <a:t>femtoclouds</a:t>
            </a:r>
            <a:r>
              <a:rPr lang="zh-CN" altLang="en-US" sz="1600" baseline="0" dirty="0">
                <a:latin typeface="SimHei" charset="0"/>
                <a:ea typeface="SimHei" charset="0"/>
                <a:cs typeface="SimHei" charset="0"/>
              </a:rPr>
              <a:t>客户服务的移动设备。移动设备向控制设备注册，这个注册包括之前对计算能力的初步估计。控制设备使用心跳信号跟踪急群中的设备，收集他们共享计算能力的更多信息。</a:t>
            </a:r>
          </a:p>
          <a:p>
            <a:pPr marL="0" indent="0">
              <a:buNone/>
            </a:pPr>
            <a:endParaRPr lang="zh-CN" altLang="en-US" sz="1600" baseline="0" dirty="0">
              <a:latin typeface="SimHei" charset="0"/>
              <a:ea typeface="SimHei" charset="0"/>
              <a:cs typeface="SimHei" charset="0"/>
            </a:endParaRPr>
          </a:p>
          <a:p>
            <a:pPr marL="342900" indent="-342900">
              <a:buAutoNum type="arabicPeriod"/>
            </a:pPr>
            <a:endParaRPr lang="zh-CN" altLang="en-US" sz="1600" dirty="0">
              <a:latin typeface="SimHei" charset="0"/>
              <a:ea typeface="SimHei" charset="0"/>
              <a:cs typeface="SimHei" charset="0"/>
            </a:endParaRPr>
          </a:p>
          <a:p>
            <a:pPr marL="0" indent="0">
              <a:buNone/>
            </a:pPr>
            <a:endParaRPr lang="zh-CN" altLang="en-US" sz="1600" dirty="0">
              <a:latin typeface="SimHei" charset="0"/>
              <a:ea typeface="SimHei" charset="0"/>
              <a:cs typeface="SimHei" charset="0"/>
            </a:endParaRPr>
          </a:p>
        </p:txBody>
      </p:sp>
      <p:sp>
        <p:nvSpPr>
          <p:cNvPr id="4" name="灯片编号占位符 3"/>
          <p:cNvSpPr>
            <a:spLocks noGrp="1"/>
          </p:cNvSpPr>
          <p:nvPr>
            <p:ph type="sldNum" sz="quarter" idx="10"/>
          </p:nvPr>
        </p:nvSpPr>
        <p:spPr/>
        <p:txBody>
          <a:bodyPr/>
          <a:lstStyle/>
          <a:p>
            <a:fld id="{3849D3E0-124D-4DFF-AE99-4EA4CC201DB4}" type="slidenum">
              <a:rPr lang="zh-CN" altLang="en-US" smtClean="0"/>
              <a:t>47</a:t>
            </a:fld>
            <a:endParaRPr lang="zh-CN" altLang="en-US"/>
          </a:p>
        </p:txBody>
      </p:sp>
    </p:spTree>
    <p:extLst>
      <p:ext uri="{BB962C8B-B14F-4D97-AF65-F5344CB8AC3E}">
        <p14:creationId xmlns:p14="http://schemas.microsoft.com/office/powerpoint/2010/main" val="12293809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sz="1600" dirty="0">
                <a:latin typeface="SimHei" charset="0"/>
                <a:ea typeface="SimHei" charset="0"/>
                <a:cs typeface="SimHei" charset="0"/>
              </a:rPr>
              <a:t>Mobile</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Devices</a:t>
            </a:r>
            <a:endParaRPr lang="zh-CN" altLang="en-US" sz="1600" dirty="0">
              <a:latin typeface="SimHei" charset="0"/>
              <a:ea typeface="SimHei" charset="0"/>
              <a:cs typeface="SimHei" charset="0"/>
            </a:endParaRPr>
          </a:p>
          <a:p>
            <a:pPr marL="342900" indent="-342900">
              <a:buAutoNum type="arabicPeriod"/>
            </a:pPr>
            <a:r>
              <a:rPr lang="en-US" altLang="zh-CN" sz="1600" dirty="0">
                <a:latin typeface="SimHei" charset="0"/>
                <a:ea typeface="SimHei" charset="0"/>
                <a:cs typeface="SimHei" charset="0"/>
              </a:rPr>
              <a:t>User</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Interface</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Module:</a:t>
            </a:r>
            <a:r>
              <a:rPr lang="zh-CN" altLang="en-US" sz="1600" dirty="0">
                <a:latin typeface="SimHei" charset="0"/>
                <a:ea typeface="SimHei" charset="0"/>
                <a:cs typeface="SimHei" charset="0"/>
              </a:rPr>
              <a:t>这个模块是获取用户偏好模块。用户可以选择共享多少计算力的百分比来配置这个模块、或者只有当电量充足的时候才加入计算。总的来说就是根据用户的喜好、时间、环境模式等因素来选择是否加入</a:t>
            </a:r>
            <a:r>
              <a:rPr lang="en-US" altLang="zh-CN" sz="1600" dirty="0" err="1">
                <a:latin typeface="SimHei" charset="0"/>
                <a:ea typeface="SimHei" charset="0"/>
                <a:cs typeface="SimHei" charset="0"/>
              </a:rPr>
              <a:t>femtoCloud</a:t>
            </a:r>
            <a:r>
              <a:rPr lang="zh-CN" altLang="en-US" sz="1600" dirty="0">
                <a:latin typeface="SimHei" charset="0"/>
                <a:ea typeface="SimHei" charset="0"/>
                <a:cs typeface="SimHei" charset="0"/>
              </a:rPr>
              <a:t>或者贡献多少百分比的计算能力。</a:t>
            </a:r>
          </a:p>
          <a:p>
            <a:pPr marL="342900" indent="-342900">
              <a:buAutoNum type="arabicPeriod"/>
            </a:pPr>
            <a:r>
              <a:rPr lang="en-US" altLang="zh-CN" sz="1600" dirty="0">
                <a:latin typeface="SimHei" charset="0"/>
                <a:ea typeface="SimHei" charset="0"/>
                <a:cs typeface="SimHei" charset="0"/>
              </a:rPr>
              <a:t>Capability</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这个模块是用来估计移动设备计算能力的大小模块。包括核的数目和可使用的计算能力多少。计算能力估计会共享到控制设备，并且通过心跳信号维持这个共享信息</a:t>
            </a:r>
          </a:p>
          <a:p>
            <a:pPr marL="342900" indent="-342900">
              <a:buAutoNum type="arabicPeriod"/>
            </a:pPr>
            <a:r>
              <a:rPr lang="en-US" altLang="zh-CN" sz="1600" dirty="0">
                <a:latin typeface="SimHei" charset="0"/>
                <a:ea typeface="SimHei" charset="0"/>
                <a:cs typeface="SimHei" charset="0"/>
              </a:rPr>
              <a:t>User</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Profiling</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Module:</a:t>
            </a:r>
            <a:r>
              <a:rPr lang="zh-CN" altLang="en-US" sz="1600" dirty="0">
                <a:latin typeface="SimHei" charset="0"/>
                <a:ea typeface="SimHei" charset="0"/>
                <a:cs typeface="SimHei" charset="0"/>
              </a:rPr>
              <a:t>用户配置信息模块。收集用户的信息比如用户上线的时间、在不同场景上使用设备的情况来进行数据挖掘，来判断这个设备能够加入集群的大致时间，从安全的角度考虑，这个模块只与控制设备共享配置文件的信息。</a:t>
            </a:r>
          </a:p>
          <a:p>
            <a:pPr marL="0" indent="0">
              <a:buNone/>
            </a:pPr>
            <a:r>
              <a:rPr lang="en-US" altLang="zh-CN" sz="1600" dirty="0">
                <a:latin typeface="SimHei" charset="0"/>
                <a:ea typeface="SimHei" charset="0"/>
                <a:cs typeface="SimHei" charset="0"/>
              </a:rPr>
              <a:t>Control</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Devices</a:t>
            </a:r>
            <a:endParaRPr lang="zh-CN" altLang="en-US" sz="1600" dirty="0">
              <a:latin typeface="SimHei" charset="0"/>
              <a:ea typeface="SimHei" charset="0"/>
              <a:cs typeface="SimHei" charset="0"/>
            </a:endParaRPr>
          </a:p>
          <a:p>
            <a:pPr marL="342900" indent="-342900">
              <a:buAutoNum type="arabicPeriod"/>
            </a:pPr>
            <a:r>
              <a:rPr lang="en-US" altLang="zh-CN" sz="1600" baseline="0" dirty="0">
                <a:latin typeface="SimHei" charset="0"/>
                <a:ea typeface="SimHei" charset="0"/>
                <a:cs typeface="SimHei" charset="0"/>
              </a:rPr>
              <a:t>Execution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Prediction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完成跨界点分配任务的功能。为了完成这个任务，控制器应该知道每个任务引入的执行负载。依赖于用户设备</a:t>
            </a:r>
            <a:r>
              <a:rPr lang="en-US" altLang="zh-CN" sz="1600" baseline="0" dirty="0">
                <a:latin typeface="SimHei" charset="0"/>
                <a:ea typeface="SimHei" charset="0"/>
                <a:cs typeface="SimHei" charset="0"/>
              </a:rPr>
              <a:t>Capability</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Estimation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提供的心跳信息，但是如果没有收到这种心跳信息，则控制设备可以请求连接来获取信息。</a:t>
            </a:r>
          </a:p>
          <a:p>
            <a:pPr marL="342900" indent="-342900">
              <a:buAutoNum type="arabicPeriod"/>
            </a:pPr>
            <a:r>
              <a:rPr lang="en-US" altLang="zh-CN" sz="1600" baseline="0" dirty="0">
                <a:latin typeface="SimHei" charset="0"/>
                <a:ea typeface="SimHei" charset="0"/>
                <a:cs typeface="SimHei" charset="0"/>
              </a:rPr>
              <a:t>Presence</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Time</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Prediction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：手机用户从</a:t>
            </a:r>
            <a:r>
              <a:rPr lang="en-US" altLang="zh-CN" sz="1600" baseline="0" dirty="0">
                <a:latin typeface="SimHei" charset="0"/>
                <a:ea typeface="SimHei" charset="0"/>
                <a:cs typeface="SimHei" charset="0"/>
              </a:rPr>
              <a:t>User</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Profiling</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发过来的配置文件，然后维护一个全局的配置文件。这个全局的配置文件用来估计新用户上线时间</a:t>
            </a:r>
          </a:p>
          <a:p>
            <a:pPr marL="342900" indent="-342900">
              <a:buAutoNum type="arabicPeriod"/>
            </a:pPr>
            <a:r>
              <a:rPr lang="en-US" altLang="zh-CN" sz="1600" baseline="0" dirty="0">
                <a:latin typeface="SimHei" charset="0"/>
                <a:ea typeface="SimHei" charset="0"/>
                <a:cs typeface="SimHei" charset="0"/>
              </a:rPr>
              <a:t>Task</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Assignment</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&amp;</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Scheduling</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使用前面两个</a:t>
            </a:r>
            <a:r>
              <a:rPr lang="en-US" altLang="zh-CN" sz="1600" baseline="0" dirty="0">
                <a:latin typeface="SimHei" charset="0"/>
                <a:ea typeface="SimHei" charset="0"/>
                <a:cs typeface="SimHei" charset="0"/>
              </a:rPr>
              <a:t>model</a:t>
            </a:r>
            <a:r>
              <a:rPr lang="zh-CN" altLang="en-US" sz="1600" baseline="0" dirty="0">
                <a:latin typeface="SimHei" charset="0"/>
                <a:ea typeface="SimHei" charset="0"/>
                <a:cs typeface="SimHei" charset="0"/>
              </a:rPr>
              <a:t>传送的信息将任务分配到设备上（这个地方没有讲具体怎么分配的）</a:t>
            </a:r>
          </a:p>
          <a:p>
            <a:pPr marL="0" indent="0">
              <a:buNone/>
            </a:pPr>
            <a:r>
              <a:rPr lang="zh-CN" altLang="en-US" sz="1600" baseline="0" dirty="0">
                <a:latin typeface="SimHei" charset="0"/>
                <a:ea typeface="SimHei" charset="0"/>
                <a:cs typeface="SimHei" charset="0"/>
              </a:rPr>
              <a:t>有一些模块是两种设备都有的</a:t>
            </a:r>
          </a:p>
          <a:p>
            <a:pPr marL="342900" indent="-342900">
              <a:buAutoNum type="arabicPeriod"/>
            </a:pPr>
            <a:r>
              <a:rPr lang="en-US" altLang="zh-CN" sz="1600" baseline="0" dirty="0">
                <a:latin typeface="SimHei" charset="0"/>
                <a:ea typeface="SimHei" charset="0"/>
                <a:cs typeface="SimHei" charset="0"/>
              </a:rPr>
              <a:t>Local</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Connectivity</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Estimation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：估计控制设备和计算设备之间的可用带宽。我们的方法是利用无线信号强度获得带宽的初始估计值，然后在分配任务和收集结果更新估计值的同时监控实际可实现的带宽。</a:t>
            </a:r>
          </a:p>
          <a:p>
            <a:pPr marL="342900" indent="-342900">
              <a:buAutoNum type="arabicPeriod"/>
            </a:pPr>
            <a:r>
              <a:rPr lang="en-US" altLang="zh-CN" sz="1600" baseline="0" dirty="0" err="1">
                <a:latin typeface="SimHei" charset="0"/>
                <a:ea typeface="SimHei" charset="0"/>
                <a:cs typeface="SimHei" charset="0"/>
              </a:rPr>
              <a:t>DisCovery</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：这个模块发现安装</a:t>
            </a:r>
            <a:r>
              <a:rPr lang="en-US" altLang="zh-CN" sz="1600" baseline="0" dirty="0" err="1">
                <a:latin typeface="SimHei" charset="0"/>
                <a:ea typeface="SimHei" charset="0"/>
                <a:cs typeface="SimHei" charset="0"/>
              </a:rPr>
              <a:t>femtoclouds</a:t>
            </a:r>
            <a:r>
              <a:rPr lang="zh-CN" altLang="en-US" sz="1600" baseline="0" dirty="0">
                <a:latin typeface="SimHei" charset="0"/>
                <a:ea typeface="SimHei" charset="0"/>
                <a:cs typeface="SimHei" charset="0"/>
              </a:rPr>
              <a:t>客户服务的移动设备。移动设备向控制设备注册，这个注册包括之前对计算能力的初步估计。控制设备使用心跳信号跟踪急群中的设备，收集他们共享计算能力的更多信息。</a:t>
            </a:r>
          </a:p>
          <a:p>
            <a:pPr marL="0" indent="0">
              <a:buNone/>
            </a:pPr>
            <a:endParaRPr lang="zh-CN" altLang="en-US" sz="1600" baseline="0" dirty="0">
              <a:latin typeface="SimHei" charset="0"/>
              <a:ea typeface="SimHei" charset="0"/>
              <a:cs typeface="SimHei" charset="0"/>
            </a:endParaRPr>
          </a:p>
          <a:p>
            <a:pPr marL="342900" indent="-342900">
              <a:buAutoNum type="arabicPeriod"/>
            </a:pPr>
            <a:endParaRPr lang="zh-CN" altLang="en-US" sz="1600" dirty="0">
              <a:latin typeface="SimHei" charset="0"/>
              <a:ea typeface="SimHei" charset="0"/>
              <a:cs typeface="SimHei" charset="0"/>
            </a:endParaRPr>
          </a:p>
          <a:p>
            <a:pPr marL="0" indent="0">
              <a:buNone/>
            </a:pPr>
            <a:endParaRPr lang="zh-CN" altLang="en-US" sz="1600" dirty="0">
              <a:latin typeface="SimHei" charset="0"/>
              <a:ea typeface="SimHei" charset="0"/>
              <a:cs typeface="SimHei" charset="0"/>
            </a:endParaRPr>
          </a:p>
        </p:txBody>
      </p:sp>
      <p:sp>
        <p:nvSpPr>
          <p:cNvPr id="4" name="灯片编号占位符 3"/>
          <p:cNvSpPr>
            <a:spLocks noGrp="1"/>
          </p:cNvSpPr>
          <p:nvPr>
            <p:ph type="sldNum" sz="quarter" idx="10"/>
          </p:nvPr>
        </p:nvSpPr>
        <p:spPr/>
        <p:txBody>
          <a:bodyPr/>
          <a:lstStyle/>
          <a:p>
            <a:fld id="{3849D3E0-124D-4DFF-AE99-4EA4CC201DB4}" type="slidenum">
              <a:rPr lang="zh-CN" altLang="en-US" smtClean="0"/>
              <a:t>48</a:t>
            </a:fld>
            <a:endParaRPr lang="zh-CN" altLang="en-US"/>
          </a:p>
        </p:txBody>
      </p:sp>
    </p:spTree>
    <p:extLst>
      <p:ext uri="{BB962C8B-B14F-4D97-AF65-F5344CB8AC3E}">
        <p14:creationId xmlns:p14="http://schemas.microsoft.com/office/powerpoint/2010/main" val="14484341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sz="1600" dirty="0">
                <a:latin typeface="SimHei" charset="0"/>
                <a:ea typeface="SimHei" charset="0"/>
                <a:cs typeface="SimHei" charset="0"/>
              </a:rPr>
              <a:t>Mobile</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Devices</a:t>
            </a:r>
            <a:endParaRPr lang="zh-CN" altLang="en-US" sz="1600" dirty="0">
              <a:latin typeface="SimHei" charset="0"/>
              <a:ea typeface="SimHei" charset="0"/>
              <a:cs typeface="SimHei" charset="0"/>
            </a:endParaRPr>
          </a:p>
          <a:p>
            <a:pPr marL="342900" indent="-342900">
              <a:buAutoNum type="arabicPeriod"/>
            </a:pPr>
            <a:r>
              <a:rPr lang="en-US" altLang="zh-CN" sz="1600" dirty="0">
                <a:latin typeface="SimHei" charset="0"/>
                <a:ea typeface="SimHei" charset="0"/>
                <a:cs typeface="SimHei" charset="0"/>
              </a:rPr>
              <a:t>User</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Interface</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Module:</a:t>
            </a:r>
            <a:r>
              <a:rPr lang="zh-CN" altLang="en-US" sz="1600" dirty="0">
                <a:latin typeface="SimHei" charset="0"/>
                <a:ea typeface="SimHei" charset="0"/>
                <a:cs typeface="SimHei" charset="0"/>
              </a:rPr>
              <a:t>这个模块是获取用户偏好模块。用户可以选择共享多少计算力的百分比来配置这个模块、或者只有当电量充足的时候才加入计算。总的来说就是根据用户的喜好、时间、环境模式等因素来选择是否加入</a:t>
            </a:r>
            <a:r>
              <a:rPr lang="en-US" altLang="zh-CN" sz="1600" dirty="0" err="1">
                <a:latin typeface="SimHei" charset="0"/>
                <a:ea typeface="SimHei" charset="0"/>
                <a:cs typeface="SimHei" charset="0"/>
              </a:rPr>
              <a:t>femtoCloud</a:t>
            </a:r>
            <a:r>
              <a:rPr lang="zh-CN" altLang="en-US" sz="1600" dirty="0">
                <a:latin typeface="SimHei" charset="0"/>
                <a:ea typeface="SimHei" charset="0"/>
                <a:cs typeface="SimHei" charset="0"/>
              </a:rPr>
              <a:t>或者贡献多少百分比的计算能力。</a:t>
            </a:r>
          </a:p>
          <a:p>
            <a:pPr marL="342900" indent="-342900">
              <a:buAutoNum type="arabicPeriod"/>
            </a:pPr>
            <a:r>
              <a:rPr lang="en-US" altLang="zh-CN" sz="1600" dirty="0">
                <a:latin typeface="SimHei" charset="0"/>
                <a:ea typeface="SimHei" charset="0"/>
                <a:cs typeface="SimHei" charset="0"/>
              </a:rPr>
              <a:t>Capability</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这个模块是用来估计移动设备计算能力的大小模块。包括核的数目和可使用的计算能力多少。计算能力估计会共享到控制设备，并且通过心跳信号维持这个共享信息</a:t>
            </a:r>
          </a:p>
          <a:p>
            <a:pPr marL="342900" indent="-342900">
              <a:buAutoNum type="arabicPeriod"/>
            </a:pPr>
            <a:r>
              <a:rPr lang="en-US" altLang="zh-CN" sz="1600" dirty="0">
                <a:latin typeface="SimHei" charset="0"/>
                <a:ea typeface="SimHei" charset="0"/>
                <a:cs typeface="SimHei" charset="0"/>
              </a:rPr>
              <a:t>User</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Profiling</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Module:</a:t>
            </a:r>
            <a:r>
              <a:rPr lang="zh-CN" altLang="en-US" sz="1600" dirty="0">
                <a:latin typeface="SimHei" charset="0"/>
                <a:ea typeface="SimHei" charset="0"/>
                <a:cs typeface="SimHei" charset="0"/>
              </a:rPr>
              <a:t>用户配置信息模块。收集用户的信息比如用户上线的时间、在不同场景上使用设备的情况来进行数据挖掘，来判断这个设备能够加入集群的大致时间，从安全的角度考虑，这个模块只与控制设备共享配置文件的信息。</a:t>
            </a:r>
          </a:p>
          <a:p>
            <a:pPr marL="0" indent="0">
              <a:buNone/>
            </a:pPr>
            <a:r>
              <a:rPr lang="en-US" altLang="zh-CN" sz="1600" dirty="0">
                <a:latin typeface="SimHei" charset="0"/>
                <a:ea typeface="SimHei" charset="0"/>
                <a:cs typeface="SimHei" charset="0"/>
              </a:rPr>
              <a:t>Control</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Devices</a:t>
            </a:r>
            <a:endParaRPr lang="zh-CN" altLang="en-US" sz="1600" dirty="0">
              <a:latin typeface="SimHei" charset="0"/>
              <a:ea typeface="SimHei" charset="0"/>
              <a:cs typeface="SimHei" charset="0"/>
            </a:endParaRPr>
          </a:p>
          <a:p>
            <a:pPr marL="342900" indent="-342900">
              <a:buAutoNum type="arabicPeriod"/>
            </a:pPr>
            <a:r>
              <a:rPr lang="en-US" altLang="zh-CN" sz="1600" baseline="0" dirty="0">
                <a:latin typeface="SimHei" charset="0"/>
                <a:ea typeface="SimHei" charset="0"/>
                <a:cs typeface="SimHei" charset="0"/>
              </a:rPr>
              <a:t>Execution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Prediction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完成跨界点分配任务的功能。为了完成这个任务，控制器应该知道每个任务引入的执行负载。依赖于用户设备</a:t>
            </a:r>
            <a:r>
              <a:rPr lang="en-US" altLang="zh-CN" sz="1600" baseline="0" dirty="0">
                <a:latin typeface="SimHei" charset="0"/>
                <a:ea typeface="SimHei" charset="0"/>
                <a:cs typeface="SimHei" charset="0"/>
              </a:rPr>
              <a:t>Capability</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Estimation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提供的心跳信息，但是如果没有收到这种心跳信息，则控制设备可以请求连接来获取信息。</a:t>
            </a:r>
          </a:p>
          <a:p>
            <a:pPr marL="342900" indent="-342900">
              <a:buAutoNum type="arabicPeriod"/>
            </a:pPr>
            <a:r>
              <a:rPr lang="en-US" altLang="zh-CN" sz="1600" baseline="0" dirty="0">
                <a:latin typeface="SimHei" charset="0"/>
                <a:ea typeface="SimHei" charset="0"/>
                <a:cs typeface="SimHei" charset="0"/>
              </a:rPr>
              <a:t>Presence</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Time</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Prediction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：手机用户从</a:t>
            </a:r>
            <a:r>
              <a:rPr lang="en-US" altLang="zh-CN" sz="1600" baseline="0" dirty="0">
                <a:latin typeface="SimHei" charset="0"/>
                <a:ea typeface="SimHei" charset="0"/>
                <a:cs typeface="SimHei" charset="0"/>
              </a:rPr>
              <a:t>User</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Profiling</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发过来的配置文件，然后维护一个全局的配置文件。这个全局的配置文件用来估计新用户上线时间</a:t>
            </a:r>
          </a:p>
          <a:p>
            <a:pPr marL="342900" indent="-342900">
              <a:buAutoNum type="arabicPeriod"/>
            </a:pPr>
            <a:r>
              <a:rPr lang="en-US" altLang="zh-CN" sz="1600" baseline="0" dirty="0">
                <a:latin typeface="SimHei" charset="0"/>
                <a:ea typeface="SimHei" charset="0"/>
                <a:cs typeface="SimHei" charset="0"/>
              </a:rPr>
              <a:t>Task</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Assignment</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&amp;</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Scheduling</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使用前面两个</a:t>
            </a:r>
            <a:r>
              <a:rPr lang="en-US" altLang="zh-CN" sz="1600" baseline="0" dirty="0">
                <a:latin typeface="SimHei" charset="0"/>
                <a:ea typeface="SimHei" charset="0"/>
                <a:cs typeface="SimHei" charset="0"/>
              </a:rPr>
              <a:t>model</a:t>
            </a:r>
            <a:r>
              <a:rPr lang="zh-CN" altLang="en-US" sz="1600" baseline="0" dirty="0">
                <a:latin typeface="SimHei" charset="0"/>
                <a:ea typeface="SimHei" charset="0"/>
                <a:cs typeface="SimHei" charset="0"/>
              </a:rPr>
              <a:t>传送的信息将任务分配到设备上（这个地方没有讲具体怎么分配的）</a:t>
            </a:r>
          </a:p>
          <a:p>
            <a:pPr marL="0" indent="0">
              <a:buNone/>
            </a:pPr>
            <a:r>
              <a:rPr lang="zh-CN" altLang="en-US" sz="1600" baseline="0" dirty="0">
                <a:latin typeface="SimHei" charset="0"/>
                <a:ea typeface="SimHei" charset="0"/>
                <a:cs typeface="SimHei" charset="0"/>
              </a:rPr>
              <a:t>有一些模块是两种设备都有的</a:t>
            </a:r>
          </a:p>
          <a:p>
            <a:pPr marL="342900" indent="-342900">
              <a:buAutoNum type="arabicPeriod"/>
            </a:pPr>
            <a:r>
              <a:rPr lang="en-US" altLang="zh-CN" sz="1600" baseline="0" dirty="0">
                <a:latin typeface="SimHei" charset="0"/>
                <a:ea typeface="SimHei" charset="0"/>
                <a:cs typeface="SimHei" charset="0"/>
              </a:rPr>
              <a:t>Local</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Connectivity</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Estimation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：估计控制设备和计算设备之间的可用带宽。我们的方法是利用无线信号强度获得带宽的初始估计值，然后在分配任务和收集结果更新估计值的同时监控实际可实现的带宽。</a:t>
            </a:r>
          </a:p>
          <a:p>
            <a:pPr marL="342900" indent="-342900">
              <a:buAutoNum type="arabicPeriod"/>
            </a:pPr>
            <a:r>
              <a:rPr lang="en-US" altLang="zh-CN" sz="1600" baseline="0" dirty="0" err="1">
                <a:latin typeface="SimHei" charset="0"/>
                <a:ea typeface="SimHei" charset="0"/>
                <a:cs typeface="SimHei" charset="0"/>
              </a:rPr>
              <a:t>DisCovery</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：这个模块发现安装</a:t>
            </a:r>
            <a:r>
              <a:rPr lang="en-US" altLang="zh-CN" sz="1600" baseline="0" dirty="0" err="1">
                <a:latin typeface="SimHei" charset="0"/>
                <a:ea typeface="SimHei" charset="0"/>
                <a:cs typeface="SimHei" charset="0"/>
              </a:rPr>
              <a:t>femtoclouds</a:t>
            </a:r>
            <a:r>
              <a:rPr lang="zh-CN" altLang="en-US" sz="1600" baseline="0" dirty="0">
                <a:latin typeface="SimHei" charset="0"/>
                <a:ea typeface="SimHei" charset="0"/>
                <a:cs typeface="SimHei" charset="0"/>
              </a:rPr>
              <a:t>客户服务的移动设备。移动设备向控制设备注册，这个注册包括之前对计算能力的初步估计。控制设备使用心跳信号跟踪急群中的设备，收集他们共享计算能力的更多信息。</a:t>
            </a:r>
          </a:p>
          <a:p>
            <a:pPr marL="0" indent="0">
              <a:buNone/>
            </a:pPr>
            <a:endParaRPr lang="zh-CN" altLang="en-US" sz="1600" baseline="0" dirty="0">
              <a:latin typeface="SimHei" charset="0"/>
              <a:ea typeface="SimHei" charset="0"/>
              <a:cs typeface="SimHei" charset="0"/>
            </a:endParaRPr>
          </a:p>
          <a:p>
            <a:pPr marL="342900" indent="-342900">
              <a:buAutoNum type="arabicPeriod"/>
            </a:pPr>
            <a:endParaRPr lang="zh-CN" altLang="en-US" sz="1600" dirty="0">
              <a:latin typeface="SimHei" charset="0"/>
              <a:ea typeface="SimHei" charset="0"/>
              <a:cs typeface="SimHei" charset="0"/>
            </a:endParaRPr>
          </a:p>
          <a:p>
            <a:pPr marL="0" indent="0">
              <a:buNone/>
            </a:pPr>
            <a:endParaRPr lang="zh-CN" altLang="en-US" sz="1600" dirty="0">
              <a:latin typeface="SimHei" charset="0"/>
              <a:ea typeface="SimHei" charset="0"/>
              <a:cs typeface="SimHei" charset="0"/>
            </a:endParaRPr>
          </a:p>
        </p:txBody>
      </p:sp>
      <p:sp>
        <p:nvSpPr>
          <p:cNvPr id="4" name="灯片编号占位符 3"/>
          <p:cNvSpPr>
            <a:spLocks noGrp="1"/>
          </p:cNvSpPr>
          <p:nvPr>
            <p:ph type="sldNum" sz="quarter" idx="10"/>
          </p:nvPr>
        </p:nvSpPr>
        <p:spPr/>
        <p:txBody>
          <a:bodyPr/>
          <a:lstStyle/>
          <a:p>
            <a:fld id="{3849D3E0-124D-4DFF-AE99-4EA4CC201DB4}" type="slidenum">
              <a:rPr lang="zh-CN" altLang="en-US" smtClean="0"/>
              <a:t>49</a:t>
            </a:fld>
            <a:endParaRPr lang="zh-CN" altLang="en-US"/>
          </a:p>
        </p:txBody>
      </p:sp>
    </p:spTree>
    <p:extLst>
      <p:ext uri="{BB962C8B-B14F-4D97-AF65-F5344CB8AC3E}">
        <p14:creationId xmlns:p14="http://schemas.microsoft.com/office/powerpoint/2010/main" val="1166822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E1C4BD8-5441-4A00-8AFB-05388881054E}" type="slidenum">
              <a:rPr lang="en-US"/>
              <a:pPr fontAlgn="base">
                <a:spcBef>
                  <a:spcPct val="0"/>
                </a:spcBef>
                <a:spcAft>
                  <a:spcPct val="0"/>
                </a:spcAft>
              </a:pPr>
              <a:t>6</a:t>
            </a:fld>
            <a:endParaRPr lang="en-US"/>
          </a:p>
        </p:txBody>
      </p:sp>
      <p:sp>
        <p:nvSpPr>
          <p:cNvPr id="3993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9939"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zh-CN" altLang="en-US"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开始喽。 一切随机。 随着时间推移， 为了增强趣味性， 这些跳跃是完全随机的。 </a:t>
            </a:r>
          </a:p>
          <a:p>
            <a:r>
              <a:rPr lang="zh-CN" altLang="en-US" sz="1200" b="0" i="0" u="none" strike="noStrike" kern="1200" dirty="0">
                <a:solidFill>
                  <a:schemeClr val="tx1"/>
                </a:solidFill>
                <a:effectLst/>
                <a:latin typeface="+mn-lt"/>
                <a:ea typeface="+mn-ea"/>
                <a:cs typeface="+mn-cs"/>
              </a:rPr>
              <a:t>看看这个： 在一片混乱中产生了一个答案。 这里最高的几堆对应着 那些相对来说链接更多的网页， 被引用更多次的网页。 在这里我们清晰地看到， 哪一些是我们最想先看的网页。 再一次， 问题的解答来源于随机性。 当然，从那以来， 谷歌已经发明出 数不胜数的复杂算法， 但是这个算法已经很漂亮了。</a:t>
            </a:r>
          </a:p>
          <a:p>
            <a:pPr>
              <a:spcBef>
                <a:spcPct val="0"/>
              </a:spcBef>
            </a:pP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sz="1600" dirty="0">
                <a:latin typeface="SimHei" charset="0"/>
                <a:ea typeface="SimHei" charset="0"/>
                <a:cs typeface="SimHei" charset="0"/>
              </a:rPr>
              <a:t>Mobile</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Devices</a:t>
            </a:r>
            <a:endParaRPr lang="zh-CN" altLang="en-US" sz="1600" dirty="0">
              <a:latin typeface="SimHei" charset="0"/>
              <a:ea typeface="SimHei" charset="0"/>
              <a:cs typeface="SimHei" charset="0"/>
            </a:endParaRPr>
          </a:p>
          <a:p>
            <a:pPr marL="342900" indent="-342900">
              <a:buAutoNum type="arabicPeriod"/>
            </a:pPr>
            <a:r>
              <a:rPr lang="en-US" altLang="zh-CN" sz="1600" dirty="0">
                <a:latin typeface="SimHei" charset="0"/>
                <a:ea typeface="SimHei" charset="0"/>
                <a:cs typeface="SimHei" charset="0"/>
              </a:rPr>
              <a:t>User</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Interface</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Module:</a:t>
            </a:r>
            <a:r>
              <a:rPr lang="zh-CN" altLang="en-US" sz="1600" dirty="0">
                <a:latin typeface="SimHei" charset="0"/>
                <a:ea typeface="SimHei" charset="0"/>
                <a:cs typeface="SimHei" charset="0"/>
              </a:rPr>
              <a:t>这个模块是获取用户偏好模块。用户可以选择共享多少计算力的百分比来配置这个模块、或者只有当电量充足的时候才加入计算。总的来说就是根据用户的喜好、时间、环境模式等因素来选择是否加入</a:t>
            </a:r>
            <a:r>
              <a:rPr lang="en-US" altLang="zh-CN" sz="1600" dirty="0" err="1">
                <a:latin typeface="SimHei" charset="0"/>
                <a:ea typeface="SimHei" charset="0"/>
                <a:cs typeface="SimHei" charset="0"/>
              </a:rPr>
              <a:t>femtoCloud</a:t>
            </a:r>
            <a:r>
              <a:rPr lang="zh-CN" altLang="en-US" sz="1600" dirty="0">
                <a:latin typeface="SimHei" charset="0"/>
                <a:ea typeface="SimHei" charset="0"/>
                <a:cs typeface="SimHei" charset="0"/>
              </a:rPr>
              <a:t>或者贡献多少百分比的计算能力。</a:t>
            </a:r>
          </a:p>
          <a:p>
            <a:pPr marL="342900" indent="-342900">
              <a:buAutoNum type="arabicPeriod"/>
            </a:pPr>
            <a:r>
              <a:rPr lang="en-US" altLang="zh-CN" sz="1600" dirty="0">
                <a:latin typeface="SimHei" charset="0"/>
                <a:ea typeface="SimHei" charset="0"/>
                <a:cs typeface="SimHei" charset="0"/>
              </a:rPr>
              <a:t>Capability</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这个模块是用来估计移动设备计算能力的大小模块。包括核的数目和可使用的计算能力多少。计算能力估计会共享到控制设备，并且通过心跳信号维持这个共享信息</a:t>
            </a:r>
          </a:p>
          <a:p>
            <a:pPr marL="342900" indent="-342900">
              <a:buAutoNum type="arabicPeriod"/>
            </a:pPr>
            <a:r>
              <a:rPr lang="en-US" altLang="zh-CN" sz="1600" dirty="0">
                <a:latin typeface="SimHei" charset="0"/>
                <a:ea typeface="SimHei" charset="0"/>
                <a:cs typeface="SimHei" charset="0"/>
              </a:rPr>
              <a:t>User</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Profiling</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Module:</a:t>
            </a:r>
            <a:r>
              <a:rPr lang="zh-CN" altLang="en-US" sz="1600" dirty="0">
                <a:latin typeface="SimHei" charset="0"/>
                <a:ea typeface="SimHei" charset="0"/>
                <a:cs typeface="SimHei" charset="0"/>
              </a:rPr>
              <a:t>用户配置信息模块。收集用户的信息比如用户上线的时间、在不同场景上使用设备的情况来进行数据挖掘，来判断这个设备能够加入集群的大致时间，从安全的角度考虑，这个模块只与控制设备共享配置文件的信息。</a:t>
            </a:r>
          </a:p>
          <a:p>
            <a:pPr marL="0" indent="0">
              <a:buNone/>
            </a:pPr>
            <a:r>
              <a:rPr lang="en-US" altLang="zh-CN" sz="1600" dirty="0">
                <a:latin typeface="SimHei" charset="0"/>
                <a:ea typeface="SimHei" charset="0"/>
                <a:cs typeface="SimHei" charset="0"/>
              </a:rPr>
              <a:t>Control</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Devices</a:t>
            </a:r>
            <a:endParaRPr lang="zh-CN" altLang="en-US" sz="1600" dirty="0">
              <a:latin typeface="SimHei" charset="0"/>
              <a:ea typeface="SimHei" charset="0"/>
              <a:cs typeface="SimHei" charset="0"/>
            </a:endParaRPr>
          </a:p>
          <a:p>
            <a:pPr marL="342900" indent="-342900">
              <a:buAutoNum type="arabicPeriod"/>
            </a:pPr>
            <a:r>
              <a:rPr lang="en-US" altLang="zh-CN" sz="1600" baseline="0" dirty="0">
                <a:latin typeface="SimHei" charset="0"/>
                <a:ea typeface="SimHei" charset="0"/>
                <a:cs typeface="SimHei" charset="0"/>
              </a:rPr>
              <a:t>Execution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Prediction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完成跨界点分配任务的功能。为了完成这个任务，控制器应该知道每个任务引入的执行负载。依赖于用户设备</a:t>
            </a:r>
            <a:r>
              <a:rPr lang="en-US" altLang="zh-CN" sz="1600" baseline="0" dirty="0">
                <a:latin typeface="SimHei" charset="0"/>
                <a:ea typeface="SimHei" charset="0"/>
                <a:cs typeface="SimHei" charset="0"/>
              </a:rPr>
              <a:t>Capability</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Estimation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提供的心跳信息，但是如果没有收到这种心跳信息，则控制设备可以请求连接来获取信息。</a:t>
            </a:r>
          </a:p>
          <a:p>
            <a:pPr marL="342900" indent="-342900">
              <a:buAutoNum type="arabicPeriod"/>
            </a:pPr>
            <a:r>
              <a:rPr lang="en-US" altLang="zh-CN" sz="1600" baseline="0" dirty="0">
                <a:latin typeface="SimHei" charset="0"/>
                <a:ea typeface="SimHei" charset="0"/>
                <a:cs typeface="SimHei" charset="0"/>
              </a:rPr>
              <a:t>Presence</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Time</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Prediction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：手机用户从</a:t>
            </a:r>
            <a:r>
              <a:rPr lang="en-US" altLang="zh-CN" sz="1600" baseline="0" dirty="0">
                <a:latin typeface="SimHei" charset="0"/>
                <a:ea typeface="SimHei" charset="0"/>
                <a:cs typeface="SimHei" charset="0"/>
              </a:rPr>
              <a:t>User</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Profiling</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发过来的配置文件，然后维护一个全局的配置文件。这个全局的配置文件用来估计新用户上线时间</a:t>
            </a:r>
          </a:p>
          <a:p>
            <a:pPr marL="342900" indent="-342900">
              <a:buAutoNum type="arabicPeriod"/>
            </a:pPr>
            <a:r>
              <a:rPr lang="en-US" altLang="zh-CN" sz="1600" baseline="0" dirty="0">
                <a:latin typeface="SimHei" charset="0"/>
                <a:ea typeface="SimHei" charset="0"/>
                <a:cs typeface="SimHei" charset="0"/>
              </a:rPr>
              <a:t>Task</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Assignment</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&amp;</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Scheduling</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使用前面两个</a:t>
            </a:r>
            <a:r>
              <a:rPr lang="en-US" altLang="zh-CN" sz="1600" baseline="0" dirty="0">
                <a:latin typeface="SimHei" charset="0"/>
                <a:ea typeface="SimHei" charset="0"/>
                <a:cs typeface="SimHei" charset="0"/>
              </a:rPr>
              <a:t>model</a:t>
            </a:r>
            <a:r>
              <a:rPr lang="zh-CN" altLang="en-US" sz="1600" baseline="0" dirty="0">
                <a:latin typeface="SimHei" charset="0"/>
                <a:ea typeface="SimHei" charset="0"/>
                <a:cs typeface="SimHei" charset="0"/>
              </a:rPr>
              <a:t>传送的信息将任务分配到设备上（这个地方没有讲具体怎么分配的）</a:t>
            </a:r>
          </a:p>
          <a:p>
            <a:pPr marL="0" indent="0">
              <a:buNone/>
            </a:pPr>
            <a:r>
              <a:rPr lang="zh-CN" altLang="en-US" sz="1600" baseline="0" dirty="0">
                <a:latin typeface="SimHei" charset="0"/>
                <a:ea typeface="SimHei" charset="0"/>
                <a:cs typeface="SimHei" charset="0"/>
              </a:rPr>
              <a:t>有一些模块是两种设备都有的</a:t>
            </a:r>
          </a:p>
          <a:p>
            <a:pPr marL="342900" indent="-342900">
              <a:buAutoNum type="arabicPeriod"/>
            </a:pPr>
            <a:r>
              <a:rPr lang="en-US" altLang="zh-CN" sz="1600" baseline="0" dirty="0">
                <a:latin typeface="SimHei" charset="0"/>
                <a:ea typeface="SimHei" charset="0"/>
                <a:cs typeface="SimHei" charset="0"/>
              </a:rPr>
              <a:t>Local</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Connectivity</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Estimation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：估计控制设备和计算设备之间的可用带宽。我们的方法是利用无线信号强度获得带宽的初始估计值，然后在分配任务和收集结果更新估计值的同时监控实际可实现的带宽。</a:t>
            </a:r>
          </a:p>
          <a:p>
            <a:pPr marL="342900" indent="-342900">
              <a:buAutoNum type="arabicPeriod"/>
            </a:pPr>
            <a:r>
              <a:rPr lang="en-US" altLang="zh-CN" sz="1600" baseline="0" dirty="0" err="1">
                <a:latin typeface="SimHei" charset="0"/>
                <a:ea typeface="SimHei" charset="0"/>
                <a:cs typeface="SimHei" charset="0"/>
              </a:rPr>
              <a:t>DisCovery</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：这个模块发现安装</a:t>
            </a:r>
            <a:r>
              <a:rPr lang="en-US" altLang="zh-CN" sz="1600" baseline="0" dirty="0" err="1">
                <a:latin typeface="SimHei" charset="0"/>
                <a:ea typeface="SimHei" charset="0"/>
                <a:cs typeface="SimHei" charset="0"/>
              </a:rPr>
              <a:t>femtoclouds</a:t>
            </a:r>
            <a:r>
              <a:rPr lang="zh-CN" altLang="en-US" sz="1600" baseline="0" dirty="0">
                <a:latin typeface="SimHei" charset="0"/>
                <a:ea typeface="SimHei" charset="0"/>
                <a:cs typeface="SimHei" charset="0"/>
              </a:rPr>
              <a:t>客户服务的移动设备。移动设备向控制设备注册，这个注册包括之前对计算能力的初步估计。控制设备使用心跳信号跟踪急群中的设备，收集他们共享计算能力的更多信息。</a:t>
            </a:r>
          </a:p>
          <a:p>
            <a:pPr marL="0" indent="0">
              <a:buNone/>
            </a:pPr>
            <a:endParaRPr lang="zh-CN" altLang="en-US" sz="1600" baseline="0" dirty="0">
              <a:latin typeface="SimHei" charset="0"/>
              <a:ea typeface="SimHei" charset="0"/>
              <a:cs typeface="SimHei" charset="0"/>
            </a:endParaRPr>
          </a:p>
          <a:p>
            <a:pPr marL="342900" indent="-342900">
              <a:buAutoNum type="arabicPeriod"/>
            </a:pPr>
            <a:endParaRPr lang="zh-CN" altLang="en-US" sz="1600" dirty="0">
              <a:latin typeface="SimHei" charset="0"/>
              <a:ea typeface="SimHei" charset="0"/>
              <a:cs typeface="SimHei" charset="0"/>
            </a:endParaRPr>
          </a:p>
          <a:p>
            <a:pPr marL="0" indent="0">
              <a:buNone/>
            </a:pPr>
            <a:endParaRPr lang="zh-CN" altLang="en-US" sz="1600" dirty="0">
              <a:latin typeface="SimHei" charset="0"/>
              <a:ea typeface="SimHei" charset="0"/>
              <a:cs typeface="SimHei" charset="0"/>
            </a:endParaRPr>
          </a:p>
        </p:txBody>
      </p:sp>
      <p:sp>
        <p:nvSpPr>
          <p:cNvPr id="4" name="灯片编号占位符 3"/>
          <p:cNvSpPr>
            <a:spLocks noGrp="1"/>
          </p:cNvSpPr>
          <p:nvPr>
            <p:ph type="sldNum" sz="quarter" idx="10"/>
          </p:nvPr>
        </p:nvSpPr>
        <p:spPr/>
        <p:txBody>
          <a:bodyPr/>
          <a:lstStyle/>
          <a:p>
            <a:fld id="{3849D3E0-124D-4DFF-AE99-4EA4CC201DB4}" type="slidenum">
              <a:rPr lang="zh-CN" altLang="en-US" smtClean="0"/>
              <a:t>50</a:t>
            </a:fld>
            <a:endParaRPr lang="zh-CN" altLang="en-US"/>
          </a:p>
        </p:txBody>
      </p:sp>
    </p:spTree>
    <p:extLst>
      <p:ext uri="{BB962C8B-B14F-4D97-AF65-F5344CB8AC3E}">
        <p14:creationId xmlns:p14="http://schemas.microsoft.com/office/powerpoint/2010/main" val="6485627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sz="1600" dirty="0">
                <a:latin typeface="SimHei" charset="0"/>
                <a:ea typeface="SimHei" charset="0"/>
                <a:cs typeface="SimHei" charset="0"/>
              </a:rPr>
              <a:t>Mobile</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Devices</a:t>
            </a:r>
            <a:endParaRPr lang="zh-CN" altLang="en-US" sz="1600" dirty="0">
              <a:latin typeface="SimHei" charset="0"/>
              <a:ea typeface="SimHei" charset="0"/>
              <a:cs typeface="SimHei" charset="0"/>
            </a:endParaRPr>
          </a:p>
          <a:p>
            <a:pPr marL="342900" indent="-342900">
              <a:buAutoNum type="arabicPeriod"/>
            </a:pPr>
            <a:r>
              <a:rPr lang="en-US" altLang="zh-CN" sz="1600" dirty="0">
                <a:latin typeface="SimHei" charset="0"/>
                <a:ea typeface="SimHei" charset="0"/>
                <a:cs typeface="SimHei" charset="0"/>
              </a:rPr>
              <a:t>User</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Interface</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Module:</a:t>
            </a:r>
            <a:r>
              <a:rPr lang="zh-CN" altLang="en-US" sz="1600" dirty="0">
                <a:latin typeface="SimHei" charset="0"/>
                <a:ea typeface="SimHei" charset="0"/>
                <a:cs typeface="SimHei" charset="0"/>
              </a:rPr>
              <a:t>这个模块是获取用户偏好模块。用户可以选择共享多少计算力的百分比来配置这个模块、或者只有当电量充足的时候才加入计算。总的来说就是根据用户的喜好、时间、环境模式等因素来选择是否加入</a:t>
            </a:r>
            <a:r>
              <a:rPr lang="en-US" altLang="zh-CN" sz="1600" dirty="0" err="1">
                <a:latin typeface="SimHei" charset="0"/>
                <a:ea typeface="SimHei" charset="0"/>
                <a:cs typeface="SimHei" charset="0"/>
              </a:rPr>
              <a:t>femtoCloud</a:t>
            </a:r>
            <a:r>
              <a:rPr lang="zh-CN" altLang="en-US" sz="1600" dirty="0">
                <a:latin typeface="SimHei" charset="0"/>
                <a:ea typeface="SimHei" charset="0"/>
                <a:cs typeface="SimHei" charset="0"/>
              </a:rPr>
              <a:t>或者贡献多少百分比的计算能力。</a:t>
            </a:r>
          </a:p>
          <a:p>
            <a:pPr marL="342900" indent="-342900">
              <a:buAutoNum type="arabicPeriod"/>
            </a:pPr>
            <a:r>
              <a:rPr lang="en-US" altLang="zh-CN" sz="1600" dirty="0">
                <a:latin typeface="SimHei" charset="0"/>
                <a:ea typeface="SimHei" charset="0"/>
                <a:cs typeface="SimHei" charset="0"/>
              </a:rPr>
              <a:t>Capability</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这个模块是用来估计移动设备计算能力的大小模块。包括核的数目和可使用的计算能力多少。计算能力估计会共享到控制设备，并且通过心跳信号维持这个共享信息</a:t>
            </a:r>
          </a:p>
          <a:p>
            <a:pPr marL="342900" indent="-342900">
              <a:buAutoNum type="arabicPeriod"/>
            </a:pPr>
            <a:r>
              <a:rPr lang="en-US" altLang="zh-CN" sz="1600" dirty="0">
                <a:latin typeface="SimHei" charset="0"/>
                <a:ea typeface="SimHei" charset="0"/>
                <a:cs typeface="SimHei" charset="0"/>
              </a:rPr>
              <a:t>User</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Profiling</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Module:</a:t>
            </a:r>
            <a:r>
              <a:rPr lang="zh-CN" altLang="en-US" sz="1600" dirty="0">
                <a:latin typeface="SimHei" charset="0"/>
                <a:ea typeface="SimHei" charset="0"/>
                <a:cs typeface="SimHei" charset="0"/>
              </a:rPr>
              <a:t>用户配置信息模块。收集用户的信息比如用户上线的时间、在不同场景上使用设备的情况来进行数据挖掘，来判断这个设备能够加入集群的大致时间，从安全的角度考虑，这个模块只与控制设备共享配置文件的信息。</a:t>
            </a:r>
          </a:p>
          <a:p>
            <a:pPr marL="0" indent="0">
              <a:buNone/>
            </a:pPr>
            <a:r>
              <a:rPr lang="en-US" altLang="zh-CN" sz="1600" dirty="0">
                <a:latin typeface="SimHei" charset="0"/>
                <a:ea typeface="SimHei" charset="0"/>
                <a:cs typeface="SimHei" charset="0"/>
              </a:rPr>
              <a:t>Control</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Devices</a:t>
            </a:r>
            <a:endParaRPr lang="zh-CN" altLang="en-US" sz="1600" dirty="0">
              <a:latin typeface="SimHei" charset="0"/>
              <a:ea typeface="SimHei" charset="0"/>
              <a:cs typeface="SimHei" charset="0"/>
            </a:endParaRPr>
          </a:p>
          <a:p>
            <a:pPr marL="342900" indent="-342900">
              <a:buAutoNum type="arabicPeriod"/>
            </a:pPr>
            <a:r>
              <a:rPr lang="en-US" altLang="zh-CN" sz="1600" baseline="0" dirty="0">
                <a:latin typeface="SimHei" charset="0"/>
                <a:ea typeface="SimHei" charset="0"/>
                <a:cs typeface="SimHei" charset="0"/>
              </a:rPr>
              <a:t>Execution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Prediction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完成跨界点分配任务的功能。为了完成这个任务，控制器应该知道每个任务引入的执行负载。依赖于用户设备</a:t>
            </a:r>
            <a:r>
              <a:rPr lang="en-US" altLang="zh-CN" sz="1600" baseline="0" dirty="0">
                <a:latin typeface="SimHei" charset="0"/>
                <a:ea typeface="SimHei" charset="0"/>
                <a:cs typeface="SimHei" charset="0"/>
              </a:rPr>
              <a:t>Capability</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Estimation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提供的心跳信息，但是如果没有收到这种心跳信息，则控制设备可以请求连接来获取信息。</a:t>
            </a:r>
          </a:p>
          <a:p>
            <a:pPr marL="342900" indent="-342900">
              <a:buAutoNum type="arabicPeriod"/>
            </a:pPr>
            <a:r>
              <a:rPr lang="en-US" altLang="zh-CN" sz="1600" baseline="0" dirty="0">
                <a:latin typeface="SimHei" charset="0"/>
                <a:ea typeface="SimHei" charset="0"/>
                <a:cs typeface="SimHei" charset="0"/>
              </a:rPr>
              <a:t>Presence</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Time</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Prediction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：手机用户从</a:t>
            </a:r>
            <a:r>
              <a:rPr lang="en-US" altLang="zh-CN" sz="1600" baseline="0" dirty="0">
                <a:latin typeface="SimHei" charset="0"/>
                <a:ea typeface="SimHei" charset="0"/>
                <a:cs typeface="SimHei" charset="0"/>
              </a:rPr>
              <a:t>User</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Profiling</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发过来的配置文件，然后维护一个全局的配置文件。这个全局的配置文件用来估计新用户上线时间</a:t>
            </a:r>
          </a:p>
          <a:p>
            <a:pPr marL="342900" indent="-342900">
              <a:buAutoNum type="arabicPeriod"/>
            </a:pPr>
            <a:r>
              <a:rPr lang="en-US" altLang="zh-CN" sz="1600" baseline="0" dirty="0">
                <a:latin typeface="SimHei" charset="0"/>
                <a:ea typeface="SimHei" charset="0"/>
                <a:cs typeface="SimHei" charset="0"/>
              </a:rPr>
              <a:t>Task</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Assignment</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&amp;</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Scheduling</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使用前面两个</a:t>
            </a:r>
            <a:r>
              <a:rPr lang="en-US" altLang="zh-CN" sz="1600" baseline="0" dirty="0">
                <a:latin typeface="SimHei" charset="0"/>
                <a:ea typeface="SimHei" charset="0"/>
                <a:cs typeface="SimHei" charset="0"/>
              </a:rPr>
              <a:t>model</a:t>
            </a:r>
            <a:r>
              <a:rPr lang="zh-CN" altLang="en-US" sz="1600" baseline="0" dirty="0">
                <a:latin typeface="SimHei" charset="0"/>
                <a:ea typeface="SimHei" charset="0"/>
                <a:cs typeface="SimHei" charset="0"/>
              </a:rPr>
              <a:t>传送的信息将任务分配到设备上（这个地方没有讲具体怎么分配的）</a:t>
            </a:r>
          </a:p>
          <a:p>
            <a:pPr marL="0" indent="0">
              <a:buNone/>
            </a:pPr>
            <a:r>
              <a:rPr lang="zh-CN" altLang="en-US" sz="1600" baseline="0" dirty="0">
                <a:latin typeface="SimHei" charset="0"/>
                <a:ea typeface="SimHei" charset="0"/>
                <a:cs typeface="SimHei" charset="0"/>
              </a:rPr>
              <a:t>有一些模块是两种设备都有的</a:t>
            </a:r>
          </a:p>
          <a:p>
            <a:pPr marL="342900" indent="-342900">
              <a:buAutoNum type="arabicPeriod"/>
            </a:pPr>
            <a:r>
              <a:rPr lang="en-US" altLang="zh-CN" sz="1600" baseline="0" dirty="0">
                <a:latin typeface="SimHei" charset="0"/>
                <a:ea typeface="SimHei" charset="0"/>
                <a:cs typeface="SimHei" charset="0"/>
              </a:rPr>
              <a:t>Local</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Connectivity</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Estimation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：估计控制设备和计算设备之间的可用带宽。我们的方法是利用无线信号强度获得带宽的初始估计值，然后在分配任务和收集结果更新估计值的同时监控实际可实现的带宽。</a:t>
            </a:r>
          </a:p>
          <a:p>
            <a:pPr marL="342900" indent="-342900">
              <a:buAutoNum type="arabicPeriod"/>
            </a:pPr>
            <a:r>
              <a:rPr lang="en-US" altLang="zh-CN" sz="1600" baseline="0" dirty="0" err="1">
                <a:latin typeface="SimHei" charset="0"/>
                <a:ea typeface="SimHei" charset="0"/>
                <a:cs typeface="SimHei" charset="0"/>
              </a:rPr>
              <a:t>DisCovery</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：这个模块发现安装</a:t>
            </a:r>
            <a:r>
              <a:rPr lang="en-US" altLang="zh-CN" sz="1600" baseline="0" dirty="0" err="1">
                <a:latin typeface="SimHei" charset="0"/>
                <a:ea typeface="SimHei" charset="0"/>
                <a:cs typeface="SimHei" charset="0"/>
              </a:rPr>
              <a:t>femtoclouds</a:t>
            </a:r>
            <a:r>
              <a:rPr lang="zh-CN" altLang="en-US" sz="1600" baseline="0" dirty="0">
                <a:latin typeface="SimHei" charset="0"/>
                <a:ea typeface="SimHei" charset="0"/>
                <a:cs typeface="SimHei" charset="0"/>
              </a:rPr>
              <a:t>客户服务的移动设备。移动设备向控制设备注册，这个注册包括之前对计算能力的初步估计。控制设备使用心跳信号跟踪急群中的设备，收集他们共享计算能力的更多信息。</a:t>
            </a:r>
          </a:p>
          <a:p>
            <a:pPr marL="0" indent="0">
              <a:buNone/>
            </a:pPr>
            <a:endParaRPr lang="zh-CN" altLang="en-US" sz="1600" baseline="0" dirty="0">
              <a:latin typeface="SimHei" charset="0"/>
              <a:ea typeface="SimHei" charset="0"/>
              <a:cs typeface="SimHei" charset="0"/>
            </a:endParaRPr>
          </a:p>
          <a:p>
            <a:pPr marL="342900" indent="-342900">
              <a:buAutoNum type="arabicPeriod"/>
            </a:pPr>
            <a:endParaRPr lang="zh-CN" altLang="en-US" sz="1600" dirty="0">
              <a:latin typeface="SimHei" charset="0"/>
              <a:ea typeface="SimHei" charset="0"/>
              <a:cs typeface="SimHei" charset="0"/>
            </a:endParaRPr>
          </a:p>
          <a:p>
            <a:pPr marL="0" indent="0">
              <a:buNone/>
            </a:pPr>
            <a:endParaRPr lang="zh-CN" altLang="en-US" sz="1600" dirty="0">
              <a:latin typeface="SimHei" charset="0"/>
              <a:ea typeface="SimHei" charset="0"/>
              <a:cs typeface="SimHei" charset="0"/>
            </a:endParaRPr>
          </a:p>
        </p:txBody>
      </p:sp>
      <p:sp>
        <p:nvSpPr>
          <p:cNvPr id="4" name="灯片编号占位符 3"/>
          <p:cNvSpPr>
            <a:spLocks noGrp="1"/>
          </p:cNvSpPr>
          <p:nvPr>
            <p:ph type="sldNum" sz="quarter" idx="10"/>
          </p:nvPr>
        </p:nvSpPr>
        <p:spPr/>
        <p:txBody>
          <a:bodyPr/>
          <a:lstStyle/>
          <a:p>
            <a:fld id="{3849D3E0-124D-4DFF-AE99-4EA4CC201DB4}" type="slidenum">
              <a:rPr lang="zh-CN" altLang="en-US" smtClean="0"/>
              <a:t>51</a:t>
            </a:fld>
            <a:endParaRPr lang="zh-CN" altLang="en-US"/>
          </a:p>
        </p:txBody>
      </p:sp>
    </p:spTree>
    <p:extLst>
      <p:ext uri="{BB962C8B-B14F-4D97-AF65-F5344CB8AC3E}">
        <p14:creationId xmlns:p14="http://schemas.microsoft.com/office/powerpoint/2010/main" val="14382190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sz="1600" dirty="0">
                <a:latin typeface="SimHei" charset="0"/>
                <a:ea typeface="SimHei" charset="0"/>
                <a:cs typeface="SimHei" charset="0"/>
              </a:rPr>
              <a:t>Mobile</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Devices</a:t>
            </a:r>
            <a:endParaRPr lang="zh-CN" altLang="en-US" sz="1600" dirty="0">
              <a:latin typeface="SimHei" charset="0"/>
              <a:ea typeface="SimHei" charset="0"/>
              <a:cs typeface="SimHei" charset="0"/>
            </a:endParaRPr>
          </a:p>
          <a:p>
            <a:pPr marL="342900" indent="-342900">
              <a:buAutoNum type="arabicPeriod"/>
            </a:pPr>
            <a:r>
              <a:rPr lang="en-US" altLang="zh-CN" sz="1600" dirty="0">
                <a:latin typeface="SimHei" charset="0"/>
                <a:ea typeface="SimHei" charset="0"/>
                <a:cs typeface="SimHei" charset="0"/>
              </a:rPr>
              <a:t>User</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Interface</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Module:</a:t>
            </a:r>
            <a:r>
              <a:rPr lang="zh-CN" altLang="en-US" sz="1600" dirty="0">
                <a:latin typeface="SimHei" charset="0"/>
                <a:ea typeface="SimHei" charset="0"/>
                <a:cs typeface="SimHei" charset="0"/>
              </a:rPr>
              <a:t>这个模块是获取用户偏好模块。用户可以选择共享多少计算力的百分比来配置这个模块、或者只有当电量充足的时候才加入计算。总的来说就是根据用户的喜好、时间、环境模式等因素来选择是否加入</a:t>
            </a:r>
            <a:r>
              <a:rPr lang="en-US" altLang="zh-CN" sz="1600" dirty="0" err="1">
                <a:latin typeface="SimHei" charset="0"/>
                <a:ea typeface="SimHei" charset="0"/>
                <a:cs typeface="SimHei" charset="0"/>
              </a:rPr>
              <a:t>femtoCloud</a:t>
            </a:r>
            <a:r>
              <a:rPr lang="zh-CN" altLang="en-US" sz="1600" dirty="0">
                <a:latin typeface="SimHei" charset="0"/>
                <a:ea typeface="SimHei" charset="0"/>
                <a:cs typeface="SimHei" charset="0"/>
              </a:rPr>
              <a:t>或者贡献多少百分比的计算能力。</a:t>
            </a:r>
          </a:p>
          <a:p>
            <a:pPr marL="342900" indent="-342900">
              <a:buAutoNum type="arabicPeriod"/>
            </a:pPr>
            <a:r>
              <a:rPr lang="en-US" altLang="zh-CN" sz="1600" dirty="0">
                <a:latin typeface="SimHei" charset="0"/>
                <a:ea typeface="SimHei" charset="0"/>
                <a:cs typeface="SimHei" charset="0"/>
              </a:rPr>
              <a:t>Capability</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这个模块是用来估计移动设备计算能力的大小模块。包括核的数目和可使用的计算能力多少。计算能力估计会共享到控制设备，并且通过心跳信号维持这个共享信息</a:t>
            </a:r>
          </a:p>
          <a:p>
            <a:pPr marL="342900" indent="-342900">
              <a:buAutoNum type="arabicPeriod"/>
            </a:pPr>
            <a:r>
              <a:rPr lang="en-US" altLang="zh-CN" sz="1600" dirty="0">
                <a:latin typeface="SimHei" charset="0"/>
                <a:ea typeface="SimHei" charset="0"/>
                <a:cs typeface="SimHei" charset="0"/>
              </a:rPr>
              <a:t>User</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Profiling</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Module:</a:t>
            </a:r>
            <a:r>
              <a:rPr lang="zh-CN" altLang="en-US" sz="1600" dirty="0">
                <a:latin typeface="SimHei" charset="0"/>
                <a:ea typeface="SimHei" charset="0"/>
                <a:cs typeface="SimHei" charset="0"/>
              </a:rPr>
              <a:t>用户配置信息模块。收集用户的信息比如用户上线的时间、在不同场景上使用设备的情况来进行数据挖掘，来判断这个设备能够加入集群的大致时间，从安全的角度考虑，这个模块只与控制设备共享配置文件的信息。</a:t>
            </a:r>
          </a:p>
          <a:p>
            <a:pPr marL="0" indent="0">
              <a:buNone/>
            </a:pPr>
            <a:r>
              <a:rPr lang="en-US" altLang="zh-CN" sz="1600" dirty="0">
                <a:latin typeface="SimHei" charset="0"/>
                <a:ea typeface="SimHei" charset="0"/>
                <a:cs typeface="SimHei" charset="0"/>
              </a:rPr>
              <a:t>Control</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Devices</a:t>
            </a:r>
            <a:endParaRPr lang="zh-CN" altLang="en-US" sz="1600" dirty="0">
              <a:latin typeface="SimHei" charset="0"/>
              <a:ea typeface="SimHei" charset="0"/>
              <a:cs typeface="SimHei" charset="0"/>
            </a:endParaRPr>
          </a:p>
          <a:p>
            <a:pPr marL="342900" indent="-342900">
              <a:buAutoNum type="arabicPeriod"/>
            </a:pPr>
            <a:r>
              <a:rPr lang="en-US" altLang="zh-CN" sz="1600" baseline="0" dirty="0">
                <a:latin typeface="SimHei" charset="0"/>
                <a:ea typeface="SimHei" charset="0"/>
                <a:cs typeface="SimHei" charset="0"/>
              </a:rPr>
              <a:t>Execution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Prediction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完成跨界点分配任务的功能。为了完成这个任务，控制器应该知道每个任务引入的执行负载。依赖于用户设备</a:t>
            </a:r>
            <a:r>
              <a:rPr lang="en-US" altLang="zh-CN" sz="1600" baseline="0" dirty="0">
                <a:latin typeface="SimHei" charset="0"/>
                <a:ea typeface="SimHei" charset="0"/>
                <a:cs typeface="SimHei" charset="0"/>
              </a:rPr>
              <a:t>Capability</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Estimation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提供的心跳信息，但是如果没有收到这种心跳信息，则控制设备可以请求连接来获取信息。</a:t>
            </a:r>
          </a:p>
          <a:p>
            <a:pPr marL="342900" indent="-342900">
              <a:buAutoNum type="arabicPeriod"/>
            </a:pPr>
            <a:r>
              <a:rPr lang="en-US" altLang="zh-CN" sz="1600" baseline="0" dirty="0">
                <a:latin typeface="SimHei" charset="0"/>
                <a:ea typeface="SimHei" charset="0"/>
                <a:cs typeface="SimHei" charset="0"/>
              </a:rPr>
              <a:t>Presence</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Time</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Prediction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：手机用户从</a:t>
            </a:r>
            <a:r>
              <a:rPr lang="en-US" altLang="zh-CN" sz="1600" baseline="0" dirty="0">
                <a:latin typeface="SimHei" charset="0"/>
                <a:ea typeface="SimHei" charset="0"/>
                <a:cs typeface="SimHei" charset="0"/>
              </a:rPr>
              <a:t>User</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Profiling</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发过来的配置文件，然后维护一个全局的配置文件。这个全局的配置文件用来估计新用户上线时间</a:t>
            </a:r>
          </a:p>
          <a:p>
            <a:pPr marL="342900" indent="-342900">
              <a:buAutoNum type="arabicPeriod"/>
            </a:pPr>
            <a:r>
              <a:rPr lang="en-US" altLang="zh-CN" sz="1600" baseline="0" dirty="0">
                <a:latin typeface="SimHei" charset="0"/>
                <a:ea typeface="SimHei" charset="0"/>
                <a:cs typeface="SimHei" charset="0"/>
              </a:rPr>
              <a:t>Task</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Assignment</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&amp;</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Scheduling</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使用前面两个</a:t>
            </a:r>
            <a:r>
              <a:rPr lang="en-US" altLang="zh-CN" sz="1600" baseline="0" dirty="0">
                <a:latin typeface="SimHei" charset="0"/>
                <a:ea typeface="SimHei" charset="0"/>
                <a:cs typeface="SimHei" charset="0"/>
              </a:rPr>
              <a:t>model</a:t>
            </a:r>
            <a:r>
              <a:rPr lang="zh-CN" altLang="en-US" sz="1600" baseline="0" dirty="0">
                <a:latin typeface="SimHei" charset="0"/>
                <a:ea typeface="SimHei" charset="0"/>
                <a:cs typeface="SimHei" charset="0"/>
              </a:rPr>
              <a:t>传送的信息将任务分配到设备上（这个地方没有讲具体怎么分配的）</a:t>
            </a:r>
          </a:p>
          <a:p>
            <a:pPr marL="0" indent="0">
              <a:buNone/>
            </a:pPr>
            <a:r>
              <a:rPr lang="zh-CN" altLang="en-US" sz="1600" baseline="0" dirty="0">
                <a:latin typeface="SimHei" charset="0"/>
                <a:ea typeface="SimHei" charset="0"/>
                <a:cs typeface="SimHei" charset="0"/>
              </a:rPr>
              <a:t>有一些模块是两种设备都有的</a:t>
            </a:r>
          </a:p>
          <a:p>
            <a:pPr marL="342900" indent="-342900">
              <a:buAutoNum type="arabicPeriod"/>
            </a:pPr>
            <a:r>
              <a:rPr lang="en-US" altLang="zh-CN" sz="1600" baseline="0" dirty="0">
                <a:latin typeface="SimHei" charset="0"/>
                <a:ea typeface="SimHei" charset="0"/>
                <a:cs typeface="SimHei" charset="0"/>
              </a:rPr>
              <a:t>Local</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Connectivity</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Estimation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：估计控制设备和计算设备之间的可用带宽。我们的方法是利用无线信号强度获得带宽的初始估计值，然后在分配任务和收集结果更新估计值的同时监控实际可实现的带宽。</a:t>
            </a:r>
          </a:p>
          <a:p>
            <a:pPr marL="342900" indent="-342900">
              <a:buAutoNum type="arabicPeriod"/>
            </a:pPr>
            <a:r>
              <a:rPr lang="en-US" altLang="zh-CN" sz="1600" baseline="0" dirty="0" err="1">
                <a:latin typeface="SimHei" charset="0"/>
                <a:ea typeface="SimHei" charset="0"/>
                <a:cs typeface="SimHei" charset="0"/>
              </a:rPr>
              <a:t>DisCovery</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：这个模块发现安装</a:t>
            </a:r>
            <a:r>
              <a:rPr lang="en-US" altLang="zh-CN" sz="1600" baseline="0" dirty="0" err="1">
                <a:latin typeface="SimHei" charset="0"/>
                <a:ea typeface="SimHei" charset="0"/>
                <a:cs typeface="SimHei" charset="0"/>
              </a:rPr>
              <a:t>femtoclouds</a:t>
            </a:r>
            <a:r>
              <a:rPr lang="zh-CN" altLang="en-US" sz="1600" baseline="0" dirty="0">
                <a:latin typeface="SimHei" charset="0"/>
                <a:ea typeface="SimHei" charset="0"/>
                <a:cs typeface="SimHei" charset="0"/>
              </a:rPr>
              <a:t>客户服务的移动设备。移动设备向控制设备注册，这个注册包括之前对计算能力的初步估计。控制设备使用心跳信号跟踪急群中的设备，收集他们共享计算能力的更多信息。</a:t>
            </a:r>
          </a:p>
          <a:p>
            <a:pPr marL="0" indent="0">
              <a:buNone/>
            </a:pPr>
            <a:endParaRPr lang="zh-CN" altLang="en-US" sz="1600" baseline="0" dirty="0">
              <a:latin typeface="SimHei" charset="0"/>
              <a:ea typeface="SimHei" charset="0"/>
              <a:cs typeface="SimHei" charset="0"/>
            </a:endParaRPr>
          </a:p>
          <a:p>
            <a:pPr marL="342900" indent="-342900">
              <a:buAutoNum type="arabicPeriod"/>
            </a:pPr>
            <a:endParaRPr lang="zh-CN" altLang="en-US" sz="1600" dirty="0">
              <a:latin typeface="SimHei" charset="0"/>
              <a:ea typeface="SimHei" charset="0"/>
              <a:cs typeface="SimHei" charset="0"/>
            </a:endParaRPr>
          </a:p>
          <a:p>
            <a:pPr marL="0" indent="0">
              <a:buNone/>
            </a:pPr>
            <a:endParaRPr lang="zh-CN" altLang="en-US" sz="1600" dirty="0">
              <a:latin typeface="SimHei" charset="0"/>
              <a:ea typeface="SimHei" charset="0"/>
              <a:cs typeface="SimHei" charset="0"/>
            </a:endParaRPr>
          </a:p>
        </p:txBody>
      </p:sp>
      <p:sp>
        <p:nvSpPr>
          <p:cNvPr id="4" name="灯片编号占位符 3"/>
          <p:cNvSpPr>
            <a:spLocks noGrp="1"/>
          </p:cNvSpPr>
          <p:nvPr>
            <p:ph type="sldNum" sz="quarter" idx="10"/>
          </p:nvPr>
        </p:nvSpPr>
        <p:spPr/>
        <p:txBody>
          <a:bodyPr/>
          <a:lstStyle/>
          <a:p>
            <a:fld id="{3849D3E0-124D-4DFF-AE99-4EA4CC201DB4}" type="slidenum">
              <a:rPr lang="zh-CN" altLang="en-US" smtClean="0"/>
              <a:t>52</a:t>
            </a:fld>
            <a:endParaRPr lang="zh-CN" altLang="en-US"/>
          </a:p>
        </p:txBody>
      </p:sp>
    </p:spTree>
    <p:extLst>
      <p:ext uri="{BB962C8B-B14F-4D97-AF65-F5344CB8AC3E}">
        <p14:creationId xmlns:p14="http://schemas.microsoft.com/office/powerpoint/2010/main" val="9367671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sz="1600" dirty="0">
                <a:latin typeface="SimHei" charset="0"/>
                <a:ea typeface="SimHei" charset="0"/>
                <a:cs typeface="SimHei" charset="0"/>
              </a:rPr>
              <a:t>Mobile</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Devices</a:t>
            </a:r>
            <a:endParaRPr lang="zh-CN" altLang="en-US" sz="1600" dirty="0">
              <a:latin typeface="SimHei" charset="0"/>
              <a:ea typeface="SimHei" charset="0"/>
              <a:cs typeface="SimHei" charset="0"/>
            </a:endParaRPr>
          </a:p>
          <a:p>
            <a:pPr marL="342900" indent="-342900">
              <a:buAutoNum type="arabicPeriod"/>
            </a:pPr>
            <a:r>
              <a:rPr lang="en-US" altLang="zh-CN" sz="1600" dirty="0">
                <a:latin typeface="SimHei" charset="0"/>
                <a:ea typeface="SimHei" charset="0"/>
                <a:cs typeface="SimHei" charset="0"/>
              </a:rPr>
              <a:t>User</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Interface</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Module:</a:t>
            </a:r>
            <a:r>
              <a:rPr lang="zh-CN" altLang="en-US" sz="1600" dirty="0">
                <a:latin typeface="SimHei" charset="0"/>
                <a:ea typeface="SimHei" charset="0"/>
                <a:cs typeface="SimHei" charset="0"/>
              </a:rPr>
              <a:t>这个模块是获取用户偏好模块。用户可以选择共享多少计算力的百分比来配置这个模块、或者只有当电量充足的时候才加入计算。总的来说就是根据用户的喜好、时间、环境模式等因素来选择是否加入</a:t>
            </a:r>
            <a:r>
              <a:rPr lang="en-US" altLang="zh-CN" sz="1600" dirty="0" err="1">
                <a:latin typeface="SimHei" charset="0"/>
                <a:ea typeface="SimHei" charset="0"/>
                <a:cs typeface="SimHei" charset="0"/>
              </a:rPr>
              <a:t>femtoCloud</a:t>
            </a:r>
            <a:r>
              <a:rPr lang="zh-CN" altLang="en-US" sz="1600" dirty="0">
                <a:latin typeface="SimHei" charset="0"/>
                <a:ea typeface="SimHei" charset="0"/>
                <a:cs typeface="SimHei" charset="0"/>
              </a:rPr>
              <a:t>或者贡献多少百分比的计算能力。</a:t>
            </a:r>
          </a:p>
          <a:p>
            <a:pPr marL="342900" indent="-342900">
              <a:buAutoNum type="arabicPeriod"/>
            </a:pPr>
            <a:r>
              <a:rPr lang="en-US" altLang="zh-CN" sz="1600" dirty="0">
                <a:latin typeface="SimHei" charset="0"/>
                <a:ea typeface="SimHei" charset="0"/>
                <a:cs typeface="SimHei" charset="0"/>
              </a:rPr>
              <a:t>Capability</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这个模块是用来估计移动设备计算能力的大小模块。包括核的数目和可使用的计算能力多少。计算能力估计会共享到控制设备，并且通过心跳信号维持这个共享信息</a:t>
            </a:r>
          </a:p>
          <a:p>
            <a:pPr marL="342900" indent="-342900">
              <a:buAutoNum type="arabicPeriod"/>
            </a:pPr>
            <a:r>
              <a:rPr lang="en-US" altLang="zh-CN" sz="1600" dirty="0">
                <a:latin typeface="SimHei" charset="0"/>
                <a:ea typeface="SimHei" charset="0"/>
                <a:cs typeface="SimHei" charset="0"/>
              </a:rPr>
              <a:t>User</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Profiling</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Module:</a:t>
            </a:r>
            <a:r>
              <a:rPr lang="zh-CN" altLang="en-US" sz="1600" dirty="0">
                <a:latin typeface="SimHei" charset="0"/>
                <a:ea typeface="SimHei" charset="0"/>
                <a:cs typeface="SimHei" charset="0"/>
              </a:rPr>
              <a:t>用户配置信息模块。收集用户的信息比如用户上线的时间、在不同场景上使用设备的情况来进行数据挖掘，来判断这个设备能够加入集群的大致时间，从安全的角度考虑，这个模块只与控制设备共享配置文件的信息。</a:t>
            </a:r>
          </a:p>
          <a:p>
            <a:pPr marL="0" indent="0">
              <a:buNone/>
            </a:pPr>
            <a:r>
              <a:rPr lang="en-US" altLang="zh-CN" sz="1600" dirty="0">
                <a:latin typeface="SimHei" charset="0"/>
                <a:ea typeface="SimHei" charset="0"/>
                <a:cs typeface="SimHei" charset="0"/>
              </a:rPr>
              <a:t>Control</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Devices</a:t>
            </a:r>
            <a:endParaRPr lang="zh-CN" altLang="en-US" sz="1600" dirty="0">
              <a:latin typeface="SimHei" charset="0"/>
              <a:ea typeface="SimHei" charset="0"/>
              <a:cs typeface="SimHei" charset="0"/>
            </a:endParaRPr>
          </a:p>
          <a:p>
            <a:pPr marL="342900" indent="-342900">
              <a:buAutoNum type="arabicPeriod"/>
            </a:pPr>
            <a:r>
              <a:rPr lang="en-US" altLang="zh-CN" sz="1600" baseline="0" dirty="0">
                <a:latin typeface="SimHei" charset="0"/>
                <a:ea typeface="SimHei" charset="0"/>
                <a:cs typeface="SimHei" charset="0"/>
              </a:rPr>
              <a:t>Execution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Prediction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完成跨界点分配任务的功能。为了完成这个任务，控制器应该知道每个任务引入的执行负载。依赖于用户设备</a:t>
            </a:r>
            <a:r>
              <a:rPr lang="en-US" altLang="zh-CN" sz="1600" baseline="0" dirty="0">
                <a:latin typeface="SimHei" charset="0"/>
                <a:ea typeface="SimHei" charset="0"/>
                <a:cs typeface="SimHei" charset="0"/>
              </a:rPr>
              <a:t>Capability</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Estimation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提供的心跳信息，但是如果没有收到这种心跳信息，则控制设备可以请求连接来获取信息。</a:t>
            </a:r>
          </a:p>
          <a:p>
            <a:pPr marL="342900" indent="-342900">
              <a:buAutoNum type="arabicPeriod"/>
            </a:pPr>
            <a:r>
              <a:rPr lang="en-US" altLang="zh-CN" sz="1600" baseline="0" dirty="0">
                <a:latin typeface="SimHei" charset="0"/>
                <a:ea typeface="SimHei" charset="0"/>
                <a:cs typeface="SimHei" charset="0"/>
              </a:rPr>
              <a:t>Presence</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Time</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Prediction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：手机用户从</a:t>
            </a:r>
            <a:r>
              <a:rPr lang="en-US" altLang="zh-CN" sz="1600" baseline="0" dirty="0">
                <a:latin typeface="SimHei" charset="0"/>
                <a:ea typeface="SimHei" charset="0"/>
                <a:cs typeface="SimHei" charset="0"/>
              </a:rPr>
              <a:t>User</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Profiling</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发过来的配置文件，然后维护一个全局的配置文件。这个全局的配置文件用来估计新用户上线时间</a:t>
            </a:r>
          </a:p>
          <a:p>
            <a:pPr marL="342900" indent="-342900">
              <a:buAutoNum type="arabicPeriod"/>
            </a:pPr>
            <a:r>
              <a:rPr lang="en-US" altLang="zh-CN" sz="1600" baseline="0" dirty="0">
                <a:latin typeface="SimHei" charset="0"/>
                <a:ea typeface="SimHei" charset="0"/>
                <a:cs typeface="SimHei" charset="0"/>
              </a:rPr>
              <a:t>Task</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Assignment</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&amp;</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Scheduling</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使用前面两个</a:t>
            </a:r>
            <a:r>
              <a:rPr lang="en-US" altLang="zh-CN" sz="1600" baseline="0" dirty="0">
                <a:latin typeface="SimHei" charset="0"/>
                <a:ea typeface="SimHei" charset="0"/>
                <a:cs typeface="SimHei" charset="0"/>
              </a:rPr>
              <a:t>model</a:t>
            </a:r>
            <a:r>
              <a:rPr lang="zh-CN" altLang="en-US" sz="1600" baseline="0" dirty="0">
                <a:latin typeface="SimHei" charset="0"/>
                <a:ea typeface="SimHei" charset="0"/>
                <a:cs typeface="SimHei" charset="0"/>
              </a:rPr>
              <a:t>传送的信息将任务分配到设备上（这个地方没有讲具体怎么分配的）</a:t>
            </a:r>
          </a:p>
          <a:p>
            <a:pPr marL="0" indent="0">
              <a:buNone/>
            </a:pPr>
            <a:r>
              <a:rPr lang="zh-CN" altLang="en-US" sz="1600" baseline="0" dirty="0">
                <a:latin typeface="SimHei" charset="0"/>
                <a:ea typeface="SimHei" charset="0"/>
                <a:cs typeface="SimHei" charset="0"/>
              </a:rPr>
              <a:t>有一些模块是两种设备都有的</a:t>
            </a:r>
          </a:p>
          <a:p>
            <a:pPr marL="342900" indent="-342900">
              <a:buAutoNum type="arabicPeriod"/>
            </a:pPr>
            <a:r>
              <a:rPr lang="en-US" altLang="zh-CN" sz="1600" baseline="0" dirty="0">
                <a:latin typeface="SimHei" charset="0"/>
                <a:ea typeface="SimHei" charset="0"/>
                <a:cs typeface="SimHei" charset="0"/>
              </a:rPr>
              <a:t>Local</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Connectivity</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Estimation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：估计控制设备和计算设备之间的可用带宽。我们的方法是利用无线信号强度获得带宽的初始估计值，然后在分配任务和收集结果更新估计值的同时监控实际可实现的带宽。</a:t>
            </a:r>
          </a:p>
          <a:p>
            <a:pPr marL="342900" indent="-342900">
              <a:buAutoNum type="arabicPeriod"/>
            </a:pPr>
            <a:r>
              <a:rPr lang="en-US" altLang="zh-CN" sz="1600" baseline="0" dirty="0" err="1">
                <a:latin typeface="SimHei" charset="0"/>
                <a:ea typeface="SimHei" charset="0"/>
                <a:cs typeface="SimHei" charset="0"/>
              </a:rPr>
              <a:t>DisCovery</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：这个模块发现安装</a:t>
            </a:r>
            <a:r>
              <a:rPr lang="en-US" altLang="zh-CN" sz="1600" baseline="0" dirty="0" err="1">
                <a:latin typeface="SimHei" charset="0"/>
                <a:ea typeface="SimHei" charset="0"/>
                <a:cs typeface="SimHei" charset="0"/>
              </a:rPr>
              <a:t>femtoclouds</a:t>
            </a:r>
            <a:r>
              <a:rPr lang="zh-CN" altLang="en-US" sz="1600" baseline="0" dirty="0">
                <a:latin typeface="SimHei" charset="0"/>
                <a:ea typeface="SimHei" charset="0"/>
                <a:cs typeface="SimHei" charset="0"/>
              </a:rPr>
              <a:t>客户服务的移动设备。移动设备向控制设备注册，这个注册包括之前对计算能力的初步估计。控制设备使用心跳信号跟踪急群中的设备，收集他们共享计算能力的更多信息。</a:t>
            </a:r>
          </a:p>
          <a:p>
            <a:pPr marL="0" indent="0">
              <a:buNone/>
            </a:pPr>
            <a:endParaRPr lang="zh-CN" altLang="en-US" sz="1600" baseline="0" dirty="0">
              <a:latin typeface="SimHei" charset="0"/>
              <a:ea typeface="SimHei" charset="0"/>
              <a:cs typeface="SimHei" charset="0"/>
            </a:endParaRPr>
          </a:p>
          <a:p>
            <a:pPr marL="342900" indent="-342900">
              <a:buAutoNum type="arabicPeriod"/>
            </a:pPr>
            <a:endParaRPr lang="zh-CN" altLang="en-US" sz="1600" dirty="0">
              <a:latin typeface="SimHei" charset="0"/>
              <a:ea typeface="SimHei" charset="0"/>
              <a:cs typeface="SimHei" charset="0"/>
            </a:endParaRPr>
          </a:p>
          <a:p>
            <a:pPr marL="0" indent="0">
              <a:buNone/>
            </a:pPr>
            <a:endParaRPr lang="zh-CN" altLang="en-US" sz="1600" dirty="0">
              <a:latin typeface="SimHei" charset="0"/>
              <a:ea typeface="SimHei" charset="0"/>
              <a:cs typeface="SimHei" charset="0"/>
            </a:endParaRPr>
          </a:p>
        </p:txBody>
      </p:sp>
      <p:sp>
        <p:nvSpPr>
          <p:cNvPr id="4" name="灯片编号占位符 3"/>
          <p:cNvSpPr>
            <a:spLocks noGrp="1"/>
          </p:cNvSpPr>
          <p:nvPr>
            <p:ph type="sldNum" sz="quarter" idx="10"/>
          </p:nvPr>
        </p:nvSpPr>
        <p:spPr/>
        <p:txBody>
          <a:bodyPr/>
          <a:lstStyle/>
          <a:p>
            <a:fld id="{3849D3E0-124D-4DFF-AE99-4EA4CC201DB4}" type="slidenum">
              <a:rPr lang="zh-CN" altLang="en-US" smtClean="0"/>
              <a:t>53</a:t>
            </a:fld>
            <a:endParaRPr lang="zh-CN" altLang="en-US"/>
          </a:p>
        </p:txBody>
      </p:sp>
    </p:spTree>
    <p:extLst>
      <p:ext uri="{BB962C8B-B14F-4D97-AF65-F5344CB8AC3E}">
        <p14:creationId xmlns:p14="http://schemas.microsoft.com/office/powerpoint/2010/main" val="15086861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sz="1600" dirty="0">
                <a:latin typeface="SimHei" charset="0"/>
                <a:ea typeface="SimHei" charset="0"/>
                <a:cs typeface="SimHei" charset="0"/>
              </a:rPr>
              <a:t>Mobile</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Devices</a:t>
            </a:r>
            <a:endParaRPr lang="zh-CN" altLang="en-US" sz="1600" dirty="0">
              <a:latin typeface="SimHei" charset="0"/>
              <a:ea typeface="SimHei" charset="0"/>
              <a:cs typeface="SimHei" charset="0"/>
            </a:endParaRPr>
          </a:p>
          <a:p>
            <a:pPr marL="342900" indent="-342900">
              <a:buAutoNum type="arabicPeriod"/>
            </a:pPr>
            <a:r>
              <a:rPr lang="en-US" altLang="zh-CN" sz="1600" dirty="0">
                <a:latin typeface="SimHei" charset="0"/>
                <a:ea typeface="SimHei" charset="0"/>
                <a:cs typeface="SimHei" charset="0"/>
              </a:rPr>
              <a:t>User</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Interface</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Module:</a:t>
            </a:r>
            <a:r>
              <a:rPr lang="zh-CN" altLang="en-US" sz="1600" dirty="0">
                <a:latin typeface="SimHei" charset="0"/>
                <a:ea typeface="SimHei" charset="0"/>
                <a:cs typeface="SimHei" charset="0"/>
              </a:rPr>
              <a:t>这个模块是获取用户偏好模块。用户可以选择共享多少计算力的百分比来配置这个模块、或者只有当电量充足的时候才加入计算。总的来说就是根据用户的喜好、时间、环境模式等因素来选择是否加入</a:t>
            </a:r>
            <a:r>
              <a:rPr lang="en-US" altLang="zh-CN" sz="1600" dirty="0" err="1">
                <a:latin typeface="SimHei" charset="0"/>
                <a:ea typeface="SimHei" charset="0"/>
                <a:cs typeface="SimHei" charset="0"/>
              </a:rPr>
              <a:t>femtoCloud</a:t>
            </a:r>
            <a:r>
              <a:rPr lang="zh-CN" altLang="en-US" sz="1600" dirty="0">
                <a:latin typeface="SimHei" charset="0"/>
                <a:ea typeface="SimHei" charset="0"/>
                <a:cs typeface="SimHei" charset="0"/>
              </a:rPr>
              <a:t>或者贡献多少百分比的计算能力。</a:t>
            </a:r>
          </a:p>
          <a:p>
            <a:pPr marL="342900" indent="-342900">
              <a:buAutoNum type="arabicPeriod"/>
            </a:pPr>
            <a:r>
              <a:rPr lang="en-US" altLang="zh-CN" sz="1600" dirty="0">
                <a:latin typeface="SimHei" charset="0"/>
                <a:ea typeface="SimHei" charset="0"/>
                <a:cs typeface="SimHei" charset="0"/>
              </a:rPr>
              <a:t>Capability</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这个模块是用来估计移动设备计算能力的大小模块。包括核的数目和可使用的计算能力多少。计算能力估计会共享到控制设备，并且通过心跳信号维持这个共享信息</a:t>
            </a:r>
          </a:p>
          <a:p>
            <a:pPr marL="342900" indent="-342900">
              <a:buAutoNum type="arabicPeriod"/>
            </a:pPr>
            <a:r>
              <a:rPr lang="en-US" altLang="zh-CN" sz="1600" dirty="0">
                <a:latin typeface="SimHei" charset="0"/>
                <a:ea typeface="SimHei" charset="0"/>
                <a:cs typeface="SimHei" charset="0"/>
              </a:rPr>
              <a:t>User</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Profiling</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Module:</a:t>
            </a:r>
            <a:r>
              <a:rPr lang="zh-CN" altLang="en-US" sz="1600" dirty="0">
                <a:latin typeface="SimHei" charset="0"/>
                <a:ea typeface="SimHei" charset="0"/>
                <a:cs typeface="SimHei" charset="0"/>
              </a:rPr>
              <a:t>用户配置信息模块。收集用户的信息比如用户上线的时间、在不同场景上使用设备的情况来进行数据挖掘，来判断这个设备能够加入集群的大致时间，从安全的角度考虑，这个模块只与控制设备共享配置文件的信息。</a:t>
            </a:r>
          </a:p>
          <a:p>
            <a:pPr marL="0" indent="0">
              <a:buNone/>
            </a:pPr>
            <a:r>
              <a:rPr lang="en-US" altLang="zh-CN" sz="1600" dirty="0">
                <a:latin typeface="SimHei" charset="0"/>
                <a:ea typeface="SimHei" charset="0"/>
                <a:cs typeface="SimHei" charset="0"/>
              </a:rPr>
              <a:t>Control</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Devices</a:t>
            </a:r>
            <a:endParaRPr lang="zh-CN" altLang="en-US" sz="1600" dirty="0">
              <a:latin typeface="SimHei" charset="0"/>
              <a:ea typeface="SimHei" charset="0"/>
              <a:cs typeface="SimHei" charset="0"/>
            </a:endParaRPr>
          </a:p>
          <a:p>
            <a:pPr marL="342900" indent="-342900">
              <a:buAutoNum type="arabicPeriod"/>
            </a:pPr>
            <a:r>
              <a:rPr lang="en-US" altLang="zh-CN" sz="1600" baseline="0" dirty="0">
                <a:latin typeface="SimHei" charset="0"/>
                <a:ea typeface="SimHei" charset="0"/>
                <a:cs typeface="SimHei" charset="0"/>
              </a:rPr>
              <a:t>Execution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Prediction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完成跨界点分配任务的功能。为了完成这个任务，控制器应该知道每个任务引入的执行负载。依赖于用户设备</a:t>
            </a:r>
            <a:r>
              <a:rPr lang="en-US" altLang="zh-CN" sz="1600" baseline="0" dirty="0">
                <a:latin typeface="SimHei" charset="0"/>
                <a:ea typeface="SimHei" charset="0"/>
                <a:cs typeface="SimHei" charset="0"/>
              </a:rPr>
              <a:t>Capability</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Estimation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提供的心跳信息，但是如果没有收到这种心跳信息，则控制设备可以请求连接来获取信息。</a:t>
            </a:r>
          </a:p>
          <a:p>
            <a:pPr marL="342900" indent="-342900">
              <a:buAutoNum type="arabicPeriod"/>
            </a:pPr>
            <a:r>
              <a:rPr lang="en-US" altLang="zh-CN" sz="1600" baseline="0" dirty="0">
                <a:latin typeface="SimHei" charset="0"/>
                <a:ea typeface="SimHei" charset="0"/>
                <a:cs typeface="SimHei" charset="0"/>
              </a:rPr>
              <a:t>Presence</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Time</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Prediction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：手机用户从</a:t>
            </a:r>
            <a:r>
              <a:rPr lang="en-US" altLang="zh-CN" sz="1600" baseline="0" dirty="0">
                <a:latin typeface="SimHei" charset="0"/>
                <a:ea typeface="SimHei" charset="0"/>
                <a:cs typeface="SimHei" charset="0"/>
              </a:rPr>
              <a:t>User</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Profiling</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发过来的配置文件，然后维护一个全局的配置文件。这个全局的配置文件用来估计新用户上线时间</a:t>
            </a:r>
          </a:p>
          <a:p>
            <a:pPr marL="342900" indent="-342900">
              <a:buAutoNum type="arabicPeriod"/>
            </a:pPr>
            <a:r>
              <a:rPr lang="en-US" altLang="zh-CN" sz="1600" baseline="0" dirty="0">
                <a:latin typeface="SimHei" charset="0"/>
                <a:ea typeface="SimHei" charset="0"/>
                <a:cs typeface="SimHei" charset="0"/>
              </a:rPr>
              <a:t>Task</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Assignment</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&amp;</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Scheduling</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使用前面两个</a:t>
            </a:r>
            <a:r>
              <a:rPr lang="en-US" altLang="zh-CN" sz="1600" baseline="0" dirty="0">
                <a:latin typeface="SimHei" charset="0"/>
                <a:ea typeface="SimHei" charset="0"/>
                <a:cs typeface="SimHei" charset="0"/>
              </a:rPr>
              <a:t>model</a:t>
            </a:r>
            <a:r>
              <a:rPr lang="zh-CN" altLang="en-US" sz="1600" baseline="0" dirty="0">
                <a:latin typeface="SimHei" charset="0"/>
                <a:ea typeface="SimHei" charset="0"/>
                <a:cs typeface="SimHei" charset="0"/>
              </a:rPr>
              <a:t>传送的信息将任务分配到设备上（这个地方没有讲具体怎么分配的）</a:t>
            </a:r>
          </a:p>
          <a:p>
            <a:pPr marL="0" indent="0">
              <a:buNone/>
            </a:pPr>
            <a:r>
              <a:rPr lang="zh-CN" altLang="en-US" sz="1600" baseline="0" dirty="0">
                <a:latin typeface="SimHei" charset="0"/>
                <a:ea typeface="SimHei" charset="0"/>
                <a:cs typeface="SimHei" charset="0"/>
              </a:rPr>
              <a:t>有一些模块是两种设备都有的</a:t>
            </a:r>
          </a:p>
          <a:p>
            <a:pPr marL="342900" indent="-342900">
              <a:buAutoNum type="arabicPeriod"/>
            </a:pPr>
            <a:r>
              <a:rPr lang="en-US" altLang="zh-CN" sz="1600" baseline="0" dirty="0">
                <a:latin typeface="SimHei" charset="0"/>
                <a:ea typeface="SimHei" charset="0"/>
                <a:cs typeface="SimHei" charset="0"/>
              </a:rPr>
              <a:t>Local</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Connectivity</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Estimation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：估计控制设备和计算设备之间的可用带宽。我们的方法是利用无线信号强度获得带宽的初始估计值，然后在分配任务和收集结果更新估计值的同时监控实际可实现的带宽。</a:t>
            </a:r>
          </a:p>
          <a:p>
            <a:pPr marL="342900" indent="-342900">
              <a:buAutoNum type="arabicPeriod"/>
            </a:pPr>
            <a:r>
              <a:rPr lang="en-US" altLang="zh-CN" sz="1600" baseline="0" dirty="0" err="1">
                <a:latin typeface="SimHei" charset="0"/>
                <a:ea typeface="SimHei" charset="0"/>
                <a:cs typeface="SimHei" charset="0"/>
              </a:rPr>
              <a:t>DisCovery</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：这个模块发现安装</a:t>
            </a:r>
            <a:r>
              <a:rPr lang="en-US" altLang="zh-CN" sz="1600" baseline="0" dirty="0" err="1">
                <a:latin typeface="SimHei" charset="0"/>
                <a:ea typeface="SimHei" charset="0"/>
                <a:cs typeface="SimHei" charset="0"/>
              </a:rPr>
              <a:t>femtoclouds</a:t>
            </a:r>
            <a:r>
              <a:rPr lang="zh-CN" altLang="en-US" sz="1600" baseline="0" dirty="0">
                <a:latin typeface="SimHei" charset="0"/>
                <a:ea typeface="SimHei" charset="0"/>
                <a:cs typeface="SimHei" charset="0"/>
              </a:rPr>
              <a:t>客户服务的移动设备。移动设备向控制设备注册，这个注册包括之前对计算能力的初步估计。控制设备使用心跳信号跟踪急群中的设备，收集他们共享计算能力的更多信息。</a:t>
            </a:r>
          </a:p>
          <a:p>
            <a:pPr marL="0" indent="0">
              <a:buNone/>
            </a:pPr>
            <a:endParaRPr lang="zh-CN" altLang="en-US" sz="1600" baseline="0" dirty="0">
              <a:latin typeface="SimHei" charset="0"/>
              <a:ea typeface="SimHei" charset="0"/>
              <a:cs typeface="SimHei" charset="0"/>
            </a:endParaRPr>
          </a:p>
          <a:p>
            <a:pPr marL="342900" indent="-342900">
              <a:buAutoNum type="arabicPeriod"/>
            </a:pPr>
            <a:endParaRPr lang="zh-CN" altLang="en-US" sz="1600" dirty="0">
              <a:latin typeface="SimHei" charset="0"/>
              <a:ea typeface="SimHei" charset="0"/>
              <a:cs typeface="SimHei" charset="0"/>
            </a:endParaRPr>
          </a:p>
          <a:p>
            <a:pPr marL="0" indent="0">
              <a:buNone/>
            </a:pPr>
            <a:endParaRPr lang="zh-CN" altLang="en-US" sz="1600" dirty="0">
              <a:latin typeface="SimHei" charset="0"/>
              <a:ea typeface="SimHei" charset="0"/>
              <a:cs typeface="SimHei" charset="0"/>
            </a:endParaRPr>
          </a:p>
        </p:txBody>
      </p:sp>
      <p:sp>
        <p:nvSpPr>
          <p:cNvPr id="4" name="灯片编号占位符 3"/>
          <p:cNvSpPr>
            <a:spLocks noGrp="1"/>
          </p:cNvSpPr>
          <p:nvPr>
            <p:ph type="sldNum" sz="quarter" idx="10"/>
          </p:nvPr>
        </p:nvSpPr>
        <p:spPr/>
        <p:txBody>
          <a:bodyPr/>
          <a:lstStyle/>
          <a:p>
            <a:fld id="{3849D3E0-124D-4DFF-AE99-4EA4CC201DB4}" type="slidenum">
              <a:rPr lang="zh-CN" altLang="en-US" smtClean="0"/>
              <a:t>54</a:t>
            </a:fld>
            <a:endParaRPr lang="zh-CN" altLang="en-US"/>
          </a:p>
        </p:txBody>
      </p:sp>
    </p:spTree>
    <p:extLst>
      <p:ext uri="{BB962C8B-B14F-4D97-AF65-F5344CB8AC3E}">
        <p14:creationId xmlns:p14="http://schemas.microsoft.com/office/powerpoint/2010/main" val="16512300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sz="1600" dirty="0">
                <a:latin typeface="SimHei" charset="0"/>
                <a:ea typeface="SimHei" charset="0"/>
                <a:cs typeface="SimHei" charset="0"/>
              </a:rPr>
              <a:t>Mobile</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Devices</a:t>
            </a:r>
            <a:endParaRPr lang="zh-CN" altLang="en-US" sz="1600" dirty="0">
              <a:latin typeface="SimHei" charset="0"/>
              <a:ea typeface="SimHei" charset="0"/>
              <a:cs typeface="SimHei" charset="0"/>
            </a:endParaRPr>
          </a:p>
          <a:p>
            <a:pPr marL="342900" indent="-342900">
              <a:buAutoNum type="arabicPeriod"/>
            </a:pPr>
            <a:r>
              <a:rPr lang="en-US" altLang="zh-CN" sz="1600" dirty="0">
                <a:latin typeface="SimHei" charset="0"/>
                <a:ea typeface="SimHei" charset="0"/>
                <a:cs typeface="SimHei" charset="0"/>
              </a:rPr>
              <a:t>User</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Interface</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Module:</a:t>
            </a:r>
            <a:r>
              <a:rPr lang="zh-CN" altLang="en-US" sz="1600" dirty="0">
                <a:latin typeface="SimHei" charset="0"/>
                <a:ea typeface="SimHei" charset="0"/>
                <a:cs typeface="SimHei" charset="0"/>
              </a:rPr>
              <a:t>这个模块是获取用户偏好模块。用户可以选择共享多少计算力的百分比来配置这个模块、或者只有当电量充足的时候才加入计算。总的来说就是根据用户的喜好、时间、环境模式等因素来选择是否加入</a:t>
            </a:r>
            <a:r>
              <a:rPr lang="en-US" altLang="zh-CN" sz="1600" dirty="0" err="1">
                <a:latin typeface="SimHei" charset="0"/>
                <a:ea typeface="SimHei" charset="0"/>
                <a:cs typeface="SimHei" charset="0"/>
              </a:rPr>
              <a:t>femtoCloud</a:t>
            </a:r>
            <a:r>
              <a:rPr lang="zh-CN" altLang="en-US" sz="1600" dirty="0">
                <a:latin typeface="SimHei" charset="0"/>
                <a:ea typeface="SimHei" charset="0"/>
                <a:cs typeface="SimHei" charset="0"/>
              </a:rPr>
              <a:t>或者贡献多少百分比的计算能力。</a:t>
            </a:r>
          </a:p>
          <a:p>
            <a:pPr marL="342900" indent="-342900">
              <a:buAutoNum type="arabicPeriod"/>
            </a:pPr>
            <a:r>
              <a:rPr lang="en-US" altLang="zh-CN" sz="1600" dirty="0">
                <a:latin typeface="SimHei" charset="0"/>
                <a:ea typeface="SimHei" charset="0"/>
                <a:cs typeface="SimHei" charset="0"/>
              </a:rPr>
              <a:t>Capability</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这个模块是用来估计移动设备计算能力的大小模块。包括核的数目和可使用的计算能力多少。计算能力估计会共享到控制设备，并且通过心跳信号维持这个共享信息</a:t>
            </a:r>
          </a:p>
          <a:p>
            <a:pPr marL="342900" indent="-342900">
              <a:buAutoNum type="arabicPeriod"/>
            </a:pPr>
            <a:r>
              <a:rPr lang="en-US" altLang="zh-CN" sz="1600" dirty="0">
                <a:latin typeface="SimHei" charset="0"/>
                <a:ea typeface="SimHei" charset="0"/>
                <a:cs typeface="SimHei" charset="0"/>
              </a:rPr>
              <a:t>User</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Profiling</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Module:</a:t>
            </a:r>
            <a:r>
              <a:rPr lang="zh-CN" altLang="en-US" sz="1600" dirty="0">
                <a:latin typeface="SimHei" charset="0"/>
                <a:ea typeface="SimHei" charset="0"/>
                <a:cs typeface="SimHei" charset="0"/>
              </a:rPr>
              <a:t>用户配置信息模块。收集用户的信息比如用户上线的时间、在不同场景上使用设备的情况来进行数据挖掘，来判断这个设备能够加入集群的大致时间，从安全的角度考虑，这个模块只与控制设备共享配置文件的信息。</a:t>
            </a:r>
          </a:p>
          <a:p>
            <a:pPr marL="0" indent="0">
              <a:buNone/>
            </a:pPr>
            <a:r>
              <a:rPr lang="en-US" altLang="zh-CN" sz="1600" dirty="0">
                <a:latin typeface="SimHei" charset="0"/>
                <a:ea typeface="SimHei" charset="0"/>
                <a:cs typeface="SimHei" charset="0"/>
              </a:rPr>
              <a:t>Control</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Devices</a:t>
            </a:r>
            <a:endParaRPr lang="zh-CN" altLang="en-US" sz="1600" dirty="0">
              <a:latin typeface="SimHei" charset="0"/>
              <a:ea typeface="SimHei" charset="0"/>
              <a:cs typeface="SimHei" charset="0"/>
            </a:endParaRPr>
          </a:p>
          <a:p>
            <a:pPr marL="342900" indent="-342900">
              <a:buAutoNum type="arabicPeriod"/>
            </a:pPr>
            <a:r>
              <a:rPr lang="en-US" altLang="zh-CN" sz="1600" baseline="0" dirty="0">
                <a:latin typeface="SimHei" charset="0"/>
                <a:ea typeface="SimHei" charset="0"/>
                <a:cs typeface="SimHei" charset="0"/>
              </a:rPr>
              <a:t>Execution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Prediction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完成跨界点分配任务的功能。为了完成这个任务，控制器应该知道每个任务引入的执行负载。依赖于用户设备</a:t>
            </a:r>
            <a:r>
              <a:rPr lang="en-US" altLang="zh-CN" sz="1600" baseline="0" dirty="0">
                <a:latin typeface="SimHei" charset="0"/>
                <a:ea typeface="SimHei" charset="0"/>
                <a:cs typeface="SimHei" charset="0"/>
              </a:rPr>
              <a:t>Capability</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Estimation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提供的心跳信息，但是如果没有收到这种心跳信息，则控制设备可以请求连接来获取信息。</a:t>
            </a:r>
          </a:p>
          <a:p>
            <a:pPr marL="342900" indent="-342900">
              <a:buAutoNum type="arabicPeriod"/>
            </a:pPr>
            <a:r>
              <a:rPr lang="en-US" altLang="zh-CN" sz="1600" baseline="0" dirty="0">
                <a:latin typeface="SimHei" charset="0"/>
                <a:ea typeface="SimHei" charset="0"/>
                <a:cs typeface="SimHei" charset="0"/>
              </a:rPr>
              <a:t>Presence</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Time</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Prediction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：手机用户从</a:t>
            </a:r>
            <a:r>
              <a:rPr lang="en-US" altLang="zh-CN" sz="1600" baseline="0" dirty="0">
                <a:latin typeface="SimHei" charset="0"/>
                <a:ea typeface="SimHei" charset="0"/>
                <a:cs typeface="SimHei" charset="0"/>
              </a:rPr>
              <a:t>User</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Profiling</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发过来的配置文件，然后维护一个全局的配置文件。这个全局的配置文件用来估计新用户上线时间</a:t>
            </a:r>
          </a:p>
          <a:p>
            <a:pPr marL="342900" indent="-342900">
              <a:buAutoNum type="arabicPeriod"/>
            </a:pPr>
            <a:r>
              <a:rPr lang="en-US" altLang="zh-CN" sz="1600" baseline="0" dirty="0">
                <a:latin typeface="SimHei" charset="0"/>
                <a:ea typeface="SimHei" charset="0"/>
                <a:cs typeface="SimHei" charset="0"/>
              </a:rPr>
              <a:t>Task</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Assignment</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&amp;</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Scheduling</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使用前面两个</a:t>
            </a:r>
            <a:r>
              <a:rPr lang="en-US" altLang="zh-CN" sz="1600" baseline="0" dirty="0">
                <a:latin typeface="SimHei" charset="0"/>
                <a:ea typeface="SimHei" charset="0"/>
                <a:cs typeface="SimHei" charset="0"/>
              </a:rPr>
              <a:t>model</a:t>
            </a:r>
            <a:r>
              <a:rPr lang="zh-CN" altLang="en-US" sz="1600" baseline="0" dirty="0">
                <a:latin typeface="SimHei" charset="0"/>
                <a:ea typeface="SimHei" charset="0"/>
                <a:cs typeface="SimHei" charset="0"/>
              </a:rPr>
              <a:t>传送的信息将任务分配到设备上（这个地方没有讲具体怎么分配的）</a:t>
            </a:r>
          </a:p>
          <a:p>
            <a:pPr marL="0" indent="0">
              <a:buNone/>
            </a:pPr>
            <a:r>
              <a:rPr lang="zh-CN" altLang="en-US" sz="1600" baseline="0" dirty="0">
                <a:latin typeface="SimHei" charset="0"/>
                <a:ea typeface="SimHei" charset="0"/>
                <a:cs typeface="SimHei" charset="0"/>
              </a:rPr>
              <a:t>有一些模块是两种设备都有的</a:t>
            </a:r>
          </a:p>
          <a:p>
            <a:pPr marL="342900" indent="-342900">
              <a:buAutoNum type="arabicPeriod"/>
            </a:pPr>
            <a:r>
              <a:rPr lang="en-US" altLang="zh-CN" sz="1600" baseline="0" dirty="0">
                <a:latin typeface="SimHei" charset="0"/>
                <a:ea typeface="SimHei" charset="0"/>
                <a:cs typeface="SimHei" charset="0"/>
              </a:rPr>
              <a:t>Local</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Connectivity</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Estimation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：估计控制设备和计算设备之间的可用带宽。我们的方法是利用无线信号强度获得带宽的初始估计值，然后在分配任务和收集结果更新估计值的同时监控实际可实现的带宽。</a:t>
            </a:r>
          </a:p>
          <a:p>
            <a:pPr marL="342900" indent="-342900">
              <a:buAutoNum type="arabicPeriod"/>
            </a:pPr>
            <a:r>
              <a:rPr lang="en-US" altLang="zh-CN" sz="1600" baseline="0" dirty="0" err="1">
                <a:latin typeface="SimHei" charset="0"/>
                <a:ea typeface="SimHei" charset="0"/>
                <a:cs typeface="SimHei" charset="0"/>
              </a:rPr>
              <a:t>DisCovery</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：这个模块发现安装</a:t>
            </a:r>
            <a:r>
              <a:rPr lang="en-US" altLang="zh-CN" sz="1600" baseline="0" dirty="0" err="1">
                <a:latin typeface="SimHei" charset="0"/>
                <a:ea typeface="SimHei" charset="0"/>
                <a:cs typeface="SimHei" charset="0"/>
              </a:rPr>
              <a:t>femtoclouds</a:t>
            </a:r>
            <a:r>
              <a:rPr lang="zh-CN" altLang="en-US" sz="1600" baseline="0" dirty="0">
                <a:latin typeface="SimHei" charset="0"/>
                <a:ea typeface="SimHei" charset="0"/>
                <a:cs typeface="SimHei" charset="0"/>
              </a:rPr>
              <a:t>客户服务的移动设备。移动设备向控制设备注册，这个注册包括之前对计算能力的初步估计。控制设备使用心跳信号跟踪急群中的设备，收集他们共享计算能力的更多信息。</a:t>
            </a:r>
          </a:p>
          <a:p>
            <a:pPr marL="0" indent="0">
              <a:buNone/>
            </a:pPr>
            <a:endParaRPr lang="zh-CN" altLang="en-US" sz="1600" baseline="0" dirty="0">
              <a:latin typeface="SimHei" charset="0"/>
              <a:ea typeface="SimHei" charset="0"/>
              <a:cs typeface="SimHei" charset="0"/>
            </a:endParaRPr>
          </a:p>
          <a:p>
            <a:pPr marL="342900" indent="-342900">
              <a:buAutoNum type="arabicPeriod"/>
            </a:pPr>
            <a:endParaRPr lang="zh-CN" altLang="en-US" sz="1600" dirty="0">
              <a:latin typeface="SimHei" charset="0"/>
              <a:ea typeface="SimHei" charset="0"/>
              <a:cs typeface="SimHei" charset="0"/>
            </a:endParaRPr>
          </a:p>
          <a:p>
            <a:pPr marL="0" indent="0">
              <a:buNone/>
            </a:pPr>
            <a:endParaRPr lang="zh-CN" altLang="en-US" sz="1600" dirty="0">
              <a:latin typeface="SimHei" charset="0"/>
              <a:ea typeface="SimHei" charset="0"/>
              <a:cs typeface="SimHei" charset="0"/>
            </a:endParaRPr>
          </a:p>
        </p:txBody>
      </p:sp>
      <p:sp>
        <p:nvSpPr>
          <p:cNvPr id="4" name="灯片编号占位符 3"/>
          <p:cNvSpPr>
            <a:spLocks noGrp="1"/>
          </p:cNvSpPr>
          <p:nvPr>
            <p:ph type="sldNum" sz="quarter" idx="10"/>
          </p:nvPr>
        </p:nvSpPr>
        <p:spPr/>
        <p:txBody>
          <a:bodyPr/>
          <a:lstStyle/>
          <a:p>
            <a:fld id="{3849D3E0-124D-4DFF-AE99-4EA4CC201DB4}" type="slidenum">
              <a:rPr lang="zh-CN" altLang="en-US" smtClean="0"/>
              <a:t>55</a:t>
            </a:fld>
            <a:endParaRPr lang="zh-CN" altLang="en-US"/>
          </a:p>
        </p:txBody>
      </p:sp>
    </p:spTree>
    <p:extLst>
      <p:ext uri="{BB962C8B-B14F-4D97-AF65-F5344CB8AC3E}">
        <p14:creationId xmlns:p14="http://schemas.microsoft.com/office/powerpoint/2010/main" val="15118146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sz="1600" dirty="0">
                <a:latin typeface="SimHei" charset="0"/>
                <a:ea typeface="SimHei" charset="0"/>
                <a:cs typeface="SimHei" charset="0"/>
              </a:rPr>
              <a:t>Mobile</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Devices</a:t>
            </a:r>
            <a:endParaRPr lang="zh-CN" altLang="en-US" sz="1600" dirty="0">
              <a:latin typeface="SimHei" charset="0"/>
              <a:ea typeface="SimHei" charset="0"/>
              <a:cs typeface="SimHei" charset="0"/>
            </a:endParaRPr>
          </a:p>
          <a:p>
            <a:pPr marL="342900" indent="-342900">
              <a:buAutoNum type="arabicPeriod"/>
            </a:pPr>
            <a:r>
              <a:rPr lang="en-US" altLang="zh-CN" sz="1600" dirty="0">
                <a:latin typeface="SimHei" charset="0"/>
                <a:ea typeface="SimHei" charset="0"/>
                <a:cs typeface="SimHei" charset="0"/>
              </a:rPr>
              <a:t>User</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Interface</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Module:</a:t>
            </a:r>
            <a:r>
              <a:rPr lang="zh-CN" altLang="en-US" sz="1600" dirty="0">
                <a:latin typeface="SimHei" charset="0"/>
                <a:ea typeface="SimHei" charset="0"/>
                <a:cs typeface="SimHei" charset="0"/>
              </a:rPr>
              <a:t>这个模块是获取用户偏好模块。用户可以选择共享多少计算力的百分比来配置这个模块、或者只有当电量充足的时候才加入计算。总的来说就是根据用户的喜好、时间、环境模式等因素来选择是否加入</a:t>
            </a:r>
            <a:r>
              <a:rPr lang="en-US" altLang="zh-CN" sz="1600" dirty="0" err="1">
                <a:latin typeface="SimHei" charset="0"/>
                <a:ea typeface="SimHei" charset="0"/>
                <a:cs typeface="SimHei" charset="0"/>
              </a:rPr>
              <a:t>femtoCloud</a:t>
            </a:r>
            <a:r>
              <a:rPr lang="zh-CN" altLang="en-US" sz="1600" dirty="0">
                <a:latin typeface="SimHei" charset="0"/>
                <a:ea typeface="SimHei" charset="0"/>
                <a:cs typeface="SimHei" charset="0"/>
              </a:rPr>
              <a:t>或者贡献多少百分比的计算能力。</a:t>
            </a:r>
          </a:p>
          <a:p>
            <a:pPr marL="342900" indent="-342900">
              <a:buAutoNum type="arabicPeriod"/>
            </a:pPr>
            <a:r>
              <a:rPr lang="en-US" altLang="zh-CN" sz="1600" dirty="0">
                <a:latin typeface="SimHei" charset="0"/>
                <a:ea typeface="SimHei" charset="0"/>
                <a:cs typeface="SimHei" charset="0"/>
              </a:rPr>
              <a:t>Capability</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这个模块是用来估计移动设备计算能力的大小模块。包括核的数目和可使用的计算能力多少。计算能力估计会共享到控制设备，并且通过心跳信号维持这个共享信息</a:t>
            </a:r>
          </a:p>
          <a:p>
            <a:pPr marL="342900" indent="-342900">
              <a:buAutoNum type="arabicPeriod"/>
            </a:pPr>
            <a:r>
              <a:rPr lang="en-US" altLang="zh-CN" sz="1600" dirty="0">
                <a:latin typeface="SimHei" charset="0"/>
                <a:ea typeface="SimHei" charset="0"/>
                <a:cs typeface="SimHei" charset="0"/>
              </a:rPr>
              <a:t>User</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Profiling</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Module:</a:t>
            </a:r>
            <a:r>
              <a:rPr lang="zh-CN" altLang="en-US" sz="1600" dirty="0">
                <a:latin typeface="SimHei" charset="0"/>
                <a:ea typeface="SimHei" charset="0"/>
                <a:cs typeface="SimHei" charset="0"/>
              </a:rPr>
              <a:t>用户配置信息模块。收集用户的信息比如用户上线的时间、在不同场景上使用设备的情况来进行数据挖掘，来判断这个设备能够加入集群的大致时间，从安全的角度考虑，这个模块只与控制设备共享配置文件的信息。</a:t>
            </a:r>
          </a:p>
          <a:p>
            <a:pPr marL="0" indent="0">
              <a:buNone/>
            </a:pPr>
            <a:r>
              <a:rPr lang="en-US" altLang="zh-CN" sz="1600" dirty="0">
                <a:latin typeface="SimHei" charset="0"/>
                <a:ea typeface="SimHei" charset="0"/>
                <a:cs typeface="SimHei" charset="0"/>
              </a:rPr>
              <a:t>Control</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Devices</a:t>
            </a:r>
            <a:endParaRPr lang="zh-CN" altLang="en-US" sz="1600" dirty="0">
              <a:latin typeface="SimHei" charset="0"/>
              <a:ea typeface="SimHei" charset="0"/>
              <a:cs typeface="SimHei" charset="0"/>
            </a:endParaRPr>
          </a:p>
          <a:p>
            <a:pPr marL="342900" indent="-342900">
              <a:buAutoNum type="arabicPeriod"/>
            </a:pPr>
            <a:r>
              <a:rPr lang="en-US" altLang="zh-CN" sz="1600" baseline="0" dirty="0">
                <a:latin typeface="SimHei" charset="0"/>
                <a:ea typeface="SimHei" charset="0"/>
                <a:cs typeface="SimHei" charset="0"/>
              </a:rPr>
              <a:t>Execution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Prediction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完成跨界点分配任务的功能。为了完成这个任务，控制器应该知道每个任务引入的执行负载。依赖于用户设备</a:t>
            </a:r>
            <a:r>
              <a:rPr lang="en-US" altLang="zh-CN" sz="1600" baseline="0" dirty="0">
                <a:latin typeface="SimHei" charset="0"/>
                <a:ea typeface="SimHei" charset="0"/>
                <a:cs typeface="SimHei" charset="0"/>
              </a:rPr>
              <a:t>Capability</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Estimation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提供的心跳信息，但是如果没有收到这种心跳信息，则控制设备可以请求连接来获取信息。</a:t>
            </a:r>
          </a:p>
          <a:p>
            <a:pPr marL="342900" indent="-342900">
              <a:buAutoNum type="arabicPeriod"/>
            </a:pPr>
            <a:r>
              <a:rPr lang="en-US" altLang="zh-CN" sz="1600" baseline="0" dirty="0">
                <a:latin typeface="SimHei" charset="0"/>
                <a:ea typeface="SimHei" charset="0"/>
                <a:cs typeface="SimHei" charset="0"/>
              </a:rPr>
              <a:t>Presence</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Time</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Prediction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：手机用户从</a:t>
            </a:r>
            <a:r>
              <a:rPr lang="en-US" altLang="zh-CN" sz="1600" baseline="0" dirty="0">
                <a:latin typeface="SimHei" charset="0"/>
                <a:ea typeface="SimHei" charset="0"/>
                <a:cs typeface="SimHei" charset="0"/>
              </a:rPr>
              <a:t>User</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Profiling</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发过来的配置文件，然后维护一个全局的配置文件。这个全局的配置文件用来估计新用户上线时间</a:t>
            </a:r>
          </a:p>
          <a:p>
            <a:pPr marL="342900" indent="-342900">
              <a:buAutoNum type="arabicPeriod"/>
            </a:pPr>
            <a:r>
              <a:rPr lang="en-US" altLang="zh-CN" sz="1600" baseline="0" dirty="0">
                <a:latin typeface="SimHei" charset="0"/>
                <a:ea typeface="SimHei" charset="0"/>
                <a:cs typeface="SimHei" charset="0"/>
              </a:rPr>
              <a:t>Task</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Assignment</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&amp;</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Scheduling</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使用前面两个</a:t>
            </a:r>
            <a:r>
              <a:rPr lang="en-US" altLang="zh-CN" sz="1600" baseline="0" dirty="0">
                <a:latin typeface="SimHei" charset="0"/>
                <a:ea typeface="SimHei" charset="0"/>
                <a:cs typeface="SimHei" charset="0"/>
              </a:rPr>
              <a:t>model</a:t>
            </a:r>
            <a:r>
              <a:rPr lang="zh-CN" altLang="en-US" sz="1600" baseline="0" dirty="0">
                <a:latin typeface="SimHei" charset="0"/>
                <a:ea typeface="SimHei" charset="0"/>
                <a:cs typeface="SimHei" charset="0"/>
              </a:rPr>
              <a:t>传送的信息将任务分配到设备上（这个地方没有讲具体怎么分配的）</a:t>
            </a:r>
          </a:p>
          <a:p>
            <a:pPr marL="0" indent="0">
              <a:buNone/>
            </a:pPr>
            <a:r>
              <a:rPr lang="zh-CN" altLang="en-US" sz="1600" baseline="0" dirty="0">
                <a:latin typeface="SimHei" charset="0"/>
                <a:ea typeface="SimHei" charset="0"/>
                <a:cs typeface="SimHei" charset="0"/>
              </a:rPr>
              <a:t>有一些模块是两种设备都有的</a:t>
            </a:r>
          </a:p>
          <a:p>
            <a:pPr marL="342900" indent="-342900">
              <a:buAutoNum type="arabicPeriod"/>
            </a:pPr>
            <a:r>
              <a:rPr lang="en-US" altLang="zh-CN" sz="1600" baseline="0" dirty="0">
                <a:latin typeface="SimHei" charset="0"/>
                <a:ea typeface="SimHei" charset="0"/>
                <a:cs typeface="SimHei" charset="0"/>
              </a:rPr>
              <a:t>Local</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Connectivity</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Estimation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：估计控制设备和计算设备之间的可用带宽。我们的方法是利用无线信号强度获得带宽的初始估计值，然后在分配任务和收集结果更新估计值的同时监控实际可实现的带宽。</a:t>
            </a:r>
          </a:p>
          <a:p>
            <a:pPr marL="342900" indent="-342900">
              <a:buAutoNum type="arabicPeriod"/>
            </a:pPr>
            <a:r>
              <a:rPr lang="en-US" altLang="zh-CN" sz="1600" baseline="0" dirty="0" err="1">
                <a:latin typeface="SimHei" charset="0"/>
                <a:ea typeface="SimHei" charset="0"/>
                <a:cs typeface="SimHei" charset="0"/>
              </a:rPr>
              <a:t>DisCovery</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：这个模块发现安装</a:t>
            </a:r>
            <a:r>
              <a:rPr lang="en-US" altLang="zh-CN" sz="1600" baseline="0" dirty="0" err="1">
                <a:latin typeface="SimHei" charset="0"/>
                <a:ea typeface="SimHei" charset="0"/>
                <a:cs typeface="SimHei" charset="0"/>
              </a:rPr>
              <a:t>femtoclouds</a:t>
            </a:r>
            <a:r>
              <a:rPr lang="zh-CN" altLang="en-US" sz="1600" baseline="0" dirty="0">
                <a:latin typeface="SimHei" charset="0"/>
                <a:ea typeface="SimHei" charset="0"/>
                <a:cs typeface="SimHei" charset="0"/>
              </a:rPr>
              <a:t>客户服务的移动设备。移动设备向控制设备注册，这个注册包括之前对计算能力的初步估计。控制设备使用心跳信号跟踪急群中的设备，收集他们共享计算能力的更多信息。</a:t>
            </a:r>
          </a:p>
          <a:p>
            <a:pPr marL="0" indent="0">
              <a:buNone/>
            </a:pPr>
            <a:endParaRPr lang="zh-CN" altLang="en-US" sz="1600" baseline="0" dirty="0">
              <a:latin typeface="SimHei" charset="0"/>
              <a:ea typeface="SimHei" charset="0"/>
              <a:cs typeface="SimHei" charset="0"/>
            </a:endParaRPr>
          </a:p>
          <a:p>
            <a:pPr marL="342900" indent="-342900">
              <a:buAutoNum type="arabicPeriod"/>
            </a:pPr>
            <a:endParaRPr lang="zh-CN" altLang="en-US" sz="1600" dirty="0">
              <a:latin typeface="SimHei" charset="0"/>
              <a:ea typeface="SimHei" charset="0"/>
              <a:cs typeface="SimHei" charset="0"/>
            </a:endParaRPr>
          </a:p>
          <a:p>
            <a:pPr marL="0" indent="0">
              <a:buNone/>
            </a:pPr>
            <a:endParaRPr lang="zh-CN" altLang="en-US" sz="1600" dirty="0">
              <a:latin typeface="SimHei" charset="0"/>
              <a:ea typeface="SimHei" charset="0"/>
              <a:cs typeface="SimHei" charset="0"/>
            </a:endParaRPr>
          </a:p>
        </p:txBody>
      </p:sp>
      <p:sp>
        <p:nvSpPr>
          <p:cNvPr id="4" name="灯片编号占位符 3"/>
          <p:cNvSpPr>
            <a:spLocks noGrp="1"/>
          </p:cNvSpPr>
          <p:nvPr>
            <p:ph type="sldNum" sz="quarter" idx="10"/>
          </p:nvPr>
        </p:nvSpPr>
        <p:spPr/>
        <p:txBody>
          <a:bodyPr/>
          <a:lstStyle/>
          <a:p>
            <a:fld id="{3849D3E0-124D-4DFF-AE99-4EA4CC201DB4}" type="slidenum">
              <a:rPr lang="zh-CN" altLang="en-US" smtClean="0"/>
              <a:t>56</a:t>
            </a:fld>
            <a:endParaRPr lang="zh-CN" altLang="en-US"/>
          </a:p>
        </p:txBody>
      </p:sp>
    </p:spTree>
    <p:extLst>
      <p:ext uri="{BB962C8B-B14F-4D97-AF65-F5344CB8AC3E}">
        <p14:creationId xmlns:p14="http://schemas.microsoft.com/office/powerpoint/2010/main" val="12031098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sz="1600" dirty="0">
                <a:latin typeface="SimHei" charset="0"/>
                <a:ea typeface="SimHei" charset="0"/>
                <a:cs typeface="SimHei" charset="0"/>
              </a:rPr>
              <a:t>Mobile</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Devices</a:t>
            </a:r>
            <a:endParaRPr lang="zh-CN" altLang="en-US" sz="1600" dirty="0">
              <a:latin typeface="SimHei" charset="0"/>
              <a:ea typeface="SimHei" charset="0"/>
              <a:cs typeface="SimHei" charset="0"/>
            </a:endParaRPr>
          </a:p>
          <a:p>
            <a:pPr marL="342900" indent="-342900">
              <a:buAutoNum type="arabicPeriod"/>
            </a:pPr>
            <a:r>
              <a:rPr lang="en-US" altLang="zh-CN" sz="1600" dirty="0">
                <a:latin typeface="SimHei" charset="0"/>
                <a:ea typeface="SimHei" charset="0"/>
                <a:cs typeface="SimHei" charset="0"/>
              </a:rPr>
              <a:t>User</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Interface</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Module:</a:t>
            </a:r>
            <a:r>
              <a:rPr lang="zh-CN" altLang="en-US" sz="1600" dirty="0">
                <a:latin typeface="SimHei" charset="0"/>
                <a:ea typeface="SimHei" charset="0"/>
                <a:cs typeface="SimHei" charset="0"/>
              </a:rPr>
              <a:t>这个模块是获取用户偏好模块。用户可以选择共享多少计算力的百分比来配置这个模块、或者只有当电量充足的时候才加入计算。总的来说就是根据用户的喜好、时间、环境模式等因素来选择是否加入</a:t>
            </a:r>
            <a:r>
              <a:rPr lang="en-US" altLang="zh-CN" sz="1600" dirty="0" err="1">
                <a:latin typeface="SimHei" charset="0"/>
                <a:ea typeface="SimHei" charset="0"/>
                <a:cs typeface="SimHei" charset="0"/>
              </a:rPr>
              <a:t>femtoCloud</a:t>
            </a:r>
            <a:r>
              <a:rPr lang="zh-CN" altLang="en-US" sz="1600" dirty="0">
                <a:latin typeface="SimHei" charset="0"/>
                <a:ea typeface="SimHei" charset="0"/>
                <a:cs typeface="SimHei" charset="0"/>
              </a:rPr>
              <a:t>或者贡献多少百分比的计算能力。</a:t>
            </a:r>
          </a:p>
          <a:p>
            <a:pPr marL="342900" indent="-342900">
              <a:buAutoNum type="arabicPeriod"/>
            </a:pPr>
            <a:r>
              <a:rPr lang="en-US" altLang="zh-CN" sz="1600" dirty="0">
                <a:latin typeface="SimHei" charset="0"/>
                <a:ea typeface="SimHei" charset="0"/>
                <a:cs typeface="SimHei" charset="0"/>
              </a:rPr>
              <a:t>Capability</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这个模块是用来估计移动设备计算能力的大小模块。包括核的数目和可使用的计算能力多少。计算能力估计会共享到控制设备，并且通过心跳信号维持这个共享信息</a:t>
            </a:r>
          </a:p>
          <a:p>
            <a:pPr marL="342900" indent="-342900">
              <a:buAutoNum type="arabicPeriod"/>
            </a:pPr>
            <a:r>
              <a:rPr lang="en-US" altLang="zh-CN" sz="1600" dirty="0">
                <a:latin typeface="SimHei" charset="0"/>
                <a:ea typeface="SimHei" charset="0"/>
                <a:cs typeface="SimHei" charset="0"/>
              </a:rPr>
              <a:t>User</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Profiling</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Module:</a:t>
            </a:r>
            <a:r>
              <a:rPr lang="zh-CN" altLang="en-US" sz="1600" dirty="0">
                <a:latin typeface="SimHei" charset="0"/>
                <a:ea typeface="SimHei" charset="0"/>
                <a:cs typeface="SimHei" charset="0"/>
              </a:rPr>
              <a:t>用户配置信息模块。收集用户的信息比如用户上线的时间、在不同场景上使用设备的情况来进行数据挖掘，来判断这个设备能够加入集群的大致时间，从安全的角度考虑，这个模块只与控制设备共享配置文件的信息。</a:t>
            </a:r>
          </a:p>
          <a:p>
            <a:pPr marL="0" indent="0">
              <a:buNone/>
            </a:pPr>
            <a:r>
              <a:rPr lang="en-US" altLang="zh-CN" sz="1600" dirty="0">
                <a:latin typeface="SimHei" charset="0"/>
                <a:ea typeface="SimHei" charset="0"/>
                <a:cs typeface="SimHei" charset="0"/>
              </a:rPr>
              <a:t>Control</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Devices</a:t>
            </a:r>
            <a:endParaRPr lang="zh-CN" altLang="en-US" sz="1600" dirty="0">
              <a:latin typeface="SimHei" charset="0"/>
              <a:ea typeface="SimHei" charset="0"/>
              <a:cs typeface="SimHei" charset="0"/>
            </a:endParaRPr>
          </a:p>
          <a:p>
            <a:pPr marL="342900" indent="-342900">
              <a:buAutoNum type="arabicPeriod"/>
            </a:pPr>
            <a:r>
              <a:rPr lang="en-US" altLang="zh-CN" sz="1600" baseline="0" dirty="0">
                <a:latin typeface="SimHei" charset="0"/>
                <a:ea typeface="SimHei" charset="0"/>
                <a:cs typeface="SimHei" charset="0"/>
              </a:rPr>
              <a:t>Execution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Prediction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完成跨界点分配任务的功能。为了完成这个任务，控制器应该知道每个任务引入的执行负载。依赖于用户设备</a:t>
            </a:r>
            <a:r>
              <a:rPr lang="en-US" altLang="zh-CN" sz="1600" baseline="0" dirty="0">
                <a:latin typeface="SimHei" charset="0"/>
                <a:ea typeface="SimHei" charset="0"/>
                <a:cs typeface="SimHei" charset="0"/>
              </a:rPr>
              <a:t>Capability</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Estimation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提供的心跳信息，但是如果没有收到这种心跳信息，则控制设备可以请求连接来获取信息。</a:t>
            </a:r>
          </a:p>
          <a:p>
            <a:pPr marL="342900" indent="-342900">
              <a:buAutoNum type="arabicPeriod"/>
            </a:pPr>
            <a:r>
              <a:rPr lang="en-US" altLang="zh-CN" sz="1600" baseline="0" dirty="0">
                <a:latin typeface="SimHei" charset="0"/>
                <a:ea typeface="SimHei" charset="0"/>
                <a:cs typeface="SimHei" charset="0"/>
              </a:rPr>
              <a:t>Presence</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Time</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Prediction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：手机用户从</a:t>
            </a:r>
            <a:r>
              <a:rPr lang="en-US" altLang="zh-CN" sz="1600" baseline="0" dirty="0">
                <a:latin typeface="SimHei" charset="0"/>
                <a:ea typeface="SimHei" charset="0"/>
                <a:cs typeface="SimHei" charset="0"/>
              </a:rPr>
              <a:t>User</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Profiling</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发过来的配置文件，然后维护一个全局的配置文件。这个全局的配置文件用来估计新用户上线时间</a:t>
            </a:r>
          </a:p>
          <a:p>
            <a:pPr marL="342900" indent="-342900">
              <a:buAutoNum type="arabicPeriod"/>
            </a:pPr>
            <a:r>
              <a:rPr lang="en-US" altLang="zh-CN" sz="1600" baseline="0" dirty="0">
                <a:latin typeface="SimHei" charset="0"/>
                <a:ea typeface="SimHei" charset="0"/>
                <a:cs typeface="SimHei" charset="0"/>
              </a:rPr>
              <a:t>Task</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Assignment</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&amp;</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Scheduling</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使用前面两个</a:t>
            </a:r>
            <a:r>
              <a:rPr lang="en-US" altLang="zh-CN" sz="1600" baseline="0" dirty="0">
                <a:latin typeface="SimHei" charset="0"/>
                <a:ea typeface="SimHei" charset="0"/>
                <a:cs typeface="SimHei" charset="0"/>
              </a:rPr>
              <a:t>model</a:t>
            </a:r>
            <a:r>
              <a:rPr lang="zh-CN" altLang="en-US" sz="1600" baseline="0" dirty="0">
                <a:latin typeface="SimHei" charset="0"/>
                <a:ea typeface="SimHei" charset="0"/>
                <a:cs typeface="SimHei" charset="0"/>
              </a:rPr>
              <a:t>传送的信息将任务分配到设备上（这个地方没有讲具体怎么分配的）</a:t>
            </a:r>
          </a:p>
          <a:p>
            <a:pPr marL="0" indent="0">
              <a:buNone/>
            </a:pPr>
            <a:r>
              <a:rPr lang="zh-CN" altLang="en-US" sz="1600" baseline="0" dirty="0">
                <a:latin typeface="SimHei" charset="0"/>
                <a:ea typeface="SimHei" charset="0"/>
                <a:cs typeface="SimHei" charset="0"/>
              </a:rPr>
              <a:t>有一些模块是两种设备都有的</a:t>
            </a:r>
          </a:p>
          <a:p>
            <a:pPr marL="342900" indent="-342900">
              <a:buAutoNum type="arabicPeriod"/>
            </a:pPr>
            <a:r>
              <a:rPr lang="en-US" altLang="zh-CN" sz="1600" baseline="0" dirty="0">
                <a:latin typeface="SimHei" charset="0"/>
                <a:ea typeface="SimHei" charset="0"/>
                <a:cs typeface="SimHei" charset="0"/>
              </a:rPr>
              <a:t>Local</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Connectivity</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Estimation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：估计控制设备和计算设备之间的可用带宽。我们的方法是利用无线信号强度获得带宽的初始估计值，然后在分配任务和收集结果更新估计值的同时监控实际可实现的带宽。</a:t>
            </a:r>
          </a:p>
          <a:p>
            <a:pPr marL="342900" indent="-342900">
              <a:buAutoNum type="arabicPeriod"/>
            </a:pPr>
            <a:r>
              <a:rPr lang="en-US" altLang="zh-CN" sz="1600" baseline="0" dirty="0" err="1">
                <a:latin typeface="SimHei" charset="0"/>
                <a:ea typeface="SimHei" charset="0"/>
                <a:cs typeface="SimHei" charset="0"/>
              </a:rPr>
              <a:t>DisCovery</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：这个模块发现安装</a:t>
            </a:r>
            <a:r>
              <a:rPr lang="en-US" altLang="zh-CN" sz="1600" baseline="0" dirty="0" err="1">
                <a:latin typeface="SimHei" charset="0"/>
                <a:ea typeface="SimHei" charset="0"/>
                <a:cs typeface="SimHei" charset="0"/>
              </a:rPr>
              <a:t>femtoclouds</a:t>
            </a:r>
            <a:r>
              <a:rPr lang="zh-CN" altLang="en-US" sz="1600" baseline="0" dirty="0">
                <a:latin typeface="SimHei" charset="0"/>
                <a:ea typeface="SimHei" charset="0"/>
                <a:cs typeface="SimHei" charset="0"/>
              </a:rPr>
              <a:t>客户服务的移动设备。移动设备向控制设备注册，这个注册包括之前对计算能力的初步估计。控制设备使用心跳信号跟踪急群中的设备，收集他们共享计算能力的更多信息。</a:t>
            </a:r>
          </a:p>
          <a:p>
            <a:pPr marL="0" indent="0">
              <a:buNone/>
            </a:pPr>
            <a:endParaRPr lang="zh-CN" altLang="en-US" sz="1600" baseline="0" dirty="0">
              <a:latin typeface="SimHei" charset="0"/>
              <a:ea typeface="SimHei" charset="0"/>
              <a:cs typeface="SimHei" charset="0"/>
            </a:endParaRPr>
          </a:p>
          <a:p>
            <a:pPr marL="342900" indent="-342900">
              <a:buAutoNum type="arabicPeriod"/>
            </a:pPr>
            <a:endParaRPr lang="zh-CN" altLang="en-US" sz="1600" dirty="0">
              <a:latin typeface="SimHei" charset="0"/>
              <a:ea typeface="SimHei" charset="0"/>
              <a:cs typeface="SimHei" charset="0"/>
            </a:endParaRPr>
          </a:p>
          <a:p>
            <a:pPr marL="0" indent="0">
              <a:buNone/>
            </a:pPr>
            <a:endParaRPr lang="zh-CN" altLang="en-US" sz="1600" dirty="0">
              <a:latin typeface="SimHei" charset="0"/>
              <a:ea typeface="SimHei" charset="0"/>
              <a:cs typeface="SimHei" charset="0"/>
            </a:endParaRPr>
          </a:p>
        </p:txBody>
      </p:sp>
      <p:sp>
        <p:nvSpPr>
          <p:cNvPr id="4" name="灯片编号占位符 3"/>
          <p:cNvSpPr>
            <a:spLocks noGrp="1"/>
          </p:cNvSpPr>
          <p:nvPr>
            <p:ph type="sldNum" sz="quarter" idx="10"/>
          </p:nvPr>
        </p:nvSpPr>
        <p:spPr/>
        <p:txBody>
          <a:bodyPr/>
          <a:lstStyle/>
          <a:p>
            <a:fld id="{3849D3E0-124D-4DFF-AE99-4EA4CC201DB4}" type="slidenum">
              <a:rPr lang="zh-CN" altLang="en-US" smtClean="0"/>
              <a:t>57</a:t>
            </a:fld>
            <a:endParaRPr lang="zh-CN" altLang="en-US"/>
          </a:p>
        </p:txBody>
      </p:sp>
    </p:spTree>
    <p:extLst>
      <p:ext uri="{BB962C8B-B14F-4D97-AF65-F5344CB8AC3E}">
        <p14:creationId xmlns:p14="http://schemas.microsoft.com/office/powerpoint/2010/main" val="18999634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sz="1600" dirty="0">
                <a:latin typeface="SimHei" charset="0"/>
                <a:ea typeface="SimHei" charset="0"/>
                <a:cs typeface="SimHei" charset="0"/>
              </a:rPr>
              <a:t>检查是否安装成功。</a:t>
            </a:r>
          </a:p>
        </p:txBody>
      </p:sp>
      <p:sp>
        <p:nvSpPr>
          <p:cNvPr id="4" name="灯片编号占位符 3"/>
          <p:cNvSpPr>
            <a:spLocks noGrp="1"/>
          </p:cNvSpPr>
          <p:nvPr>
            <p:ph type="sldNum" sz="quarter" idx="10"/>
          </p:nvPr>
        </p:nvSpPr>
        <p:spPr/>
        <p:txBody>
          <a:bodyPr/>
          <a:lstStyle/>
          <a:p>
            <a:fld id="{3849D3E0-124D-4DFF-AE99-4EA4CC201DB4}" type="slidenum">
              <a:rPr lang="zh-CN" altLang="en-US" smtClean="0"/>
              <a:t>58</a:t>
            </a:fld>
            <a:endParaRPr lang="zh-CN" altLang="en-US"/>
          </a:p>
        </p:txBody>
      </p:sp>
    </p:spTree>
    <p:extLst>
      <p:ext uri="{BB962C8B-B14F-4D97-AF65-F5344CB8AC3E}">
        <p14:creationId xmlns:p14="http://schemas.microsoft.com/office/powerpoint/2010/main" val="11751742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sz="1600" dirty="0">
                <a:latin typeface="SimHei" charset="0"/>
                <a:ea typeface="SimHei" charset="0"/>
                <a:cs typeface="SimHei" charset="0"/>
              </a:rPr>
              <a:t>Mobile</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Devices</a:t>
            </a:r>
            <a:endParaRPr lang="zh-CN" altLang="en-US" sz="1600" dirty="0">
              <a:latin typeface="SimHei" charset="0"/>
              <a:ea typeface="SimHei" charset="0"/>
              <a:cs typeface="SimHei" charset="0"/>
            </a:endParaRPr>
          </a:p>
          <a:p>
            <a:pPr marL="342900" indent="-342900">
              <a:buAutoNum type="arabicPeriod"/>
            </a:pPr>
            <a:r>
              <a:rPr lang="en-US" altLang="zh-CN" sz="1600" dirty="0">
                <a:latin typeface="SimHei" charset="0"/>
                <a:ea typeface="SimHei" charset="0"/>
                <a:cs typeface="SimHei" charset="0"/>
              </a:rPr>
              <a:t>User</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Interface</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Module:</a:t>
            </a:r>
            <a:r>
              <a:rPr lang="zh-CN" altLang="en-US" sz="1600" dirty="0">
                <a:latin typeface="SimHei" charset="0"/>
                <a:ea typeface="SimHei" charset="0"/>
                <a:cs typeface="SimHei" charset="0"/>
              </a:rPr>
              <a:t>这个模块是获取用户偏好模块。用户可以选择共享多少计算力的百分比来配置这个模块、或者只有当电量充足的时候才加入计算。总的来说就是根据用户的喜好、时间、环境模式等因素来选择是否加入</a:t>
            </a:r>
            <a:r>
              <a:rPr lang="en-US" altLang="zh-CN" sz="1600" dirty="0" err="1">
                <a:latin typeface="SimHei" charset="0"/>
                <a:ea typeface="SimHei" charset="0"/>
                <a:cs typeface="SimHei" charset="0"/>
              </a:rPr>
              <a:t>femtoCloud</a:t>
            </a:r>
            <a:r>
              <a:rPr lang="zh-CN" altLang="en-US" sz="1600" dirty="0">
                <a:latin typeface="SimHei" charset="0"/>
                <a:ea typeface="SimHei" charset="0"/>
                <a:cs typeface="SimHei" charset="0"/>
              </a:rPr>
              <a:t>或者贡献多少百分比的计算能力。</a:t>
            </a:r>
          </a:p>
          <a:p>
            <a:pPr marL="342900" indent="-342900">
              <a:buAutoNum type="arabicPeriod"/>
            </a:pPr>
            <a:r>
              <a:rPr lang="en-US" altLang="zh-CN" sz="1600" dirty="0">
                <a:latin typeface="SimHei" charset="0"/>
                <a:ea typeface="SimHei" charset="0"/>
                <a:cs typeface="SimHei" charset="0"/>
              </a:rPr>
              <a:t>Capability</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这个模块是用来估计移动设备计算能力的大小模块。包括核的数目和可使用的计算能力多少。计算能力估计会共享到控制设备，并且通过心跳信号维持这个共享信息</a:t>
            </a:r>
          </a:p>
          <a:p>
            <a:pPr marL="342900" indent="-342900">
              <a:buAutoNum type="arabicPeriod"/>
            </a:pPr>
            <a:r>
              <a:rPr lang="en-US" altLang="zh-CN" sz="1600" dirty="0">
                <a:latin typeface="SimHei" charset="0"/>
                <a:ea typeface="SimHei" charset="0"/>
                <a:cs typeface="SimHei" charset="0"/>
              </a:rPr>
              <a:t>User</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Profiling</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Module:</a:t>
            </a:r>
            <a:r>
              <a:rPr lang="zh-CN" altLang="en-US" sz="1600" dirty="0">
                <a:latin typeface="SimHei" charset="0"/>
                <a:ea typeface="SimHei" charset="0"/>
                <a:cs typeface="SimHei" charset="0"/>
              </a:rPr>
              <a:t>用户配置信息模块。收集用户的信息比如用户上线的时间、在不同场景上使用设备的情况来进行数据挖掘，来判断这个设备能够加入集群的大致时间，从安全的角度考虑，这个模块只与控制设备共享配置文件的信息。</a:t>
            </a:r>
          </a:p>
          <a:p>
            <a:pPr marL="0" indent="0">
              <a:buNone/>
            </a:pPr>
            <a:r>
              <a:rPr lang="en-US" altLang="zh-CN" sz="1600" dirty="0">
                <a:latin typeface="SimHei" charset="0"/>
                <a:ea typeface="SimHei" charset="0"/>
                <a:cs typeface="SimHei" charset="0"/>
              </a:rPr>
              <a:t>Control</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Devices</a:t>
            </a:r>
            <a:endParaRPr lang="zh-CN" altLang="en-US" sz="1600" dirty="0">
              <a:latin typeface="SimHei" charset="0"/>
              <a:ea typeface="SimHei" charset="0"/>
              <a:cs typeface="SimHei" charset="0"/>
            </a:endParaRPr>
          </a:p>
          <a:p>
            <a:pPr marL="342900" indent="-342900">
              <a:buAutoNum type="arabicPeriod"/>
            </a:pPr>
            <a:r>
              <a:rPr lang="en-US" altLang="zh-CN" sz="1600" baseline="0" dirty="0">
                <a:latin typeface="SimHei" charset="0"/>
                <a:ea typeface="SimHei" charset="0"/>
                <a:cs typeface="SimHei" charset="0"/>
              </a:rPr>
              <a:t>Execution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Prediction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完成跨界点分配任务的功能。为了完成这个任务，控制器应该知道每个任务引入的执行负载。依赖于用户设备</a:t>
            </a:r>
            <a:r>
              <a:rPr lang="en-US" altLang="zh-CN" sz="1600" baseline="0" dirty="0">
                <a:latin typeface="SimHei" charset="0"/>
                <a:ea typeface="SimHei" charset="0"/>
                <a:cs typeface="SimHei" charset="0"/>
              </a:rPr>
              <a:t>Capability</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Estimation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提供的心跳信息，但是如果没有收到这种心跳信息，则控制设备可以请求连接来获取信息。</a:t>
            </a:r>
          </a:p>
          <a:p>
            <a:pPr marL="342900" indent="-342900">
              <a:buAutoNum type="arabicPeriod"/>
            </a:pPr>
            <a:r>
              <a:rPr lang="en-US" altLang="zh-CN" sz="1600" baseline="0" dirty="0">
                <a:latin typeface="SimHei" charset="0"/>
                <a:ea typeface="SimHei" charset="0"/>
                <a:cs typeface="SimHei" charset="0"/>
              </a:rPr>
              <a:t>Presence</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Time</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Prediction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：手机用户从</a:t>
            </a:r>
            <a:r>
              <a:rPr lang="en-US" altLang="zh-CN" sz="1600" baseline="0" dirty="0">
                <a:latin typeface="SimHei" charset="0"/>
                <a:ea typeface="SimHei" charset="0"/>
                <a:cs typeface="SimHei" charset="0"/>
              </a:rPr>
              <a:t>User</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Profiling</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发过来的配置文件，然后维护一个全局的配置文件。这个全局的配置文件用来估计新用户上线时间</a:t>
            </a:r>
          </a:p>
          <a:p>
            <a:pPr marL="342900" indent="-342900">
              <a:buAutoNum type="arabicPeriod"/>
            </a:pPr>
            <a:r>
              <a:rPr lang="en-US" altLang="zh-CN" sz="1600" baseline="0" dirty="0">
                <a:latin typeface="SimHei" charset="0"/>
                <a:ea typeface="SimHei" charset="0"/>
                <a:cs typeface="SimHei" charset="0"/>
              </a:rPr>
              <a:t>Task</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Assignment</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&amp;</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Scheduling</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使用前面两个</a:t>
            </a:r>
            <a:r>
              <a:rPr lang="en-US" altLang="zh-CN" sz="1600" baseline="0" dirty="0">
                <a:latin typeface="SimHei" charset="0"/>
                <a:ea typeface="SimHei" charset="0"/>
                <a:cs typeface="SimHei" charset="0"/>
              </a:rPr>
              <a:t>model</a:t>
            </a:r>
            <a:r>
              <a:rPr lang="zh-CN" altLang="en-US" sz="1600" baseline="0" dirty="0">
                <a:latin typeface="SimHei" charset="0"/>
                <a:ea typeface="SimHei" charset="0"/>
                <a:cs typeface="SimHei" charset="0"/>
              </a:rPr>
              <a:t>传送的信息将任务分配到设备上（这个地方没有讲具体怎么分配的）</a:t>
            </a:r>
          </a:p>
          <a:p>
            <a:pPr marL="0" indent="0">
              <a:buNone/>
            </a:pPr>
            <a:r>
              <a:rPr lang="zh-CN" altLang="en-US" sz="1600" baseline="0" dirty="0">
                <a:latin typeface="SimHei" charset="0"/>
                <a:ea typeface="SimHei" charset="0"/>
                <a:cs typeface="SimHei" charset="0"/>
              </a:rPr>
              <a:t>有一些模块是两种设备都有的</a:t>
            </a:r>
          </a:p>
          <a:p>
            <a:pPr marL="342900" indent="-342900">
              <a:buAutoNum type="arabicPeriod"/>
            </a:pPr>
            <a:r>
              <a:rPr lang="en-US" altLang="zh-CN" sz="1600" baseline="0" dirty="0">
                <a:latin typeface="SimHei" charset="0"/>
                <a:ea typeface="SimHei" charset="0"/>
                <a:cs typeface="SimHei" charset="0"/>
              </a:rPr>
              <a:t>Local</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Connectivity</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Estimation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：估计控制设备和计算设备之间的可用带宽。我们的方法是利用无线信号强度获得带宽的初始估计值，然后在分配任务和收集结果更新估计值的同时监控实际可实现的带宽。</a:t>
            </a:r>
          </a:p>
          <a:p>
            <a:pPr marL="342900" indent="-342900">
              <a:buAutoNum type="arabicPeriod"/>
            </a:pPr>
            <a:r>
              <a:rPr lang="en-US" altLang="zh-CN" sz="1600" baseline="0" dirty="0" err="1">
                <a:latin typeface="SimHei" charset="0"/>
                <a:ea typeface="SimHei" charset="0"/>
                <a:cs typeface="SimHei" charset="0"/>
              </a:rPr>
              <a:t>DisCovery</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：这个模块发现安装</a:t>
            </a:r>
            <a:r>
              <a:rPr lang="en-US" altLang="zh-CN" sz="1600" baseline="0" dirty="0" err="1">
                <a:latin typeface="SimHei" charset="0"/>
                <a:ea typeface="SimHei" charset="0"/>
                <a:cs typeface="SimHei" charset="0"/>
              </a:rPr>
              <a:t>femtoclouds</a:t>
            </a:r>
            <a:r>
              <a:rPr lang="zh-CN" altLang="en-US" sz="1600" baseline="0" dirty="0">
                <a:latin typeface="SimHei" charset="0"/>
                <a:ea typeface="SimHei" charset="0"/>
                <a:cs typeface="SimHei" charset="0"/>
              </a:rPr>
              <a:t>客户服务的移动设备。移动设备向控制设备注册，这个注册包括之前对计算能力的初步估计。控制设备使用心跳信号跟踪急群中的设备，收集他们共享计算能力的更多信息。</a:t>
            </a:r>
          </a:p>
          <a:p>
            <a:pPr marL="0" indent="0">
              <a:buNone/>
            </a:pPr>
            <a:endParaRPr lang="zh-CN" altLang="en-US" sz="1600" baseline="0" dirty="0">
              <a:latin typeface="SimHei" charset="0"/>
              <a:ea typeface="SimHei" charset="0"/>
              <a:cs typeface="SimHei" charset="0"/>
            </a:endParaRPr>
          </a:p>
          <a:p>
            <a:pPr marL="342900" indent="-342900">
              <a:buAutoNum type="arabicPeriod"/>
            </a:pPr>
            <a:endParaRPr lang="zh-CN" altLang="en-US" sz="1600" dirty="0">
              <a:latin typeface="SimHei" charset="0"/>
              <a:ea typeface="SimHei" charset="0"/>
              <a:cs typeface="SimHei" charset="0"/>
            </a:endParaRPr>
          </a:p>
          <a:p>
            <a:pPr marL="0" indent="0">
              <a:buNone/>
            </a:pPr>
            <a:endParaRPr lang="zh-CN" altLang="en-US" sz="1600" dirty="0">
              <a:latin typeface="SimHei" charset="0"/>
              <a:ea typeface="SimHei" charset="0"/>
              <a:cs typeface="SimHei" charset="0"/>
            </a:endParaRPr>
          </a:p>
        </p:txBody>
      </p:sp>
      <p:sp>
        <p:nvSpPr>
          <p:cNvPr id="4" name="灯片编号占位符 3"/>
          <p:cNvSpPr>
            <a:spLocks noGrp="1"/>
          </p:cNvSpPr>
          <p:nvPr>
            <p:ph type="sldNum" sz="quarter" idx="10"/>
          </p:nvPr>
        </p:nvSpPr>
        <p:spPr/>
        <p:txBody>
          <a:bodyPr/>
          <a:lstStyle/>
          <a:p>
            <a:fld id="{3849D3E0-124D-4DFF-AE99-4EA4CC201DB4}" type="slidenum">
              <a:rPr lang="zh-CN" altLang="en-US" smtClean="0"/>
              <a:t>60</a:t>
            </a:fld>
            <a:endParaRPr lang="zh-CN" altLang="en-US"/>
          </a:p>
        </p:txBody>
      </p:sp>
    </p:spTree>
    <p:extLst>
      <p:ext uri="{BB962C8B-B14F-4D97-AF65-F5344CB8AC3E}">
        <p14:creationId xmlns:p14="http://schemas.microsoft.com/office/powerpoint/2010/main" val="1911869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6B97CF-CFE2-414C-B9A5-428D37FC7F54}" type="slidenum">
              <a:rPr lang="en-US"/>
              <a:pPr/>
              <a:t>8</a:t>
            </a:fld>
            <a:endParaRPr lang="en-US"/>
          </a:p>
        </p:txBody>
      </p:sp>
      <p:sp>
        <p:nvSpPr>
          <p:cNvPr id="60418" name="Rectangle 2"/>
          <p:cNvSpPr>
            <a:spLocks noGrp="1" noRot="1" noChangeAspect="1" noChangeArrowheads="1" noTextEdit="1"/>
          </p:cNvSpPr>
          <p:nvPr>
            <p:ph type="sldImg"/>
          </p:nvPr>
        </p:nvSpPr>
        <p:spPr>
          <a:xfrm>
            <a:off x="458788" y="720725"/>
            <a:ext cx="6400800" cy="3600450"/>
          </a:xfrm>
          <a:ln/>
        </p:spPr>
      </p:sp>
      <p:sp>
        <p:nvSpPr>
          <p:cNvPr id="60419" name="Rectangle 3"/>
          <p:cNvSpPr>
            <a:spLocks noGrp="1" noChangeArrowheads="1"/>
          </p:cNvSpPr>
          <p:nvPr>
            <p:ph type="body" idx="1"/>
          </p:nvPr>
        </p:nvSpPr>
        <p:spPr>
          <a:xfrm>
            <a:off x="975360" y="4560570"/>
            <a:ext cx="5364480" cy="4320540"/>
          </a:xfrm>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sz="1600" dirty="0">
              <a:latin typeface="SimHei" charset="0"/>
              <a:ea typeface="SimHei" charset="0"/>
              <a:cs typeface="SimHei" charset="0"/>
            </a:endParaRPr>
          </a:p>
        </p:txBody>
      </p:sp>
      <p:sp>
        <p:nvSpPr>
          <p:cNvPr id="4" name="灯片编号占位符 3"/>
          <p:cNvSpPr>
            <a:spLocks noGrp="1"/>
          </p:cNvSpPr>
          <p:nvPr>
            <p:ph type="sldNum" sz="quarter" idx="10"/>
          </p:nvPr>
        </p:nvSpPr>
        <p:spPr/>
        <p:txBody>
          <a:bodyPr/>
          <a:lstStyle/>
          <a:p>
            <a:fld id="{3849D3E0-124D-4DFF-AE99-4EA4CC201DB4}" type="slidenum">
              <a:rPr lang="zh-CN" altLang="en-US" smtClean="0"/>
              <a:t>61</a:t>
            </a:fld>
            <a:endParaRPr lang="zh-CN" altLang="en-US"/>
          </a:p>
        </p:txBody>
      </p:sp>
    </p:spTree>
    <p:extLst>
      <p:ext uri="{BB962C8B-B14F-4D97-AF65-F5344CB8AC3E}">
        <p14:creationId xmlns:p14="http://schemas.microsoft.com/office/powerpoint/2010/main" val="37424873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sz="1600" dirty="0">
                <a:latin typeface="SimHei" charset="0"/>
                <a:ea typeface="SimHei" charset="0"/>
                <a:cs typeface="SimHei" charset="0"/>
              </a:rPr>
              <a:t>Mobile</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Devices</a:t>
            </a:r>
            <a:endParaRPr lang="zh-CN" altLang="en-US" sz="1600" dirty="0">
              <a:latin typeface="SimHei" charset="0"/>
              <a:ea typeface="SimHei" charset="0"/>
              <a:cs typeface="SimHei" charset="0"/>
            </a:endParaRPr>
          </a:p>
          <a:p>
            <a:pPr marL="342900" indent="-342900">
              <a:buAutoNum type="arabicPeriod"/>
            </a:pPr>
            <a:r>
              <a:rPr lang="en-US" altLang="zh-CN" sz="1600" dirty="0">
                <a:latin typeface="SimHei" charset="0"/>
                <a:ea typeface="SimHei" charset="0"/>
                <a:cs typeface="SimHei" charset="0"/>
              </a:rPr>
              <a:t>User</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Interface</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Module:</a:t>
            </a:r>
            <a:r>
              <a:rPr lang="zh-CN" altLang="en-US" sz="1600" dirty="0">
                <a:latin typeface="SimHei" charset="0"/>
                <a:ea typeface="SimHei" charset="0"/>
                <a:cs typeface="SimHei" charset="0"/>
              </a:rPr>
              <a:t>这个模块是获取用户偏好模块。用户可以选择共享多少计算力的百分比来配置这个模块、或者只有当电量充足的时候才加入计算。总的来说就是根据用户的喜好、时间、环境模式等因素来选择是否加入</a:t>
            </a:r>
            <a:r>
              <a:rPr lang="en-US" altLang="zh-CN" sz="1600" dirty="0" err="1">
                <a:latin typeface="SimHei" charset="0"/>
                <a:ea typeface="SimHei" charset="0"/>
                <a:cs typeface="SimHei" charset="0"/>
              </a:rPr>
              <a:t>femtoCloud</a:t>
            </a:r>
            <a:r>
              <a:rPr lang="zh-CN" altLang="en-US" sz="1600" dirty="0">
                <a:latin typeface="SimHei" charset="0"/>
                <a:ea typeface="SimHei" charset="0"/>
                <a:cs typeface="SimHei" charset="0"/>
              </a:rPr>
              <a:t>或者贡献多少百分比的计算能力。</a:t>
            </a:r>
          </a:p>
          <a:p>
            <a:pPr marL="342900" indent="-342900">
              <a:buAutoNum type="arabicPeriod"/>
            </a:pPr>
            <a:r>
              <a:rPr lang="en-US" altLang="zh-CN" sz="1600" dirty="0">
                <a:latin typeface="SimHei" charset="0"/>
                <a:ea typeface="SimHei" charset="0"/>
                <a:cs typeface="SimHei" charset="0"/>
              </a:rPr>
              <a:t>Capability</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这个模块是用来估计移动设备计算能力的大小模块。包括核的数目和可使用的计算能力多少。计算能力估计会共享到控制设备，并且通过心跳信号维持这个共享信息</a:t>
            </a:r>
          </a:p>
          <a:p>
            <a:pPr marL="342900" indent="-342900">
              <a:buAutoNum type="arabicPeriod"/>
            </a:pPr>
            <a:r>
              <a:rPr lang="en-US" altLang="zh-CN" sz="1600" dirty="0">
                <a:latin typeface="SimHei" charset="0"/>
                <a:ea typeface="SimHei" charset="0"/>
                <a:cs typeface="SimHei" charset="0"/>
              </a:rPr>
              <a:t>User</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Profiling</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Module:</a:t>
            </a:r>
            <a:r>
              <a:rPr lang="zh-CN" altLang="en-US" sz="1600" dirty="0">
                <a:latin typeface="SimHei" charset="0"/>
                <a:ea typeface="SimHei" charset="0"/>
                <a:cs typeface="SimHei" charset="0"/>
              </a:rPr>
              <a:t>用户配置信息模块。收集用户的信息比如用户上线的时间、在不同场景上使用设备的情况来进行数据挖掘，来判断这个设备能够加入集群的大致时间，从安全的角度考虑，这个模块只与控制设备共享配置文件的信息。</a:t>
            </a:r>
          </a:p>
          <a:p>
            <a:pPr marL="0" indent="0">
              <a:buNone/>
            </a:pPr>
            <a:r>
              <a:rPr lang="en-US" altLang="zh-CN" sz="1600" dirty="0">
                <a:latin typeface="SimHei" charset="0"/>
                <a:ea typeface="SimHei" charset="0"/>
                <a:cs typeface="SimHei" charset="0"/>
              </a:rPr>
              <a:t>Control</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Devices</a:t>
            </a:r>
            <a:endParaRPr lang="zh-CN" altLang="en-US" sz="1600" dirty="0">
              <a:latin typeface="SimHei" charset="0"/>
              <a:ea typeface="SimHei" charset="0"/>
              <a:cs typeface="SimHei" charset="0"/>
            </a:endParaRPr>
          </a:p>
          <a:p>
            <a:pPr marL="342900" indent="-342900">
              <a:buAutoNum type="arabicPeriod"/>
            </a:pPr>
            <a:r>
              <a:rPr lang="en-US" altLang="zh-CN" sz="1600" baseline="0" dirty="0">
                <a:latin typeface="SimHei" charset="0"/>
                <a:ea typeface="SimHei" charset="0"/>
                <a:cs typeface="SimHei" charset="0"/>
              </a:rPr>
              <a:t>Execution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Prediction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完成跨界点分配任务的功能。为了完成这个任务，控制器应该知道每个任务引入的执行负载。依赖于用户设备</a:t>
            </a:r>
            <a:r>
              <a:rPr lang="en-US" altLang="zh-CN" sz="1600" baseline="0" dirty="0">
                <a:latin typeface="SimHei" charset="0"/>
                <a:ea typeface="SimHei" charset="0"/>
                <a:cs typeface="SimHei" charset="0"/>
              </a:rPr>
              <a:t>Capability</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Estimation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提供的心跳信息，但是如果没有收到这种心跳信息，则控制设备可以请求连接来获取信息。</a:t>
            </a:r>
          </a:p>
          <a:p>
            <a:pPr marL="342900" indent="-342900">
              <a:buAutoNum type="arabicPeriod"/>
            </a:pPr>
            <a:r>
              <a:rPr lang="en-US" altLang="zh-CN" sz="1600" baseline="0" dirty="0">
                <a:latin typeface="SimHei" charset="0"/>
                <a:ea typeface="SimHei" charset="0"/>
                <a:cs typeface="SimHei" charset="0"/>
              </a:rPr>
              <a:t>Presence</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Time</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Prediction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：手机用户从</a:t>
            </a:r>
            <a:r>
              <a:rPr lang="en-US" altLang="zh-CN" sz="1600" baseline="0" dirty="0">
                <a:latin typeface="SimHei" charset="0"/>
                <a:ea typeface="SimHei" charset="0"/>
                <a:cs typeface="SimHei" charset="0"/>
              </a:rPr>
              <a:t>User</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Profiling</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发过来的配置文件，然后维护一个全局的配置文件。这个全局的配置文件用来估计新用户上线时间</a:t>
            </a:r>
          </a:p>
          <a:p>
            <a:pPr marL="342900" indent="-342900">
              <a:buAutoNum type="arabicPeriod"/>
            </a:pPr>
            <a:r>
              <a:rPr lang="en-US" altLang="zh-CN" sz="1600" baseline="0" dirty="0">
                <a:latin typeface="SimHei" charset="0"/>
                <a:ea typeface="SimHei" charset="0"/>
                <a:cs typeface="SimHei" charset="0"/>
              </a:rPr>
              <a:t>Task</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Assignment</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&amp;</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Scheduling</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使用前面两个</a:t>
            </a:r>
            <a:r>
              <a:rPr lang="en-US" altLang="zh-CN" sz="1600" baseline="0" dirty="0">
                <a:latin typeface="SimHei" charset="0"/>
                <a:ea typeface="SimHei" charset="0"/>
                <a:cs typeface="SimHei" charset="0"/>
              </a:rPr>
              <a:t>model</a:t>
            </a:r>
            <a:r>
              <a:rPr lang="zh-CN" altLang="en-US" sz="1600" baseline="0" dirty="0">
                <a:latin typeface="SimHei" charset="0"/>
                <a:ea typeface="SimHei" charset="0"/>
                <a:cs typeface="SimHei" charset="0"/>
              </a:rPr>
              <a:t>传送的信息将任务分配到设备上（这个地方没有讲具体怎么分配的）</a:t>
            </a:r>
          </a:p>
          <a:p>
            <a:pPr marL="0" indent="0">
              <a:buNone/>
            </a:pPr>
            <a:r>
              <a:rPr lang="zh-CN" altLang="en-US" sz="1600" baseline="0" dirty="0">
                <a:latin typeface="SimHei" charset="0"/>
                <a:ea typeface="SimHei" charset="0"/>
                <a:cs typeface="SimHei" charset="0"/>
              </a:rPr>
              <a:t>有一些模块是两种设备都有的</a:t>
            </a:r>
          </a:p>
          <a:p>
            <a:pPr marL="342900" indent="-342900">
              <a:buAutoNum type="arabicPeriod"/>
            </a:pPr>
            <a:r>
              <a:rPr lang="en-US" altLang="zh-CN" sz="1600" baseline="0" dirty="0">
                <a:latin typeface="SimHei" charset="0"/>
                <a:ea typeface="SimHei" charset="0"/>
                <a:cs typeface="SimHei" charset="0"/>
              </a:rPr>
              <a:t>Local</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Connectivity</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Estimation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：估计控制设备和计算设备之间的可用带宽。我们的方法是利用无线信号强度获得带宽的初始估计值，然后在分配任务和收集结果更新估计值的同时监控实际可实现的带宽。</a:t>
            </a:r>
          </a:p>
          <a:p>
            <a:pPr marL="342900" indent="-342900">
              <a:buAutoNum type="arabicPeriod"/>
            </a:pPr>
            <a:r>
              <a:rPr lang="en-US" altLang="zh-CN" sz="1600" baseline="0" dirty="0" err="1">
                <a:latin typeface="SimHei" charset="0"/>
                <a:ea typeface="SimHei" charset="0"/>
                <a:cs typeface="SimHei" charset="0"/>
              </a:rPr>
              <a:t>DisCovery</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：这个模块发现安装</a:t>
            </a:r>
            <a:r>
              <a:rPr lang="en-US" altLang="zh-CN" sz="1600" baseline="0" dirty="0" err="1">
                <a:latin typeface="SimHei" charset="0"/>
                <a:ea typeface="SimHei" charset="0"/>
                <a:cs typeface="SimHei" charset="0"/>
              </a:rPr>
              <a:t>femtoclouds</a:t>
            </a:r>
            <a:r>
              <a:rPr lang="zh-CN" altLang="en-US" sz="1600" baseline="0" dirty="0">
                <a:latin typeface="SimHei" charset="0"/>
                <a:ea typeface="SimHei" charset="0"/>
                <a:cs typeface="SimHei" charset="0"/>
              </a:rPr>
              <a:t>客户服务的移动设备。移动设备向控制设备注册，这个注册包括之前对计算能力的初步估计。控制设备使用心跳信号跟踪急群中的设备，收集他们共享计算能力的更多信息。</a:t>
            </a:r>
          </a:p>
          <a:p>
            <a:pPr marL="0" indent="0">
              <a:buNone/>
            </a:pPr>
            <a:endParaRPr lang="zh-CN" altLang="en-US" sz="1600" baseline="0" dirty="0">
              <a:latin typeface="SimHei" charset="0"/>
              <a:ea typeface="SimHei" charset="0"/>
              <a:cs typeface="SimHei" charset="0"/>
            </a:endParaRPr>
          </a:p>
          <a:p>
            <a:pPr marL="342900" indent="-342900">
              <a:buAutoNum type="arabicPeriod"/>
            </a:pPr>
            <a:endParaRPr lang="zh-CN" altLang="en-US" sz="1600" dirty="0">
              <a:latin typeface="SimHei" charset="0"/>
              <a:ea typeface="SimHei" charset="0"/>
              <a:cs typeface="SimHei" charset="0"/>
            </a:endParaRPr>
          </a:p>
          <a:p>
            <a:pPr marL="0" indent="0">
              <a:buNone/>
            </a:pPr>
            <a:endParaRPr lang="zh-CN" altLang="en-US" sz="1600" dirty="0">
              <a:latin typeface="SimHei" charset="0"/>
              <a:ea typeface="SimHei" charset="0"/>
              <a:cs typeface="SimHei" charset="0"/>
            </a:endParaRPr>
          </a:p>
        </p:txBody>
      </p:sp>
      <p:sp>
        <p:nvSpPr>
          <p:cNvPr id="4" name="灯片编号占位符 3"/>
          <p:cNvSpPr>
            <a:spLocks noGrp="1"/>
          </p:cNvSpPr>
          <p:nvPr>
            <p:ph type="sldNum" sz="quarter" idx="10"/>
          </p:nvPr>
        </p:nvSpPr>
        <p:spPr/>
        <p:txBody>
          <a:bodyPr/>
          <a:lstStyle/>
          <a:p>
            <a:fld id="{3849D3E0-124D-4DFF-AE99-4EA4CC201DB4}" type="slidenum">
              <a:rPr lang="zh-CN" altLang="en-US" smtClean="0"/>
              <a:t>62</a:t>
            </a:fld>
            <a:endParaRPr lang="zh-CN" altLang="en-US"/>
          </a:p>
        </p:txBody>
      </p:sp>
    </p:spTree>
    <p:extLst>
      <p:ext uri="{BB962C8B-B14F-4D97-AF65-F5344CB8AC3E}">
        <p14:creationId xmlns:p14="http://schemas.microsoft.com/office/powerpoint/2010/main" val="42725325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sz="1600" dirty="0">
                <a:latin typeface="SimHei" charset="0"/>
                <a:ea typeface="SimHei" charset="0"/>
                <a:cs typeface="SimHei" charset="0"/>
              </a:rPr>
              <a:t>Mobile</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Devices</a:t>
            </a:r>
            <a:endParaRPr lang="zh-CN" altLang="en-US" sz="1600" dirty="0">
              <a:latin typeface="SimHei" charset="0"/>
              <a:ea typeface="SimHei" charset="0"/>
              <a:cs typeface="SimHei" charset="0"/>
            </a:endParaRPr>
          </a:p>
          <a:p>
            <a:pPr marL="342900" indent="-342900">
              <a:buAutoNum type="arabicPeriod"/>
            </a:pPr>
            <a:r>
              <a:rPr lang="en-US" altLang="zh-CN" sz="1600" dirty="0">
                <a:latin typeface="SimHei" charset="0"/>
                <a:ea typeface="SimHei" charset="0"/>
                <a:cs typeface="SimHei" charset="0"/>
              </a:rPr>
              <a:t>User</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Interface</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Module:</a:t>
            </a:r>
            <a:r>
              <a:rPr lang="zh-CN" altLang="en-US" sz="1600" dirty="0">
                <a:latin typeface="SimHei" charset="0"/>
                <a:ea typeface="SimHei" charset="0"/>
                <a:cs typeface="SimHei" charset="0"/>
              </a:rPr>
              <a:t>这个模块是获取用户偏好模块。用户可以选择共享多少计算力的百分比来配置这个模块、或者只有当电量充足的时候才加入计算。总的来说就是根据用户的喜好、时间、环境模式等因素来选择是否加入</a:t>
            </a:r>
            <a:r>
              <a:rPr lang="en-US" altLang="zh-CN" sz="1600" dirty="0" err="1">
                <a:latin typeface="SimHei" charset="0"/>
                <a:ea typeface="SimHei" charset="0"/>
                <a:cs typeface="SimHei" charset="0"/>
              </a:rPr>
              <a:t>femtoCloud</a:t>
            </a:r>
            <a:r>
              <a:rPr lang="zh-CN" altLang="en-US" sz="1600" dirty="0">
                <a:latin typeface="SimHei" charset="0"/>
                <a:ea typeface="SimHei" charset="0"/>
                <a:cs typeface="SimHei" charset="0"/>
              </a:rPr>
              <a:t>或者贡献多少百分比的计算能力。</a:t>
            </a:r>
          </a:p>
          <a:p>
            <a:pPr marL="342900" indent="-342900">
              <a:buAutoNum type="arabicPeriod"/>
            </a:pPr>
            <a:r>
              <a:rPr lang="en-US" altLang="zh-CN" sz="1600" dirty="0">
                <a:latin typeface="SimHei" charset="0"/>
                <a:ea typeface="SimHei" charset="0"/>
                <a:cs typeface="SimHei" charset="0"/>
              </a:rPr>
              <a:t>Capability</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这个模块是用来估计移动设备计算能力的大小模块。包括核的数目和可使用的计算能力多少。计算能力估计会共享到控制设备，并且通过心跳信号维持这个共享信息</a:t>
            </a:r>
          </a:p>
          <a:p>
            <a:pPr marL="342900" indent="-342900">
              <a:buAutoNum type="arabicPeriod"/>
            </a:pPr>
            <a:r>
              <a:rPr lang="en-US" altLang="zh-CN" sz="1600" dirty="0">
                <a:latin typeface="SimHei" charset="0"/>
                <a:ea typeface="SimHei" charset="0"/>
                <a:cs typeface="SimHei" charset="0"/>
              </a:rPr>
              <a:t>User</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Profiling</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Module:</a:t>
            </a:r>
            <a:r>
              <a:rPr lang="zh-CN" altLang="en-US" sz="1600" dirty="0">
                <a:latin typeface="SimHei" charset="0"/>
                <a:ea typeface="SimHei" charset="0"/>
                <a:cs typeface="SimHei" charset="0"/>
              </a:rPr>
              <a:t>用户配置信息模块。收集用户的信息比如用户上线的时间、在不同场景上使用设备的情况来进行数据挖掘，来判断这个设备能够加入集群的大致时间，从安全的角度考虑，这个模块只与控制设备共享配置文件的信息。</a:t>
            </a:r>
          </a:p>
          <a:p>
            <a:pPr marL="0" indent="0">
              <a:buNone/>
            </a:pPr>
            <a:r>
              <a:rPr lang="en-US" altLang="zh-CN" sz="1600" dirty="0">
                <a:latin typeface="SimHei" charset="0"/>
                <a:ea typeface="SimHei" charset="0"/>
                <a:cs typeface="SimHei" charset="0"/>
              </a:rPr>
              <a:t>Control</a:t>
            </a:r>
            <a:r>
              <a:rPr lang="zh-CN" altLang="en-US" sz="1600" dirty="0">
                <a:latin typeface="SimHei" charset="0"/>
                <a:ea typeface="SimHei" charset="0"/>
                <a:cs typeface="SimHei" charset="0"/>
              </a:rPr>
              <a:t> </a:t>
            </a:r>
            <a:r>
              <a:rPr lang="en-US" altLang="zh-CN" sz="1600" dirty="0">
                <a:latin typeface="SimHei" charset="0"/>
                <a:ea typeface="SimHei" charset="0"/>
                <a:cs typeface="SimHei" charset="0"/>
              </a:rPr>
              <a:t>Devices</a:t>
            </a:r>
            <a:endParaRPr lang="zh-CN" altLang="en-US" sz="1600" dirty="0">
              <a:latin typeface="SimHei" charset="0"/>
              <a:ea typeface="SimHei" charset="0"/>
              <a:cs typeface="SimHei" charset="0"/>
            </a:endParaRPr>
          </a:p>
          <a:p>
            <a:pPr marL="342900" indent="-342900">
              <a:buAutoNum type="arabicPeriod"/>
            </a:pPr>
            <a:r>
              <a:rPr lang="en-US" altLang="zh-CN" sz="1600" baseline="0" dirty="0">
                <a:latin typeface="SimHei" charset="0"/>
                <a:ea typeface="SimHei" charset="0"/>
                <a:cs typeface="SimHei" charset="0"/>
              </a:rPr>
              <a:t>Execution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Prediction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完成跨界点分配任务的功能。为了完成这个任务，控制器应该知道每个任务引入的执行负载。依赖于用户设备</a:t>
            </a:r>
            <a:r>
              <a:rPr lang="en-US" altLang="zh-CN" sz="1600" baseline="0" dirty="0">
                <a:latin typeface="SimHei" charset="0"/>
                <a:ea typeface="SimHei" charset="0"/>
                <a:cs typeface="SimHei" charset="0"/>
              </a:rPr>
              <a:t>Capability</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Estimation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提供的心跳信息，但是如果没有收到这种心跳信息，则控制设备可以请求连接来获取信息。</a:t>
            </a:r>
          </a:p>
          <a:p>
            <a:pPr marL="342900" indent="-342900">
              <a:buAutoNum type="arabicPeriod"/>
            </a:pPr>
            <a:r>
              <a:rPr lang="en-US" altLang="zh-CN" sz="1600" baseline="0" dirty="0">
                <a:latin typeface="SimHei" charset="0"/>
                <a:ea typeface="SimHei" charset="0"/>
                <a:cs typeface="SimHei" charset="0"/>
              </a:rPr>
              <a:t>Presence</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Time</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Prediction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：手机用户从</a:t>
            </a:r>
            <a:r>
              <a:rPr lang="en-US" altLang="zh-CN" sz="1600" baseline="0" dirty="0">
                <a:latin typeface="SimHei" charset="0"/>
                <a:ea typeface="SimHei" charset="0"/>
                <a:cs typeface="SimHei" charset="0"/>
              </a:rPr>
              <a:t>User</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Profiling</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发过来的配置文件，然后维护一个全局的配置文件。这个全局的配置文件用来估计新用户上线时间</a:t>
            </a:r>
          </a:p>
          <a:p>
            <a:pPr marL="342900" indent="-342900">
              <a:buAutoNum type="arabicPeriod"/>
            </a:pPr>
            <a:r>
              <a:rPr lang="en-US" altLang="zh-CN" sz="1600" baseline="0" dirty="0">
                <a:latin typeface="SimHei" charset="0"/>
                <a:ea typeface="SimHei" charset="0"/>
                <a:cs typeface="SimHei" charset="0"/>
              </a:rPr>
              <a:t>Task</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Assignment</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&amp;</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Scheduling</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使用前面两个</a:t>
            </a:r>
            <a:r>
              <a:rPr lang="en-US" altLang="zh-CN" sz="1600" baseline="0" dirty="0">
                <a:latin typeface="SimHei" charset="0"/>
                <a:ea typeface="SimHei" charset="0"/>
                <a:cs typeface="SimHei" charset="0"/>
              </a:rPr>
              <a:t>model</a:t>
            </a:r>
            <a:r>
              <a:rPr lang="zh-CN" altLang="en-US" sz="1600" baseline="0" dirty="0">
                <a:latin typeface="SimHei" charset="0"/>
                <a:ea typeface="SimHei" charset="0"/>
                <a:cs typeface="SimHei" charset="0"/>
              </a:rPr>
              <a:t>传送的信息将任务分配到设备上（这个地方没有讲具体怎么分配的）</a:t>
            </a:r>
          </a:p>
          <a:p>
            <a:pPr marL="0" indent="0">
              <a:buNone/>
            </a:pPr>
            <a:r>
              <a:rPr lang="zh-CN" altLang="en-US" sz="1600" baseline="0" dirty="0">
                <a:latin typeface="SimHei" charset="0"/>
                <a:ea typeface="SimHei" charset="0"/>
                <a:cs typeface="SimHei" charset="0"/>
              </a:rPr>
              <a:t>有一些模块是两种设备都有的</a:t>
            </a:r>
          </a:p>
          <a:p>
            <a:pPr marL="342900" indent="-342900">
              <a:buAutoNum type="arabicPeriod"/>
            </a:pPr>
            <a:r>
              <a:rPr lang="en-US" altLang="zh-CN" sz="1600" baseline="0" dirty="0">
                <a:latin typeface="SimHei" charset="0"/>
                <a:ea typeface="SimHei" charset="0"/>
                <a:cs typeface="SimHei" charset="0"/>
              </a:rPr>
              <a:t>Local</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Connectivity</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Estimation</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：估计控制设备和计算设备之间的可用带宽。我们的方法是利用无线信号强度获得带宽的初始估计值，然后在分配任务和收集结果更新估计值的同时监控实际可实现的带宽。</a:t>
            </a:r>
          </a:p>
          <a:p>
            <a:pPr marL="342900" indent="-342900">
              <a:buAutoNum type="arabicPeriod"/>
            </a:pPr>
            <a:r>
              <a:rPr lang="en-US" altLang="zh-CN" sz="1600" baseline="0" dirty="0" err="1">
                <a:latin typeface="SimHei" charset="0"/>
                <a:ea typeface="SimHei" charset="0"/>
                <a:cs typeface="SimHei" charset="0"/>
              </a:rPr>
              <a:t>DisCovery</a:t>
            </a:r>
            <a:r>
              <a:rPr lang="zh-CN" altLang="en-US" sz="1600" baseline="0" dirty="0">
                <a:latin typeface="SimHei" charset="0"/>
                <a:ea typeface="SimHei" charset="0"/>
                <a:cs typeface="SimHei" charset="0"/>
              </a:rPr>
              <a:t> </a:t>
            </a:r>
            <a:r>
              <a:rPr lang="en-US" altLang="zh-CN" sz="1600" baseline="0" dirty="0">
                <a:latin typeface="SimHei" charset="0"/>
                <a:ea typeface="SimHei" charset="0"/>
                <a:cs typeface="SimHei" charset="0"/>
              </a:rPr>
              <a:t>Module</a:t>
            </a:r>
            <a:r>
              <a:rPr lang="zh-CN" altLang="en-US" sz="1600" baseline="0" dirty="0">
                <a:latin typeface="SimHei" charset="0"/>
                <a:ea typeface="SimHei" charset="0"/>
                <a:cs typeface="SimHei" charset="0"/>
              </a:rPr>
              <a:t>：这个模块发现安装</a:t>
            </a:r>
            <a:r>
              <a:rPr lang="en-US" altLang="zh-CN" sz="1600" baseline="0" dirty="0" err="1">
                <a:latin typeface="SimHei" charset="0"/>
                <a:ea typeface="SimHei" charset="0"/>
                <a:cs typeface="SimHei" charset="0"/>
              </a:rPr>
              <a:t>femtoclouds</a:t>
            </a:r>
            <a:r>
              <a:rPr lang="zh-CN" altLang="en-US" sz="1600" baseline="0" dirty="0">
                <a:latin typeface="SimHei" charset="0"/>
                <a:ea typeface="SimHei" charset="0"/>
                <a:cs typeface="SimHei" charset="0"/>
              </a:rPr>
              <a:t>客户服务的移动设备。移动设备向控制设备注册，这个注册包括之前对计算能力的初步估计。控制设备使用心跳信号跟踪急群中的设备，收集他们共享计算能力的更多信息。</a:t>
            </a:r>
          </a:p>
          <a:p>
            <a:pPr marL="0" indent="0">
              <a:buNone/>
            </a:pPr>
            <a:endParaRPr lang="zh-CN" altLang="en-US" sz="1600" baseline="0" dirty="0">
              <a:latin typeface="SimHei" charset="0"/>
              <a:ea typeface="SimHei" charset="0"/>
              <a:cs typeface="SimHei" charset="0"/>
            </a:endParaRPr>
          </a:p>
          <a:p>
            <a:pPr marL="342900" indent="-342900">
              <a:buAutoNum type="arabicPeriod"/>
            </a:pPr>
            <a:endParaRPr lang="zh-CN" altLang="en-US" sz="1600" dirty="0">
              <a:latin typeface="SimHei" charset="0"/>
              <a:ea typeface="SimHei" charset="0"/>
              <a:cs typeface="SimHei" charset="0"/>
            </a:endParaRPr>
          </a:p>
          <a:p>
            <a:pPr marL="0" indent="0">
              <a:buNone/>
            </a:pPr>
            <a:endParaRPr lang="zh-CN" altLang="en-US" sz="1600" dirty="0">
              <a:latin typeface="SimHei" charset="0"/>
              <a:ea typeface="SimHei" charset="0"/>
              <a:cs typeface="SimHei" charset="0"/>
            </a:endParaRPr>
          </a:p>
        </p:txBody>
      </p:sp>
      <p:sp>
        <p:nvSpPr>
          <p:cNvPr id="4" name="灯片编号占位符 3"/>
          <p:cNvSpPr>
            <a:spLocks noGrp="1"/>
          </p:cNvSpPr>
          <p:nvPr>
            <p:ph type="sldNum" sz="quarter" idx="10"/>
          </p:nvPr>
        </p:nvSpPr>
        <p:spPr/>
        <p:txBody>
          <a:bodyPr/>
          <a:lstStyle/>
          <a:p>
            <a:fld id="{3849D3E0-124D-4DFF-AE99-4EA4CC201DB4}" type="slidenum">
              <a:rPr lang="zh-CN" altLang="en-US" smtClean="0"/>
              <a:t>63</a:t>
            </a:fld>
            <a:endParaRPr lang="zh-CN" altLang="en-US"/>
          </a:p>
        </p:txBody>
      </p:sp>
    </p:spTree>
    <p:extLst>
      <p:ext uri="{BB962C8B-B14F-4D97-AF65-F5344CB8AC3E}">
        <p14:creationId xmlns:p14="http://schemas.microsoft.com/office/powerpoint/2010/main" val="3753915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6B97CF-CFE2-414C-B9A5-428D37FC7F54}" type="slidenum">
              <a:rPr lang="en-US"/>
              <a:pPr/>
              <a:t>9</a:t>
            </a:fld>
            <a:endParaRPr lang="en-US"/>
          </a:p>
        </p:txBody>
      </p:sp>
      <p:sp>
        <p:nvSpPr>
          <p:cNvPr id="60418" name="Rectangle 2"/>
          <p:cNvSpPr>
            <a:spLocks noGrp="1" noRot="1" noChangeAspect="1" noChangeArrowheads="1" noTextEdit="1"/>
          </p:cNvSpPr>
          <p:nvPr>
            <p:ph type="sldImg"/>
          </p:nvPr>
        </p:nvSpPr>
        <p:spPr>
          <a:xfrm>
            <a:off x="458788" y="720725"/>
            <a:ext cx="6400800" cy="3600450"/>
          </a:xfrm>
          <a:ln/>
        </p:spPr>
      </p:sp>
      <p:sp>
        <p:nvSpPr>
          <p:cNvPr id="60419" name="Rectangle 3"/>
          <p:cNvSpPr>
            <a:spLocks noGrp="1" noChangeArrowheads="1"/>
          </p:cNvSpPr>
          <p:nvPr>
            <p:ph type="body" idx="1"/>
          </p:nvPr>
        </p:nvSpPr>
        <p:spPr>
          <a:xfrm>
            <a:off x="975360" y="4560570"/>
            <a:ext cx="5364480" cy="4320540"/>
          </a:xfrm>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645AC0D1-CC1B-4B79-B42C-2EA48882A3E3}" type="slidenum">
              <a:rPr lang="en-US"/>
              <a:pPr/>
              <a:t>15</a:t>
            </a:fld>
            <a:endParaRPr lang="en-US"/>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r>
              <a:rPr lang="zh-CN" altLang="en-US" dirty="0"/>
              <a:t>首先，要实现协同过滤，需要以下几个步骤</a:t>
            </a:r>
          </a:p>
          <a:p>
            <a:r>
              <a:rPr lang="zh-CN" altLang="en-US" dirty="0"/>
              <a:t>收集用户偏好</a:t>
            </a:r>
          </a:p>
          <a:p>
            <a:r>
              <a:rPr lang="zh-CN" altLang="en-US" dirty="0"/>
              <a:t>找到相似的用户或物品</a:t>
            </a:r>
          </a:p>
          <a:p>
            <a:r>
              <a:rPr lang="zh-CN" altLang="en-US" dirty="0"/>
              <a:t>计算推荐</a:t>
            </a:r>
          </a:p>
          <a:p>
            <a:pPr eaLnBrk="1" hangingPunct="1"/>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63D2BEFA-E99D-40A3-8405-5158F4F7B5BC}" type="slidenum">
              <a:rPr lang="en-US"/>
              <a:pPr/>
              <a:t>16</a:t>
            </a:fld>
            <a:endParaRPr lang="en-US"/>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eaLnBrk="1" hangingPunct="1"/>
            <a:r>
              <a:rPr lang="zh-CN" altLang="en-US" dirty="0"/>
              <a:t>协同过滤一般是在海量的用户中发掘出一小部分和你品位（偏好）比较类似的，在协同过滤中，这些用户成为邻居，然后根据他们喜欢的其他东西组织成一个排序的目录作为推荐给你。</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9C0EE02D-9DE4-46B7-A2BE-11D296FC136B}" type="slidenum">
              <a:rPr lang="en-US"/>
              <a:pPr/>
              <a:t>17</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n-US" dirty="0"/>
              <a:t>-- </a:t>
            </a:r>
            <a:r>
              <a:rPr lang="en-US" dirty="0" err="1"/>
              <a:t>Jaccard</a:t>
            </a:r>
            <a:r>
              <a:rPr lang="en-US" dirty="0"/>
              <a:t> is not appropriate as we want to consider weights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Difference with SVD:</a:t>
            </a:r>
          </a:p>
          <a:p>
            <a:r>
              <a:rPr lang="en-US" sz="1200" dirty="0">
                <a:solidFill>
                  <a:schemeClr val="bg1"/>
                </a:solidFill>
              </a:rPr>
              <a:t>-- can multiply sigma with V and get the UV decomposition</a:t>
            </a:r>
          </a:p>
          <a:p>
            <a:r>
              <a:rPr lang="en-US" sz="1200" dirty="0">
                <a:solidFill>
                  <a:schemeClr val="bg1"/>
                </a:solidFill>
              </a:rPr>
              <a:t>-- SVD will count errors also on missing entries (zeros)</a:t>
            </a:r>
          </a:p>
          <a:p>
            <a:r>
              <a:rPr lang="en-US" sz="1200" dirty="0">
                <a:solidFill>
                  <a:schemeClr val="bg1"/>
                </a:solidFill>
              </a:rPr>
              <a:t>-- SVD insists U,V are orthonormal. We do not want this here, we do not care, we just want something that works</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687758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通常是先用“</a:t>
            </a:r>
            <a:r>
              <a:rPr lang="en-US" altLang="zh-CN" sz="1200" b="0" i="0" kern="1200" dirty="0">
                <a:solidFill>
                  <a:schemeClr val="tx1"/>
                </a:solidFill>
                <a:effectLst/>
                <a:latin typeface="+mn-lt"/>
                <a:ea typeface="+mn-ea"/>
                <a:cs typeface="+mn-cs"/>
              </a:rPr>
              <a:t>kitchen sink”</a:t>
            </a:r>
            <a:r>
              <a:rPr lang="zh-CN" altLang="en-US" sz="1200" b="0" i="0" kern="1200" dirty="0">
                <a:solidFill>
                  <a:schemeClr val="tx1"/>
                </a:solidFill>
                <a:effectLst/>
                <a:latin typeface="+mn-lt"/>
                <a:ea typeface="+mn-ea"/>
                <a:cs typeface="+mn-cs"/>
              </a:rPr>
              <a:t>方法，包含你能想象出的所有特征，然后再检测到底哪个特征起作用。</a:t>
            </a:r>
            <a:endParaRPr lang="zh-CN" altLang="en-US" dirty="0"/>
          </a:p>
        </p:txBody>
      </p:sp>
      <p:sp>
        <p:nvSpPr>
          <p:cNvPr id="4" name="灯片编号占位符 3"/>
          <p:cNvSpPr>
            <a:spLocks noGrp="1"/>
          </p:cNvSpPr>
          <p:nvPr>
            <p:ph type="sldNum" sz="quarter" idx="5"/>
          </p:nvPr>
        </p:nvSpPr>
        <p:spPr/>
        <p:txBody>
          <a:bodyPr/>
          <a:lstStyle/>
          <a:p>
            <a:fld id="{C89C7F0F-9C86-C045-B60C-272D48251DDB}" type="slidenum">
              <a:rPr kumimoji="1" lang="zh-CN" altLang="en-US" smtClean="0"/>
              <a:t>20</a:t>
            </a:fld>
            <a:endParaRPr kumimoji="1" lang="zh-CN" altLang="en-US"/>
          </a:p>
        </p:txBody>
      </p:sp>
    </p:spTree>
    <p:extLst>
      <p:ext uri="{BB962C8B-B14F-4D97-AF65-F5344CB8AC3E}">
        <p14:creationId xmlns:p14="http://schemas.microsoft.com/office/powerpoint/2010/main" val="3632236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7ED58E-058B-4F1D-AFF7-196D17FD0E7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D3F8D30-8EBA-462B-A6D2-EB4A40A882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FFAEA78-6F8E-48FE-9275-4311C4BCE90B}"/>
              </a:ext>
            </a:extLst>
          </p:cNvPr>
          <p:cNvSpPr>
            <a:spLocks noGrp="1"/>
          </p:cNvSpPr>
          <p:nvPr>
            <p:ph type="dt" sz="half" idx="10"/>
          </p:nvPr>
        </p:nvSpPr>
        <p:spPr/>
        <p:txBody>
          <a:bodyPr/>
          <a:lstStyle/>
          <a:p>
            <a:fld id="{F61D4588-CCF0-4B09-80DE-5A0C0DFB7485}" type="datetimeFigureOut">
              <a:rPr lang="zh-CN" altLang="en-US" smtClean="0"/>
              <a:t>2023/4/27</a:t>
            </a:fld>
            <a:endParaRPr lang="zh-CN" altLang="en-US"/>
          </a:p>
        </p:txBody>
      </p:sp>
      <p:sp>
        <p:nvSpPr>
          <p:cNvPr id="5" name="页脚占位符 4">
            <a:extLst>
              <a:ext uri="{FF2B5EF4-FFF2-40B4-BE49-F238E27FC236}">
                <a16:creationId xmlns:a16="http://schemas.microsoft.com/office/drawing/2014/main" id="{658B8C9F-36F2-4D78-B545-E36CBCA61EF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ED230AE-A6F2-4602-B50E-ED94E8D6CD67}"/>
              </a:ext>
            </a:extLst>
          </p:cNvPr>
          <p:cNvSpPr>
            <a:spLocks noGrp="1"/>
          </p:cNvSpPr>
          <p:nvPr>
            <p:ph type="sldNum" sz="quarter" idx="12"/>
          </p:nvPr>
        </p:nvSpPr>
        <p:spPr/>
        <p:txBody>
          <a:bodyPr/>
          <a:lstStyle/>
          <a:p>
            <a:fld id="{9B32107C-F02C-4160-9812-589F95400E0F}" type="slidenum">
              <a:rPr lang="zh-CN" altLang="en-US" smtClean="0"/>
              <a:t>‹#›</a:t>
            </a:fld>
            <a:endParaRPr lang="zh-CN" altLang="en-US"/>
          </a:p>
        </p:txBody>
      </p:sp>
    </p:spTree>
    <p:extLst>
      <p:ext uri="{BB962C8B-B14F-4D97-AF65-F5344CB8AC3E}">
        <p14:creationId xmlns:p14="http://schemas.microsoft.com/office/powerpoint/2010/main" val="3039890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A147E4-ACD3-476E-9FDE-5DF298B244B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CDD9025-E578-4865-9DDC-DF72C52781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D260709-1E83-4CC5-B415-D225EE984ACF}"/>
              </a:ext>
            </a:extLst>
          </p:cNvPr>
          <p:cNvSpPr>
            <a:spLocks noGrp="1"/>
          </p:cNvSpPr>
          <p:nvPr>
            <p:ph type="dt" sz="half" idx="10"/>
          </p:nvPr>
        </p:nvSpPr>
        <p:spPr/>
        <p:txBody>
          <a:bodyPr/>
          <a:lstStyle/>
          <a:p>
            <a:fld id="{F61D4588-CCF0-4B09-80DE-5A0C0DFB7485}" type="datetimeFigureOut">
              <a:rPr lang="zh-CN" altLang="en-US" smtClean="0"/>
              <a:t>2023/4/27</a:t>
            </a:fld>
            <a:endParaRPr lang="zh-CN" altLang="en-US"/>
          </a:p>
        </p:txBody>
      </p:sp>
      <p:sp>
        <p:nvSpPr>
          <p:cNvPr id="5" name="页脚占位符 4">
            <a:extLst>
              <a:ext uri="{FF2B5EF4-FFF2-40B4-BE49-F238E27FC236}">
                <a16:creationId xmlns:a16="http://schemas.microsoft.com/office/drawing/2014/main" id="{2CC7AAA0-2E73-466B-B5CB-24E6431A40A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DCE22CC-3C8C-41BC-B5E7-A7CDF2386EF4}"/>
              </a:ext>
            </a:extLst>
          </p:cNvPr>
          <p:cNvSpPr>
            <a:spLocks noGrp="1"/>
          </p:cNvSpPr>
          <p:nvPr>
            <p:ph type="sldNum" sz="quarter" idx="12"/>
          </p:nvPr>
        </p:nvSpPr>
        <p:spPr/>
        <p:txBody>
          <a:bodyPr/>
          <a:lstStyle/>
          <a:p>
            <a:fld id="{9B32107C-F02C-4160-9812-589F95400E0F}" type="slidenum">
              <a:rPr lang="zh-CN" altLang="en-US" smtClean="0"/>
              <a:t>‹#›</a:t>
            </a:fld>
            <a:endParaRPr lang="zh-CN" altLang="en-US"/>
          </a:p>
        </p:txBody>
      </p:sp>
    </p:spTree>
    <p:extLst>
      <p:ext uri="{BB962C8B-B14F-4D97-AF65-F5344CB8AC3E}">
        <p14:creationId xmlns:p14="http://schemas.microsoft.com/office/powerpoint/2010/main" val="2823776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5AD742-DDE6-4C3D-A4FD-4775D4AEB38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855AD6A-E1A4-4B61-AABF-EF5F963E96E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602241D-5939-4AED-9A93-50B62AAEF2F9}"/>
              </a:ext>
            </a:extLst>
          </p:cNvPr>
          <p:cNvSpPr>
            <a:spLocks noGrp="1"/>
          </p:cNvSpPr>
          <p:nvPr>
            <p:ph type="dt" sz="half" idx="10"/>
          </p:nvPr>
        </p:nvSpPr>
        <p:spPr/>
        <p:txBody>
          <a:bodyPr/>
          <a:lstStyle/>
          <a:p>
            <a:fld id="{F61D4588-CCF0-4B09-80DE-5A0C0DFB7485}" type="datetimeFigureOut">
              <a:rPr lang="zh-CN" altLang="en-US" smtClean="0"/>
              <a:t>2023/4/27</a:t>
            </a:fld>
            <a:endParaRPr lang="zh-CN" altLang="en-US"/>
          </a:p>
        </p:txBody>
      </p:sp>
      <p:sp>
        <p:nvSpPr>
          <p:cNvPr id="5" name="页脚占位符 4">
            <a:extLst>
              <a:ext uri="{FF2B5EF4-FFF2-40B4-BE49-F238E27FC236}">
                <a16:creationId xmlns:a16="http://schemas.microsoft.com/office/drawing/2014/main" id="{7E7EF10B-5534-44E5-9013-3345A295FDF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BF044E6-1646-46CC-909C-A661AB86E789}"/>
              </a:ext>
            </a:extLst>
          </p:cNvPr>
          <p:cNvSpPr>
            <a:spLocks noGrp="1"/>
          </p:cNvSpPr>
          <p:nvPr>
            <p:ph type="sldNum" sz="quarter" idx="12"/>
          </p:nvPr>
        </p:nvSpPr>
        <p:spPr/>
        <p:txBody>
          <a:bodyPr/>
          <a:lstStyle/>
          <a:p>
            <a:fld id="{9B32107C-F02C-4160-9812-589F95400E0F}" type="slidenum">
              <a:rPr lang="zh-CN" altLang="en-US" smtClean="0"/>
              <a:t>‹#›</a:t>
            </a:fld>
            <a:endParaRPr lang="zh-CN" altLang="en-US"/>
          </a:p>
        </p:txBody>
      </p:sp>
    </p:spTree>
    <p:extLst>
      <p:ext uri="{BB962C8B-B14F-4D97-AF65-F5344CB8AC3E}">
        <p14:creationId xmlns:p14="http://schemas.microsoft.com/office/powerpoint/2010/main" val="24235968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2399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77CADE-A5C4-4F1C-8E63-55C7C90C67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DC0C8FB-1AB4-4070-916D-17F2C38A685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4698E-25D5-4CBB-A1E7-DD7DF45503D1}"/>
              </a:ext>
            </a:extLst>
          </p:cNvPr>
          <p:cNvSpPr>
            <a:spLocks noGrp="1"/>
          </p:cNvSpPr>
          <p:nvPr>
            <p:ph type="dt" sz="half" idx="10"/>
          </p:nvPr>
        </p:nvSpPr>
        <p:spPr/>
        <p:txBody>
          <a:bodyPr/>
          <a:lstStyle/>
          <a:p>
            <a:fld id="{F61D4588-CCF0-4B09-80DE-5A0C0DFB7485}" type="datetimeFigureOut">
              <a:rPr lang="zh-CN" altLang="en-US" smtClean="0"/>
              <a:t>2023/4/27</a:t>
            </a:fld>
            <a:endParaRPr lang="zh-CN" altLang="en-US"/>
          </a:p>
        </p:txBody>
      </p:sp>
      <p:sp>
        <p:nvSpPr>
          <p:cNvPr id="5" name="页脚占位符 4">
            <a:extLst>
              <a:ext uri="{FF2B5EF4-FFF2-40B4-BE49-F238E27FC236}">
                <a16:creationId xmlns:a16="http://schemas.microsoft.com/office/drawing/2014/main" id="{3D7315A7-F1B3-4FD7-8F49-0A459F6846D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D77CD7D-2ADD-492E-87BC-32F5B0172267}"/>
              </a:ext>
            </a:extLst>
          </p:cNvPr>
          <p:cNvSpPr>
            <a:spLocks noGrp="1"/>
          </p:cNvSpPr>
          <p:nvPr>
            <p:ph type="sldNum" sz="quarter" idx="12"/>
          </p:nvPr>
        </p:nvSpPr>
        <p:spPr/>
        <p:txBody>
          <a:bodyPr/>
          <a:lstStyle/>
          <a:p>
            <a:fld id="{9B32107C-F02C-4160-9812-589F95400E0F}" type="slidenum">
              <a:rPr lang="zh-CN" altLang="en-US" smtClean="0"/>
              <a:t>‹#›</a:t>
            </a:fld>
            <a:endParaRPr lang="zh-CN" altLang="en-US"/>
          </a:p>
        </p:txBody>
      </p:sp>
    </p:spTree>
    <p:extLst>
      <p:ext uri="{BB962C8B-B14F-4D97-AF65-F5344CB8AC3E}">
        <p14:creationId xmlns:p14="http://schemas.microsoft.com/office/powerpoint/2010/main" val="3998873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2DC976-AE44-4D44-A286-D8EFEF1FDCE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E2613B8-B952-4834-A1B2-D4BD71A778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A263876-F7FE-4F53-973A-4A4E0DB1B1D7}"/>
              </a:ext>
            </a:extLst>
          </p:cNvPr>
          <p:cNvSpPr>
            <a:spLocks noGrp="1"/>
          </p:cNvSpPr>
          <p:nvPr>
            <p:ph type="dt" sz="half" idx="10"/>
          </p:nvPr>
        </p:nvSpPr>
        <p:spPr/>
        <p:txBody>
          <a:bodyPr/>
          <a:lstStyle/>
          <a:p>
            <a:fld id="{F61D4588-CCF0-4B09-80DE-5A0C0DFB7485}" type="datetimeFigureOut">
              <a:rPr lang="zh-CN" altLang="en-US" smtClean="0"/>
              <a:t>2023/4/27</a:t>
            </a:fld>
            <a:endParaRPr lang="zh-CN" altLang="en-US"/>
          </a:p>
        </p:txBody>
      </p:sp>
      <p:sp>
        <p:nvSpPr>
          <p:cNvPr id="5" name="页脚占位符 4">
            <a:extLst>
              <a:ext uri="{FF2B5EF4-FFF2-40B4-BE49-F238E27FC236}">
                <a16:creationId xmlns:a16="http://schemas.microsoft.com/office/drawing/2014/main" id="{5320C2F1-7FDC-4D02-9987-65F031382A1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9AA66E0-6B11-4B16-8983-7CF6C7C03587}"/>
              </a:ext>
            </a:extLst>
          </p:cNvPr>
          <p:cNvSpPr>
            <a:spLocks noGrp="1"/>
          </p:cNvSpPr>
          <p:nvPr>
            <p:ph type="sldNum" sz="quarter" idx="12"/>
          </p:nvPr>
        </p:nvSpPr>
        <p:spPr/>
        <p:txBody>
          <a:bodyPr/>
          <a:lstStyle/>
          <a:p>
            <a:fld id="{9B32107C-F02C-4160-9812-589F95400E0F}" type="slidenum">
              <a:rPr lang="zh-CN" altLang="en-US" smtClean="0"/>
              <a:t>‹#›</a:t>
            </a:fld>
            <a:endParaRPr lang="zh-CN" altLang="en-US"/>
          </a:p>
        </p:txBody>
      </p:sp>
    </p:spTree>
    <p:extLst>
      <p:ext uri="{BB962C8B-B14F-4D97-AF65-F5344CB8AC3E}">
        <p14:creationId xmlns:p14="http://schemas.microsoft.com/office/powerpoint/2010/main" val="507686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6D5A55-C9F0-41A7-AAD2-112BC738200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4AA7B03-5441-41EA-A04C-17A7A08D040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20F61D4-EF3E-4774-8FEB-BA6AA778526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B4BC8FC-4E27-48DE-B13F-7AE6FF56E30B}"/>
              </a:ext>
            </a:extLst>
          </p:cNvPr>
          <p:cNvSpPr>
            <a:spLocks noGrp="1"/>
          </p:cNvSpPr>
          <p:nvPr>
            <p:ph type="dt" sz="half" idx="10"/>
          </p:nvPr>
        </p:nvSpPr>
        <p:spPr/>
        <p:txBody>
          <a:bodyPr/>
          <a:lstStyle/>
          <a:p>
            <a:fld id="{F61D4588-CCF0-4B09-80DE-5A0C0DFB7485}" type="datetimeFigureOut">
              <a:rPr lang="zh-CN" altLang="en-US" smtClean="0"/>
              <a:t>2023/4/27</a:t>
            </a:fld>
            <a:endParaRPr lang="zh-CN" altLang="en-US"/>
          </a:p>
        </p:txBody>
      </p:sp>
      <p:sp>
        <p:nvSpPr>
          <p:cNvPr id="6" name="页脚占位符 5">
            <a:extLst>
              <a:ext uri="{FF2B5EF4-FFF2-40B4-BE49-F238E27FC236}">
                <a16:creationId xmlns:a16="http://schemas.microsoft.com/office/drawing/2014/main" id="{BE8A81D0-D2D8-4ADB-8A6F-DB6A197BA49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42E6ECA-60B5-4641-9092-8048F532B493}"/>
              </a:ext>
            </a:extLst>
          </p:cNvPr>
          <p:cNvSpPr>
            <a:spLocks noGrp="1"/>
          </p:cNvSpPr>
          <p:nvPr>
            <p:ph type="sldNum" sz="quarter" idx="12"/>
          </p:nvPr>
        </p:nvSpPr>
        <p:spPr/>
        <p:txBody>
          <a:bodyPr/>
          <a:lstStyle/>
          <a:p>
            <a:fld id="{9B32107C-F02C-4160-9812-589F95400E0F}" type="slidenum">
              <a:rPr lang="zh-CN" altLang="en-US" smtClean="0"/>
              <a:t>‹#›</a:t>
            </a:fld>
            <a:endParaRPr lang="zh-CN" altLang="en-US"/>
          </a:p>
        </p:txBody>
      </p:sp>
    </p:spTree>
    <p:extLst>
      <p:ext uri="{BB962C8B-B14F-4D97-AF65-F5344CB8AC3E}">
        <p14:creationId xmlns:p14="http://schemas.microsoft.com/office/powerpoint/2010/main" val="2458507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A36AC-620A-460C-AC5F-B9FD39A2EDD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9C40C36-336E-4BF5-B7E5-C2F2951EB4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A78E81-7450-49F4-AB4A-26E4116D8E1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6FB4ADD-2C94-4346-9204-67FC4F842A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12BA94B-259B-439A-8340-B53EFFF631E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6FC697E-B8E1-48A5-A590-E63E5D1DA7E2}"/>
              </a:ext>
            </a:extLst>
          </p:cNvPr>
          <p:cNvSpPr>
            <a:spLocks noGrp="1"/>
          </p:cNvSpPr>
          <p:nvPr>
            <p:ph type="dt" sz="half" idx="10"/>
          </p:nvPr>
        </p:nvSpPr>
        <p:spPr/>
        <p:txBody>
          <a:bodyPr/>
          <a:lstStyle/>
          <a:p>
            <a:fld id="{F61D4588-CCF0-4B09-80DE-5A0C0DFB7485}" type="datetimeFigureOut">
              <a:rPr lang="zh-CN" altLang="en-US" smtClean="0"/>
              <a:t>2023/4/27</a:t>
            </a:fld>
            <a:endParaRPr lang="zh-CN" altLang="en-US"/>
          </a:p>
        </p:txBody>
      </p:sp>
      <p:sp>
        <p:nvSpPr>
          <p:cNvPr id="8" name="页脚占位符 7">
            <a:extLst>
              <a:ext uri="{FF2B5EF4-FFF2-40B4-BE49-F238E27FC236}">
                <a16:creationId xmlns:a16="http://schemas.microsoft.com/office/drawing/2014/main" id="{3E75DBED-AD1C-462B-BD20-5E7BF8C4E07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223FF9D-847B-41E0-B047-5E3343ADE6E5}"/>
              </a:ext>
            </a:extLst>
          </p:cNvPr>
          <p:cNvSpPr>
            <a:spLocks noGrp="1"/>
          </p:cNvSpPr>
          <p:nvPr>
            <p:ph type="sldNum" sz="quarter" idx="12"/>
          </p:nvPr>
        </p:nvSpPr>
        <p:spPr/>
        <p:txBody>
          <a:bodyPr/>
          <a:lstStyle/>
          <a:p>
            <a:fld id="{9B32107C-F02C-4160-9812-589F95400E0F}" type="slidenum">
              <a:rPr lang="zh-CN" altLang="en-US" smtClean="0"/>
              <a:t>‹#›</a:t>
            </a:fld>
            <a:endParaRPr lang="zh-CN" altLang="en-US"/>
          </a:p>
        </p:txBody>
      </p:sp>
    </p:spTree>
    <p:extLst>
      <p:ext uri="{BB962C8B-B14F-4D97-AF65-F5344CB8AC3E}">
        <p14:creationId xmlns:p14="http://schemas.microsoft.com/office/powerpoint/2010/main" val="765003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F2FBC0-E32F-4772-99F4-5048B57090D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8FD6BB0-CB05-4B6E-8383-A5DC70CA09D3}"/>
              </a:ext>
            </a:extLst>
          </p:cNvPr>
          <p:cNvSpPr>
            <a:spLocks noGrp="1"/>
          </p:cNvSpPr>
          <p:nvPr>
            <p:ph type="dt" sz="half" idx="10"/>
          </p:nvPr>
        </p:nvSpPr>
        <p:spPr/>
        <p:txBody>
          <a:bodyPr/>
          <a:lstStyle/>
          <a:p>
            <a:fld id="{F61D4588-CCF0-4B09-80DE-5A0C0DFB7485}" type="datetimeFigureOut">
              <a:rPr lang="zh-CN" altLang="en-US" smtClean="0"/>
              <a:t>2023/4/27</a:t>
            </a:fld>
            <a:endParaRPr lang="zh-CN" altLang="en-US"/>
          </a:p>
        </p:txBody>
      </p:sp>
      <p:sp>
        <p:nvSpPr>
          <p:cNvPr id="4" name="页脚占位符 3">
            <a:extLst>
              <a:ext uri="{FF2B5EF4-FFF2-40B4-BE49-F238E27FC236}">
                <a16:creationId xmlns:a16="http://schemas.microsoft.com/office/drawing/2014/main" id="{B000D3A2-65B8-41A4-B776-354AEE9F0F1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294F813-BF0B-4464-B36A-B8A7721EFD30}"/>
              </a:ext>
            </a:extLst>
          </p:cNvPr>
          <p:cNvSpPr>
            <a:spLocks noGrp="1"/>
          </p:cNvSpPr>
          <p:nvPr>
            <p:ph type="sldNum" sz="quarter" idx="12"/>
          </p:nvPr>
        </p:nvSpPr>
        <p:spPr/>
        <p:txBody>
          <a:bodyPr/>
          <a:lstStyle/>
          <a:p>
            <a:fld id="{9B32107C-F02C-4160-9812-589F95400E0F}" type="slidenum">
              <a:rPr lang="zh-CN" altLang="en-US" smtClean="0"/>
              <a:t>‹#›</a:t>
            </a:fld>
            <a:endParaRPr lang="zh-CN" altLang="en-US"/>
          </a:p>
        </p:txBody>
      </p:sp>
    </p:spTree>
    <p:extLst>
      <p:ext uri="{BB962C8B-B14F-4D97-AF65-F5344CB8AC3E}">
        <p14:creationId xmlns:p14="http://schemas.microsoft.com/office/powerpoint/2010/main" val="3760427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0FAB1D9-2D2E-4111-A181-A9BC8DC47C94}"/>
              </a:ext>
            </a:extLst>
          </p:cNvPr>
          <p:cNvSpPr>
            <a:spLocks noGrp="1"/>
          </p:cNvSpPr>
          <p:nvPr>
            <p:ph type="dt" sz="half" idx="10"/>
          </p:nvPr>
        </p:nvSpPr>
        <p:spPr/>
        <p:txBody>
          <a:bodyPr/>
          <a:lstStyle/>
          <a:p>
            <a:fld id="{F61D4588-CCF0-4B09-80DE-5A0C0DFB7485}" type="datetimeFigureOut">
              <a:rPr lang="zh-CN" altLang="en-US" smtClean="0"/>
              <a:t>2023/4/27</a:t>
            </a:fld>
            <a:endParaRPr lang="zh-CN" altLang="en-US"/>
          </a:p>
        </p:txBody>
      </p:sp>
      <p:sp>
        <p:nvSpPr>
          <p:cNvPr id="3" name="页脚占位符 2">
            <a:extLst>
              <a:ext uri="{FF2B5EF4-FFF2-40B4-BE49-F238E27FC236}">
                <a16:creationId xmlns:a16="http://schemas.microsoft.com/office/drawing/2014/main" id="{BE5D3D7B-39D8-4C2A-8229-E4A7B8388EF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6141E90-9C16-469C-8E8A-7084C5F937BA}"/>
              </a:ext>
            </a:extLst>
          </p:cNvPr>
          <p:cNvSpPr>
            <a:spLocks noGrp="1"/>
          </p:cNvSpPr>
          <p:nvPr>
            <p:ph type="sldNum" sz="quarter" idx="12"/>
          </p:nvPr>
        </p:nvSpPr>
        <p:spPr/>
        <p:txBody>
          <a:bodyPr/>
          <a:lstStyle/>
          <a:p>
            <a:fld id="{9B32107C-F02C-4160-9812-589F95400E0F}" type="slidenum">
              <a:rPr lang="zh-CN" altLang="en-US" smtClean="0"/>
              <a:t>‹#›</a:t>
            </a:fld>
            <a:endParaRPr lang="zh-CN" altLang="en-US"/>
          </a:p>
        </p:txBody>
      </p:sp>
    </p:spTree>
    <p:extLst>
      <p:ext uri="{BB962C8B-B14F-4D97-AF65-F5344CB8AC3E}">
        <p14:creationId xmlns:p14="http://schemas.microsoft.com/office/powerpoint/2010/main" val="1076578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107E46-1779-4614-A0FC-52DFEA23D18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4E10492-5C0B-4D5C-917A-8F9B18D8F9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A65A51-97F6-4226-BEF1-F187EA186B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8A47BF7-0A04-447A-B8A4-97229B43473C}"/>
              </a:ext>
            </a:extLst>
          </p:cNvPr>
          <p:cNvSpPr>
            <a:spLocks noGrp="1"/>
          </p:cNvSpPr>
          <p:nvPr>
            <p:ph type="dt" sz="half" idx="10"/>
          </p:nvPr>
        </p:nvSpPr>
        <p:spPr/>
        <p:txBody>
          <a:bodyPr/>
          <a:lstStyle/>
          <a:p>
            <a:fld id="{F61D4588-CCF0-4B09-80DE-5A0C0DFB7485}" type="datetimeFigureOut">
              <a:rPr lang="zh-CN" altLang="en-US" smtClean="0"/>
              <a:t>2023/4/27</a:t>
            </a:fld>
            <a:endParaRPr lang="zh-CN" altLang="en-US"/>
          </a:p>
        </p:txBody>
      </p:sp>
      <p:sp>
        <p:nvSpPr>
          <p:cNvPr id="6" name="页脚占位符 5">
            <a:extLst>
              <a:ext uri="{FF2B5EF4-FFF2-40B4-BE49-F238E27FC236}">
                <a16:creationId xmlns:a16="http://schemas.microsoft.com/office/drawing/2014/main" id="{4688A92E-6655-4BC6-A9C5-0CBFFA98520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185C29A-EBCF-4F4B-AE2F-24B4D0ABBB41}"/>
              </a:ext>
            </a:extLst>
          </p:cNvPr>
          <p:cNvSpPr>
            <a:spLocks noGrp="1"/>
          </p:cNvSpPr>
          <p:nvPr>
            <p:ph type="sldNum" sz="quarter" idx="12"/>
          </p:nvPr>
        </p:nvSpPr>
        <p:spPr/>
        <p:txBody>
          <a:bodyPr/>
          <a:lstStyle/>
          <a:p>
            <a:fld id="{9B32107C-F02C-4160-9812-589F95400E0F}" type="slidenum">
              <a:rPr lang="zh-CN" altLang="en-US" smtClean="0"/>
              <a:t>‹#›</a:t>
            </a:fld>
            <a:endParaRPr lang="zh-CN" altLang="en-US"/>
          </a:p>
        </p:txBody>
      </p:sp>
    </p:spTree>
    <p:extLst>
      <p:ext uri="{BB962C8B-B14F-4D97-AF65-F5344CB8AC3E}">
        <p14:creationId xmlns:p14="http://schemas.microsoft.com/office/powerpoint/2010/main" val="3732128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C95A-A5BD-406B-B9E8-6715C172689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142AFE7-4777-466F-9486-8F034DE384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097C5A3-6E61-4C14-88B7-2A4946F2B9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9945822-381C-4BC0-B293-C39FFD912BBA}"/>
              </a:ext>
            </a:extLst>
          </p:cNvPr>
          <p:cNvSpPr>
            <a:spLocks noGrp="1"/>
          </p:cNvSpPr>
          <p:nvPr>
            <p:ph type="dt" sz="half" idx="10"/>
          </p:nvPr>
        </p:nvSpPr>
        <p:spPr/>
        <p:txBody>
          <a:bodyPr/>
          <a:lstStyle/>
          <a:p>
            <a:fld id="{F61D4588-CCF0-4B09-80DE-5A0C0DFB7485}" type="datetimeFigureOut">
              <a:rPr lang="zh-CN" altLang="en-US" smtClean="0"/>
              <a:t>2023/4/27</a:t>
            </a:fld>
            <a:endParaRPr lang="zh-CN" altLang="en-US"/>
          </a:p>
        </p:txBody>
      </p:sp>
      <p:sp>
        <p:nvSpPr>
          <p:cNvPr id="6" name="页脚占位符 5">
            <a:extLst>
              <a:ext uri="{FF2B5EF4-FFF2-40B4-BE49-F238E27FC236}">
                <a16:creationId xmlns:a16="http://schemas.microsoft.com/office/drawing/2014/main" id="{8D7896E5-80D4-4B5A-94A7-F7B567BE5AF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F8B254F-3192-45CD-B213-8DE261E349DE}"/>
              </a:ext>
            </a:extLst>
          </p:cNvPr>
          <p:cNvSpPr>
            <a:spLocks noGrp="1"/>
          </p:cNvSpPr>
          <p:nvPr>
            <p:ph type="sldNum" sz="quarter" idx="12"/>
          </p:nvPr>
        </p:nvSpPr>
        <p:spPr/>
        <p:txBody>
          <a:bodyPr/>
          <a:lstStyle/>
          <a:p>
            <a:fld id="{9B32107C-F02C-4160-9812-589F95400E0F}" type="slidenum">
              <a:rPr lang="zh-CN" altLang="en-US" smtClean="0"/>
              <a:t>‹#›</a:t>
            </a:fld>
            <a:endParaRPr lang="zh-CN" altLang="en-US"/>
          </a:p>
        </p:txBody>
      </p:sp>
    </p:spTree>
    <p:extLst>
      <p:ext uri="{BB962C8B-B14F-4D97-AF65-F5344CB8AC3E}">
        <p14:creationId xmlns:p14="http://schemas.microsoft.com/office/powerpoint/2010/main" val="649757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F340982-C582-478C-803E-9BD006D4A5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0E4DA29-FA72-4F7C-9F0C-FEB731D199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4633BC4-3A62-4B87-B90C-C143E18E58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1D4588-CCF0-4B09-80DE-5A0C0DFB7485}" type="datetimeFigureOut">
              <a:rPr lang="zh-CN" altLang="en-US" smtClean="0"/>
              <a:t>2023/4/27</a:t>
            </a:fld>
            <a:endParaRPr lang="zh-CN" altLang="en-US"/>
          </a:p>
        </p:txBody>
      </p:sp>
      <p:sp>
        <p:nvSpPr>
          <p:cNvPr id="5" name="页脚占位符 4">
            <a:extLst>
              <a:ext uri="{FF2B5EF4-FFF2-40B4-BE49-F238E27FC236}">
                <a16:creationId xmlns:a16="http://schemas.microsoft.com/office/drawing/2014/main" id="{3467BC37-70B4-4127-A009-C76E2FE365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9C94230-0554-4524-95C4-8CF2C6D101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32107C-F02C-4160-9812-589F95400E0F}" type="slidenum">
              <a:rPr lang="zh-CN" altLang="en-US" smtClean="0"/>
              <a:t>‹#›</a:t>
            </a:fld>
            <a:endParaRPr lang="zh-CN" altLang="en-US"/>
          </a:p>
        </p:txBody>
      </p:sp>
    </p:spTree>
    <p:extLst>
      <p:ext uri="{BB962C8B-B14F-4D97-AF65-F5344CB8AC3E}">
        <p14:creationId xmlns:p14="http://schemas.microsoft.com/office/powerpoint/2010/main" val="2777082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NUL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6.emf"/><Relationship Id="rId4"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clipboard/media/image1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clipboard/media/image11.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9.wmf"/><Relationship Id="rId4" Type="http://schemas.openxmlformats.org/officeDocument/2006/relationships/oleObject" Target="../embeddings/oleObject2.bin"/></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image" Target="../../clipboard/media/image14.png"/><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1.wmf"/><Relationship Id="rId11" Type="http://schemas.openxmlformats.org/officeDocument/2006/relationships/image" Target="../../clipboard/media/image18.png"/><Relationship Id="rId5" Type="http://schemas.openxmlformats.org/officeDocument/2006/relationships/oleObject" Target="../embeddings/oleObject3.bin"/><Relationship Id="rId10" Type="http://schemas.openxmlformats.org/officeDocument/2006/relationships/image" Target="../media/image23.wmf"/><Relationship Id="rId4" Type="http://schemas.openxmlformats.org/officeDocument/2006/relationships/image" Target="../media/image20.png"/><Relationship Id="rId9" Type="http://schemas.openxmlformats.org/officeDocument/2006/relationships/oleObject" Target="../embeddings/oleObject5.bin"/></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26.wmf"/><Relationship Id="rId3" Type="http://schemas.openxmlformats.org/officeDocument/2006/relationships/notesSlide" Target="../notesSlides/notesSlide13.xml"/><Relationship Id="rId7" Type="http://schemas.openxmlformats.org/officeDocument/2006/relationships/image" Target="../media/image24.wmf"/><Relationship Id="rId12"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6.bin"/><Relationship Id="rId11" Type="http://schemas.openxmlformats.org/officeDocument/2006/relationships/image" Target="../media/image21.wmf"/><Relationship Id="rId5" Type="http://schemas.openxmlformats.org/officeDocument/2006/relationships/image" Target="../media/image20.png"/><Relationship Id="rId15" Type="http://schemas.openxmlformats.org/officeDocument/2006/relationships/image" Target="../media/image22.wmf"/><Relationship Id="rId10" Type="http://schemas.openxmlformats.org/officeDocument/2006/relationships/oleObject" Target="../embeddings/oleObject8.bin"/><Relationship Id="rId4" Type="http://schemas.openxmlformats.org/officeDocument/2006/relationships/image" Target="../../clipboard/media/image19.png"/><Relationship Id="rId9" Type="http://schemas.openxmlformats.org/officeDocument/2006/relationships/image" Target="../media/image25.wmf"/><Relationship Id="rId14" Type="http://schemas.openxmlformats.org/officeDocument/2006/relationships/oleObject" Target="../embeddings/oleObject10.bin"/></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oleObject" Target="../embeddings/oleObject15.bin"/><Relationship Id="rId3" Type="http://schemas.openxmlformats.org/officeDocument/2006/relationships/notesSlide" Target="../notesSlides/notesSlide14.xml"/><Relationship Id="rId7" Type="http://schemas.openxmlformats.org/officeDocument/2006/relationships/image" Target="../media/image28.wmf"/><Relationship Id="rId12" Type="http://schemas.openxmlformats.org/officeDocument/2006/relationships/image" Target="../media/image30.wmf"/><Relationship Id="rId2" Type="http://schemas.openxmlformats.org/officeDocument/2006/relationships/slideLayout" Target="../slideLayouts/slideLayout2.xml"/><Relationship Id="rId16" Type="http://schemas.openxmlformats.org/officeDocument/2006/relationships/image" Target="../media/image22.wmf"/><Relationship Id="rId1" Type="http://schemas.openxmlformats.org/officeDocument/2006/relationships/vmlDrawing" Target="../drawings/vmlDrawing5.vml"/><Relationship Id="rId6" Type="http://schemas.openxmlformats.org/officeDocument/2006/relationships/oleObject" Target="../embeddings/oleObject12.bin"/><Relationship Id="rId11" Type="http://schemas.openxmlformats.org/officeDocument/2006/relationships/oleObject" Target="../embeddings/oleObject14.bin"/><Relationship Id="rId5" Type="http://schemas.openxmlformats.org/officeDocument/2006/relationships/image" Target="../media/image27.wmf"/><Relationship Id="rId15" Type="http://schemas.openxmlformats.org/officeDocument/2006/relationships/oleObject" Target="../embeddings/oleObject16.bin"/><Relationship Id="rId10" Type="http://schemas.openxmlformats.org/officeDocument/2006/relationships/image" Target="../media/image20.png"/><Relationship Id="rId4" Type="http://schemas.openxmlformats.org/officeDocument/2006/relationships/oleObject" Target="../embeddings/oleObject11.bin"/><Relationship Id="rId9" Type="http://schemas.openxmlformats.org/officeDocument/2006/relationships/image" Target="../media/image29.wmf"/><Relationship Id="rId14" Type="http://schemas.openxmlformats.org/officeDocument/2006/relationships/image" Target="../media/image26.w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157460" y="2668605"/>
            <a:ext cx="11670363" cy="677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en-US" altLang="zh-CN" sz="5799" b="1" dirty="0">
                <a:solidFill>
                  <a:srgbClr val="00C3D9"/>
                </a:solidFill>
                <a:latin typeface="微软雅黑" pitchFamily="34" charset="-122"/>
                <a:ea typeface="微软雅黑" pitchFamily="34" charset="-122"/>
              </a:rPr>
              <a:t>The Final End: Overview</a:t>
            </a:r>
            <a:endParaRPr lang="zh-CN" altLang="en-US" sz="5799" b="1" dirty="0">
              <a:solidFill>
                <a:srgbClr val="00C3D9"/>
              </a:solidFill>
              <a:latin typeface="微软雅黑" pitchFamily="34" charset="-122"/>
              <a:ea typeface="微软雅黑" pitchFamily="34" charset="-122"/>
            </a:endParaRPr>
          </a:p>
        </p:txBody>
      </p:sp>
      <p:grpSp>
        <p:nvGrpSpPr>
          <p:cNvPr id="5" name="组合 6"/>
          <p:cNvGrpSpPr/>
          <p:nvPr/>
        </p:nvGrpSpPr>
        <p:grpSpPr>
          <a:xfrm>
            <a:off x="2476642" y="6186003"/>
            <a:ext cx="7307751" cy="76182"/>
            <a:chOff x="2475009" y="6173367"/>
            <a:chExt cx="7309443" cy="76200"/>
          </a:xfrm>
        </p:grpSpPr>
        <p:sp>
          <p:nvSpPr>
            <p:cNvPr id="6" name="Rectangle 13"/>
            <p:cNvSpPr/>
            <p:nvPr/>
          </p:nvSpPr>
          <p:spPr>
            <a:xfrm>
              <a:off x="2475009" y="617336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7" name="Rectangle 14"/>
            <p:cNvSpPr/>
            <p:nvPr/>
          </p:nvSpPr>
          <p:spPr>
            <a:xfrm>
              <a:off x="8321412" y="617336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8" name="Rectangle 15"/>
            <p:cNvSpPr/>
            <p:nvPr/>
          </p:nvSpPr>
          <p:spPr>
            <a:xfrm>
              <a:off x="5401089" y="617336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9" name="Rectangle 16"/>
            <p:cNvSpPr/>
            <p:nvPr/>
          </p:nvSpPr>
          <p:spPr>
            <a:xfrm>
              <a:off x="6864129" y="617336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10" name="Rectangle 17"/>
            <p:cNvSpPr/>
            <p:nvPr/>
          </p:nvSpPr>
          <p:spPr>
            <a:xfrm>
              <a:off x="3938049" y="617336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grpSp>
      <p:sp>
        <p:nvSpPr>
          <p:cNvPr id="2" name="灯片编号占位符 1">
            <a:extLst>
              <a:ext uri="{FF2B5EF4-FFF2-40B4-BE49-F238E27FC236}">
                <a16:creationId xmlns:a16="http://schemas.microsoft.com/office/drawing/2014/main" id="{64D45B2B-CD8B-4BE1-AD7D-14334DF51C75}"/>
              </a:ext>
            </a:extLst>
          </p:cNvPr>
          <p:cNvSpPr>
            <a:spLocks noGrp="1"/>
          </p:cNvSpPr>
          <p:nvPr>
            <p:ph type="sldNum" sz="quarter" idx="12"/>
          </p:nvPr>
        </p:nvSpPr>
        <p:spPr/>
        <p:txBody>
          <a:bodyPr/>
          <a:lstStyle/>
          <a:p>
            <a:fld id="{396425DD-4F20-6240-8297-3A91A68F671E}" type="slidenum">
              <a:rPr kumimoji="1" lang="zh-CN" altLang="en-US" smtClean="0"/>
              <a:t>1</a:t>
            </a:fld>
            <a:endParaRPr kumimoji="1" lang="zh-CN" altLang="en-US"/>
          </a:p>
        </p:txBody>
      </p:sp>
    </p:spTree>
    <p:extLst>
      <p:ext uri="{BB962C8B-B14F-4D97-AF65-F5344CB8AC3E}">
        <p14:creationId xmlns:p14="http://schemas.microsoft.com/office/powerpoint/2010/main" val="2087893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by="(-#ppt_w*2)" calcmode="lin" valueType="num">
                                      <p:cBhvr rctx="PPT">
                                        <p:cTn id="7" dur="500" autoRev="1" fill="hold">
                                          <p:stCondLst>
                                            <p:cond delay="0"/>
                                          </p:stCondLst>
                                        </p:cTn>
                                        <p:tgtEl>
                                          <p:spTgt spid="4"/>
                                        </p:tgtEl>
                                        <p:attrNameLst>
                                          <p:attrName>ppt_w</p:attrName>
                                        </p:attrNameLst>
                                      </p:cBhvr>
                                    </p:anim>
                                    <p:anim by="(#ppt_w*0.50)" calcmode="lin" valueType="num">
                                      <p:cBhvr>
                                        <p:cTn id="8" dur="500" decel="50000" autoRev="1" fill="hold">
                                          <p:stCondLst>
                                            <p:cond delay="0"/>
                                          </p:stCondLst>
                                        </p:cTn>
                                        <p:tgtEl>
                                          <p:spTgt spid="4"/>
                                        </p:tgtEl>
                                        <p:attrNameLst>
                                          <p:attrName>ppt_x</p:attrName>
                                        </p:attrNameLst>
                                      </p:cBhvr>
                                    </p:anim>
                                    <p:anim from="(-#ppt_h/2)" to="(#ppt_y)" calcmode="lin" valueType="num">
                                      <p:cBhvr>
                                        <p:cTn id="9" dur="1000" fill="hold">
                                          <p:stCondLst>
                                            <p:cond delay="0"/>
                                          </p:stCondLst>
                                        </p:cTn>
                                        <p:tgtEl>
                                          <p:spTgt spid="4"/>
                                        </p:tgtEl>
                                        <p:attrNameLst>
                                          <p:attrName>ppt_y</p:attrName>
                                        </p:attrNameLst>
                                      </p:cBhvr>
                                    </p:anim>
                                    <p:animRot by="21600000">
                                      <p:cBhvr>
                                        <p:cTn id="10" dur="1000" fill="hold">
                                          <p:stCondLst>
                                            <p:cond delay="0"/>
                                          </p:stCondLst>
                                        </p:cTn>
                                        <p:tgtEl>
                                          <p:spTgt spid="4"/>
                                        </p:tgtEl>
                                        <p:attrNameLst>
                                          <p:attrName>r</p:attrName>
                                        </p:attrNameLst>
                                      </p:cBhvr>
                                    </p:animRot>
                                  </p:childTnLst>
                                </p:cTn>
                              </p:par>
                              <p:par>
                                <p:cTn id="11" presetID="22" presetClass="entr" presetSubtype="8" fill="hold" nodeType="withEffect">
                                  <p:stCondLst>
                                    <p:cond delay="25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152400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4" name="Straight Connector 3"/>
          <p:cNvCxnSpPr/>
          <p:nvPr/>
        </p:nvCxnSpPr>
        <p:spPr>
          <a:xfrm>
            <a:off x="152400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a:t>Hubs and Authorities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81200" y="1295400"/>
                <a:ext cx="7337223" cy="5486400"/>
              </a:xfrm>
            </p:spPr>
            <p:txBody>
              <a:bodyPr>
                <a:normAutofit/>
              </a:bodyPr>
              <a:lstStyle/>
              <a:p>
                <a:r>
                  <a:rPr lang="en-US" b="1" dirty="0">
                    <a:solidFill>
                      <a:srgbClr val="D60093"/>
                    </a:solidFill>
                  </a:rPr>
                  <a:t>Each page </a:t>
                </a:r>
                <a14:m>
                  <m:oMath xmlns:m="http://schemas.openxmlformats.org/officeDocument/2006/math">
                    <m:r>
                      <a:rPr lang="en-US" b="1" i="1" dirty="0" smtClean="0">
                        <a:solidFill>
                          <a:srgbClr val="D60093"/>
                        </a:solidFill>
                        <a:latin typeface="Cambria Math"/>
                      </a:rPr>
                      <m:t>𝒊</m:t>
                    </m:r>
                  </m:oMath>
                </a14:m>
                <a:r>
                  <a:rPr lang="en-US" b="1" dirty="0">
                    <a:solidFill>
                      <a:srgbClr val="D60093"/>
                    </a:solidFill>
                  </a:rPr>
                  <a:t> has 2 scores:</a:t>
                </a:r>
              </a:p>
              <a:p>
                <a:pPr lvl="1"/>
                <a:r>
                  <a:rPr lang="en-US" dirty="0"/>
                  <a:t>Authority score: </a:t>
                </a:r>
                <a14:m>
                  <m:oMath xmlns:m="http://schemas.openxmlformats.org/officeDocument/2006/math">
                    <m:sSub>
                      <m:sSubPr>
                        <m:ctrlPr>
                          <a:rPr lang="en-US" b="1" i="1">
                            <a:latin typeface="Cambria Math" panose="02040503050406030204" pitchFamily="18" charset="0"/>
                          </a:rPr>
                        </m:ctrlPr>
                      </m:sSubPr>
                      <m:e>
                        <m:r>
                          <a:rPr lang="en-US" b="1" i="1">
                            <a:latin typeface="Cambria Math"/>
                          </a:rPr>
                          <m:t>𝒂</m:t>
                        </m:r>
                      </m:e>
                      <m:sub>
                        <m:r>
                          <a:rPr lang="en-US" b="1" i="1" smtClean="0">
                            <a:latin typeface="Cambria Math"/>
                          </a:rPr>
                          <m:t>𝒊</m:t>
                        </m:r>
                      </m:sub>
                    </m:sSub>
                  </m:oMath>
                </a14:m>
                <a:endParaRPr lang="en-US" b="1" dirty="0"/>
              </a:p>
              <a:p>
                <a:pPr lvl="1"/>
                <a:r>
                  <a:rPr lang="en-US" dirty="0"/>
                  <a:t>Hub score: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a:rPr>
                          <m:t>𝒉</m:t>
                        </m:r>
                      </m:e>
                      <m:sub>
                        <m:r>
                          <a:rPr lang="en-US" b="1" i="1" smtClean="0">
                            <a:latin typeface="Cambria Math"/>
                          </a:rPr>
                          <m:t>𝒊</m:t>
                        </m:r>
                      </m:sub>
                    </m:sSub>
                  </m:oMath>
                </a14:m>
                <a:endParaRPr lang="en-US" b="1" dirty="0"/>
              </a:p>
              <a:p>
                <a:pPr marL="118872" indent="0">
                  <a:buNone/>
                </a:pPr>
                <a:r>
                  <a:rPr lang="en-US" b="1" u="sng" dirty="0">
                    <a:solidFill>
                      <a:srgbClr val="0000FF"/>
                    </a:solidFill>
                  </a:rPr>
                  <a:t>HITS algorithm:</a:t>
                </a:r>
              </a:p>
              <a:p>
                <a:r>
                  <a:rPr lang="en-US" dirty="0"/>
                  <a:t>Initialize: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a:rPr>
                          <m:t>𝑎</m:t>
                        </m:r>
                      </m:e>
                      <m:sub>
                        <m:r>
                          <a:rPr lang="en-US" b="0" i="1" smtClean="0">
                            <a:latin typeface="Cambria Math"/>
                          </a:rPr>
                          <m:t>𝑗</m:t>
                        </m:r>
                      </m:sub>
                      <m:sup>
                        <m:r>
                          <a:rPr lang="en-US" b="0" i="1" smtClean="0">
                            <a:latin typeface="Cambria Math"/>
                          </a:rPr>
                          <m:t>(0)</m:t>
                        </m:r>
                      </m:sup>
                    </m:sSubSup>
                    <m:r>
                      <a:rPr lang="en-US">
                        <a:latin typeface="Cambria Math"/>
                      </a:rPr>
                      <m:t>=1</m:t>
                    </m:r>
                    <m:r>
                      <a:rPr lang="en-US" b="0" i="0" smtClean="0">
                        <a:latin typeface="Cambria Math"/>
                      </a:rPr>
                      <m:t>/</m:t>
                    </m:r>
                    <m:rad>
                      <m:radPr>
                        <m:degHide m:val="on"/>
                        <m:ctrlPr>
                          <a:rPr lang="en-US" b="0" i="1" smtClean="0">
                            <a:latin typeface="Cambria Math" panose="02040503050406030204" pitchFamily="18" charset="0"/>
                          </a:rPr>
                        </m:ctrlPr>
                      </m:radPr>
                      <m:deg/>
                      <m:e>
                        <m:r>
                          <m:rPr>
                            <m:sty m:val="p"/>
                          </m:rPr>
                          <a:rPr lang="en-US" b="0" i="0" smtClean="0">
                            <a:latin typeface="Cambria Math"/>
                          </a:rPr>
                          <m:t>N</m:t>
                        </m:r>
                      </m:e>
                    </m:rad>
                    <m:r>
                      <a:rPr lang="en-US">
                        <a:latin typeface="Cambria Math"/>
                      </a:rPr>
                      <m:t>, </m:t>
                    </m:r>
                    <m:r>
                      <a:rPr lang="en-US" b="0" i="0" smtClean="0">
                        <a:latin typeface="Cambria Math"/>
                      </a:rPr>
                      <m:t> </m:t>
                    </m:r>
                    <m:sSubSup>
                      <m:sSubSupPr>
                        <m:ctrlPr>
                          <a:rPr lang="en-US" b="0" i="1" smtClean="0">
                            <a:latin typeface="Cambria Math" panose="02040503050406030204" pitchFamily="18" charset="0"/>
                          </a:rPr>
                        </m:ctrlPr>
                      </m:sSubSupPr>
                      <m:e>
                        <m:r>
                          <m:rPr>
                            <m:sty m:val="p"/>
                          </m:rPr>
                          <a:rPr lang="en-US" b="0" i="0" smtClean="0">
                            <a:latin typeface="Cambria Math"/>
                          </a:rPr>
                          <m:t>h</m:t>
                        </m:r>
                      </m:e>
                      <m:sub>
                        <m:r>
                          <m:rPr>
                            <m:sty m:val="p"/>
                          </m:rPr>
                          <a:rPr lang="en-US" b="0" i="0" smtClean="0">
                            <a:latin typeface="Cambria Math"/>
                          </a:rPr>
                          <m:t>j</m:t>
                        </m:r>
                      </m:sub>
                      <m:sup>
                        <m:r>
                          <a:rPr lang="en-US" b="0" i="0" smtClean="0">
                            <a:latin typeface="Cambria Math"/>
                          </a:rPr>
                          <m:t>(0)</m:t>
                        </m:r>
                      </m:sup>
                    </m:sSubSup>
                    <m:r>
                      <a:rPr lang="en-US">
                        <a:latin typeface="Cambria Math"/>
                      </a:rPr>
                      <m:t>=1/</m:t>
                    </m:r>
                    <m:rad>
                      <m:radPr>
                        <m:degHide m:val="on"/>
                        <m:ctrlPr>
                          <a:rPr lang="en-US" i="1">
                            <a:latin typeface="Cambria Math" panose="02040503050406030204" pitchFamily="18" charset="0"/>
                          </a:rPr>
                        </m:ctrlPr>
                      </m:radPr>
                      <m:deg/>
                      <m:e>
                        <m:r>
                          <m:rPr>
                            <m:sty m:val="p"/>
                          </m:rPr>
                          <a:rPr lang="en-US" b="0" i="0" smtClean="0">
                            <a:latin typeface="Cambria Math"/>
                          </a:rPr>
                          <m:t>N</m:t>
                        </m:r>
                      </m:e>
                    </m:rad>
                  </m:oMath>
                </a14:m>
                <a:endParaRPr lang="en-US" dirty="0"/>
              </a:p>
              <a:p>
                <a:r>
                  <a:rPr lang="en-US" dirty="0">
                    <a:solidFill>
                      <a:srgbClr val="008000"/>
                    </a:solidFill>
                  </a:rPr>
                  <a:t>Then keep iterating until </a:t>
                </a:r>
                <a:r>
                  <a:rPr lang="en-US" b="1" dirty="0">
                    <a:solidFill>
                      <a:srgbClr val="008000"/>
                    </a:solidFill>
                  </a:rPr>
                  <a:t>convergence</a:t>
                </a:r>
                <a:r>
                  <a:rPr lang="en-US" dirty="0">
                    <a:solidFill>
                      <a:srgbClr val="008000"/>
                    </a:solidFill>
                  </a:rPr>
                  <a:t>:</a:t>
                </a:r>
              </a:p>
              <a:p>
                <a:pPr lvl="1"/>
                <a14:m>
                  <m:oMath xmlns:m="http://schemas.openxmlformats.org/officeDocument/2006/math">
                    <m:r>
                      <a:rPr lang="en-US" b="1" i="1" smtClean="0">
                        <a:latin typeface="Cambria Math"/>
                        <a:ea typeface="Cambria Math"/>
                      </a:rPr>
                      <m:t>∀</m:t>
                    </m:r>
                    <m:r>
                      <a:rPr lang="en-US" b="1" i="1" smtClean="0">
                        <a:latin typeface="Cambria Math"/>
                        <a:ea typeface="Cambria Math"/>
                      </a:rPr>
                      <m:t>𝒊</m:t>
                    </m:r>
                    <m:r>
                      <a:rPr lang="en-US" b="0" i="1" smtClean="0">
                        <a:latin typeface="Cambria Math"/>
                        <a:ea typeface="Cambria Math"/>
                      </a:rPr>
                      <m:t>: </m:t>
                    </m:r>
                  </m:oMath>
                </a14:m>
                <a:r>
                  <a:rPr lang="en-US" dirty="0"/>
                  <a:t>Authority: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a:rPr>
                          <m:t>𝑎</m:t>
                        </m:r>
                      </m:e>
                      <m:sub>
                        <m:r>
                          <a:rPr lang="en-US" b="0" i="1" smtClean="0">
                            <a:latin typeface="Cambria Math"/>
                          </a:rPr>
                          <m:t>𝑖</m:t>
                        </m:r>
                      </m:sub>
                      <m:sup>
                        <m:r>
                          <a:rPr lang="en-US" b="0" i="1" smtClean="0">
                            <a:latin typeface="Cambria Math"/>
                          </a:rPr>
                          <m:t>(</m:t>
                        </m:r>
                        <m:r>
                          <a:rPr lang="en-US" b="0" i="1" smtClean="0">
                            <a:latin typeface="Cambria Math"/>
                          </a:rPr>
                          <m:t>𝑡</m:t>
                        </m:r>
                        <m:r>
                          <a:rPr lang="en-US" b="0" i="1" smtClean="0">
                            <a:latin typeface="Cambria Math"/>
                          </a:rPr>
                          <m:t>+1)</m:t>
                        </m:r>
                      </m:sup>
                    </m:sSubSup>
                    <m:r>
                      <a:rPr lang="en-US">
                        <a:latin typeface="Cambria Math"/>
                      </a:rPr>
                      <m:t>=</m:t>
                    </m:r>
                    <m:nary>
                      <m:naryPr>
                        <m:chr m:val="∑"/>
                        <m:supHide m:val="on"/>
                        <m:ctrlPr>
                          <a:rPr lang="en-US" i="1">
                            <a:latin typeface="Cambria Math" panose="02040503050406030204" pitchFamily="18" charset="0"/>
                          </a:rPr>
                        </m:ctrlPr>
                      </m:naryPr>
                      <m:sub>
                        <m:r>
                          <m:rPr>
                            <m:brk m:alnAt="7"/>
                          </m:rPr>
                          <a:rPr lang="en-US" b="1" i="1" smtClean="0">
                            <a:latin typeface="Cambria Math"/>
                          </a:rPr>
                          <m:t>𝒋</m:t>
                        </m:r>
                        <m:r>
                          <a:rPr lang="en-US" b="1" i="1">
                            <a:latin typeface="Cambria Math"/>
                          </a:rPr>
                          <m:t>→</m:t>
                        </m:r>
                        <m:r>
                          <a:rPr lang="en-US" b="1" i="1" smtClean="0">
                            <a:latin typeface="Cambria Math"/>
                          </a:rPr>
                          <m:t>𝒊</m:t>
                        </m:r>
                      </m:sub>
                      <m:sup/>
                      <m:e>
                        <m:sSubSup>
                          <m:sSubSupPr>
                            <m:ctrlPr>
                              <a:rPr lang="en-US" b="0" i="1" smtClean="0">
                                <a:latin typeface="Cambria Math" panose="02040503050406030204" pitchFamily="18" charset="0"/>
                              </a:rPr>
                            </m:ctrlPr>
                          </m:sSubSupPr>
                          <m:e>
                            <m:r>
                              <a:rPr lang="en-US" i="1" smtClean="0">
                                <a:latin typeface="Cambria Math"/>
                              </a:rPr>
                              <m:t>h</m:t>
                            </m:r>
                          </m:e>
                          <m:sub>
                            <m:r>
                              <a:rPr lang="en-US" b="0" i="1" smtClean="0">
                                <a:latin typeface="Cambria Math"/>
                              </a:rPr>
                              <m:t>𝑗</m:t>
                            </m:r>
                          </m:sub>
                          <m:sup>
                            <m:r>
                              <a:rPr lang="en-US" b="0" i="1" smtClean="0">
                                <a:latin typeface="Cambria Math"/>
                              </a:rPr>
                              <m:t>(</m:t>
                            </m:r>
                            <m:r>
                              <a:rPr lang="en-US" b="0" i="1" smtClean="0">
                                <a:latin typeface="Cambria Math"/>
                              </a:rPr>
                              <m:t>𝑡</m:t>
                            </m:r>
                            <m:r>
                              <a:rPr lang="en-US" b="0" i="1" smtClean="0">
                                <a:latin typeface="Cambria Math"/>
                              </a:rPr>
                              <m:t>)</m:t>
                            </m:r>
                          </m:sup>
                        </m:sSubSup>
                      </m:e>
                    </m:nary>
                  </m:oMath>
                </a14:m>
                <a:endParaRPr lang="en-US" dirty="0"/>
              </a:p>
              <a:p>
                <a:pPr lvl="1"/>
                <a14:m>
                  <m:oMath xmlns:m="http://schemas.openxmlformats.org/officeDocument/2006/math">
                    <m:r>
                      <a:rPr lang="en-US" b="1" i="1">
                        <a:latin typeface="Cambria Math"/>
                        <a:ea typeface="Cambria Math"/>
                      </a:rPr>
                      <m:t>∀</m:t>
                    </m:r>
                    <m:r>
                      <a:rPr lang="en-US" b="1" i="1">
                        <a:latin typeface="Cambria Math"/>
                        <a:ea typeface="Cambria Math"/>
                      </a:rPr>
                      <m:t>𝒊</m:t>
                    </m:r>
                    <m:r>
                      <a:rPr lang="en-US" i="1">
                        <a:latin typeface="Cambria Math"/>
                        <a:ea typeface="Cambria Math"/>
                      </a:rPr>
                      <m:t>: </m:t>
                    </m:r>
                  </m:oMath>
                </a14:m>
                <a:r>
                  <a:rPr lang="en-US" dirty="0"/>
                  <a:t>Hub: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a:rPr>
                          <m:t>h</m:t>
                        </m:r>
                      </m:e>
                      <m:sub>
                        <m:r>
                          <a:rPr lang="en-US" b="0" i="1" smtClean="0">
                            <a:latin typeface="Cambria Math"/>
                          </a:rPr>
                          <m:t>𝑖</m:t>
                        </m:r>
                      </m:sub>
                      <m:sup>
                        <m:r>
                          <a:rPr lang="en-US" b="0" i="1" smtClean="0">
                            <a:latin typeface="Cambria Math"/>
                          </a:rPr>
                          <m:t>(</m:t>
                        </m:r>
                        <m:r>
                          <a:rPr lang="en-US" b="0" i="1" smtClean="0">
                            <a:latin typeface="Cambria Math"/>
                          </a:rPr>
                          <m:t>𝑡</m:t>
                        </m:r>
                        <m:r>
                          <a:rPr lang="en-US" b="0" i="1" smtClean="0">
                            <a:latin typeface="Cambria Math"/>
                          </a:rPr>
                          <m:t>+1)</m:t>
                        </m:r>
                      </m:sup>
                    </m:sSubSup>
                    <m:r>
                      <a:rPr lang="en-US">
                        <a:latin typeface="Cambria Math"/>
                      </a:rPr>
                      <m:t>=</m:t>
                    </m:r>
                    <m:nary>
                      <m:naryPr>
                        <m:chr m:val="∑"/>
                        <m:supHide m:val="on"/>
                        <m:ctrlPr>
                          <a:rPr lang="en-US" i="1">
                            <a:latin typeface="Cambria Math" panose="02040503050406030204" pitchFamily="18" charset="0"/>
                          </a:rPr>
                        </m:ctrlPr>
                      </m:naryPr>
                      <m:sub>
                        <m:r>
                          <m:rPr>
                            <m:brk m:alnAt="7"/>
                          </m:rPr>
                          <a:rPr lang="en-US" b="1" i="1">
                            <a:latin typeface="Cambria Math"/>
                          </a:rPr>
                          <m:t>𝒊</m:t>
                        </m:r>
                        <m:r>
                          <a:rPr lang="en-US" b="1" i="1">
                            <a:latin typeface="Cambria Math"/>
                          </a:rPr>
                          <m:t>→</m:t>
                        </m:r>
                        <m:r>
                          <a:rPr lang="en-US" b="1" i="1">
                            <a:latin typeface="Cambria Math"/>
                          </a:rPr>
                          <m:t>𝒋</m:t>
                        </m:r>
                      </m:sub>
                      <m:sup/>
                      <m:e>
                        <m:sSubSup>
                          <m:sSubSupPr>
                            <m:ctrlPr>
                              <a:rPr lang="en-US" b="0" i="1" smtClean="0">
                                <a:latin typeface="Cambria Math" panose="02040503050406030204" pitchFamily="18" charset="0"/>
                              </a:rPr>
                            </m:ctrlPr>
                          </m:sSubSupPr>
                          <m:e>
                            <m:r>
                              <a:rPr lang="en-US" b="0" i="1" smtClean="0">
                                <a:latin typeface="Cambria Math"/>
                              </a:rPr>
                              <m:t>𝑎</m:t>
                            </m:r>
                          </m:e>
                          <m:sub>
                            <m:r>
                              <a:rPr lang="en-US" b="0" i="1" smtClean="0">
                                <a:latin typeface="Cambria Math"/>
                              </a:rPr>
                              <m:t>𝑗</m:t>
                            </m:r>
                          </m:sub>
                          <m:sup>
                            <m:r>
                              <a:rPr lang="en-US" b="0" i="1" smtClean="0">
                                <a:latin typeface="Cambria Math"/>
                              </a:rPr>
                              <m:t>(</m:t>
                            </m:r>
                            <m:r>
                              <a:rPr lang="en-US" b="0" i="1" smtClean="0">
                                <a:latin typeface="Cambria Math"/>
                              </a:rPr>
                              <m:t>𝑡</m:t>
                            </m:r>
                            <m:r>
                              <a:rPr lang="en-US" b="0" i="1" smtClean="0">
                                <a:latin typeface="Cambria Math"/>
                              </a:rPr>
                              <m:t>)</m:t>
                            </m:r>
                          </m:sup>
                        </m:sSubSup>
                      </m:e>
                    </m:nary>
                  </m:oMath>
                </a14:m>
                <a:endParaRPr lang="en-US" i="1" dirty="0"/>
              </a:p>
              <a:p>
                <a:pPr lvl="1"/>
                <a14:m>
                  <m:oMath xmlns:m="http://schemas.openxmlformats.org/officeDocument/2006/math">
                    <m:r>
                      <a:rPr lang="en-US" b="1" i="1">
                        <a:latin typeface="Cambria Math"/>
                        <a:ea typeface="Cambria Math"/>
                      </a:rPr>
                      <m:t>∀</m:t>
                    </m:r>
                    <m:r>
                      <a:rPr lang="en-US" b="1" i="1">
                        <a:latin typeface="Cambria Math"/>
                        <a:ea typeface="Cambria Math"/>
                      </a:rPr>
                      <m:t>𝒊</m:t>
                    </m:r>
                    <m:r>
                      <a:rPr lang="en-US" b="1" i="1">
                        <a:latin typeface="Cambria Math"/>
                        <a:ea typeface="Cambria Math"/>
                      </a:rPr>
                      <m:t>:</m:t>
                    </m:r>
                  </m:oMath>
                </a14:m>
                <a:r>
                  <a:rPr lang="en-US" dirty="0"/>
                  <a:t> Normalize:</a:t>
                </a:r>
                <a:br>
                  <a:rPr lang="en-US" dirty="0"/>
                </a:br>
                <a:r>
                  <a:rPr lang="en-US" dirty="0"/>
                  <a:t> </a:t>
                </a:r>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a:rPr>
                          <m:t>𝑖</m:t>
                        </m:r>
                      </m:sub>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a:rPr>
                                      <m:t>𝑎</m:t>
                                    </m:r>
                                  </m:e>
                                  <m:sub>
                                    <m:r>
                                      <a:rPr lang="en-US" b="0" i="1" smtClean="0">
                                        <a:latin typeface="Cambria Math"/>
                                      </a:rPr>
                                      <m:t>𝑖</m:t>
                                    </m:r>
                                  </m:sub>
                                  <m:sup>
                                    <m:d>
                                      <m:dPr>
                                        <m:ctrlPr>
                                          <a:rPr lang="en-US" b="0" i="1" smtClean="0">
                                            <a:latin typeface="Cambria Math" panose="02040503050406030204" pitchFamily="18" charset="0"/>
                                          </a:rPr>
                                        </m:ctrlPr>
                                      </m:dPr>
                                      <m:e>
                                        <m:r>
                                          <a:rPr lang="en-US" b="0" i="1" smtClean="0">
                                            <a:latin typeface="Cambria Math"/>
                                          </a:rPr>
                                          <m:t>𝑡</m:t>
                                        </m:r>
                                        <m:r>
                                          <a:rPr lang="en-US" b="0" i="1" smtClean="0">
                                            <a:latin typeface="Cambria Math"/>
                                          </a:rPr>
                                          <m:t>+1</m:t>
                                        </m:r>
                                      </m:e>
                                    </m:d>
                                  </m:sup>
                                </m:sSubSup>
                              </m:e>
                            </m:d>
                          </m:e>
                          <m:sup>
                            <m:r>
                              <a:rPr lang="en-US" b="0" i="1" smtClean="0">
                                <a:latin typeface="Cambria Math"/>
                              </a:rPr>
                              <m:t>2</m:t>
                            </m:r>
                          </m:sup>
                        </m:sSup>
                      </m:e>
                    </m:nary>
                    <m:r>
                      <a:rPr lang="en-US" i="1">
                        <a:latin typeface="Cambria Math"/>
                      </a:rPr>
                      <m:t>=1</m:t>
                    </m:r>
                  </m:oMath>
                </a14:m>
                <a:r>
                  <a:rPr lang="en-US" dirty="0"/>
                  <a:t>, </a:t>
                </a:r>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a:rPr>
                          <m:t>𝑗</m:t>
                        </m:r>
                      </m:sub>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b="0" i="1" smtClean="0">
                                        <a:latin typeface="Cambria Math"/>
                                      </a:rPr>
                                      <m:t>h</m:t>
                                    </m:r>
                                  </m:e>
                                  <m:sub>
                                    <m:r>
                                      <a:rPr lang="en-US" b="0" i="1" smtClean="0">
                                        <a:latin typeface="Cambria Math"/>
                                      </a:rPr>
                                      <m:t>𝑗</m:t>
                                    </m:r>
                                  </m:sub>
                                  <m:sup>
                                    <m:d>
                                      <m:dPr>
                                        <m:ctrlPr>
                                          <a:rPr lang="en-US" i="1">
                                            <a:latin typeface="Cambria Math" panose="02040503050406030204" pitchFamily="18" charset="0"/>
                                          </a:rPr>
                                        </m:ctrlPr>
                                      </m:dPr>
                                      <m:e>
                                        <m:r>
                                          <a:rPr lang="en-US" i="1">
                                            <a:latin typeface="Cambria Math"/>
                                          </a:rPr>
                                          <m:t>𝑡</m:t>
                                        </m:r>
                                        <m:r>
                                          <a:rPr lang="en-US" i="1">
                                            <a:latin typeface="Cambria Math"/>
                                          </a:rPr>
                                          <m:t>+1</m:t>
                                        </m:r>
                                      </m:e>
                                    </m:d>
                                  </m:sup>
                                </m:sSubSup>
                              </m:e>
                            </m:d>
                          </m:e>
                          <m:sup>
                            <m:r>
                              <a:rPr lang="en-US" i="1">
                                <a:latin typeface="Cambria Math"/>
                              </a:rPr>
                              <m:t>2</m:t>
                            </m:r>
                          </m:sup>
                        </m:sSup>
                      </m:e>
                    </m:nary>
                    <m:r>
                      <a:rPr lang="en-US" b="1" i="1">
                        <a:latin typeface="Cambria Math"/>
                      </a:rPr>
                      <m:t>=</m:t>
                    </m:r>
                    <m:r>
                      <a:rPr lang="en-US" i="1">
                        <a:latin typeface="Cambria Math"/>
                      </a:rPr>
                      <m:t>1</m:t>
                    </m:r>
                  </m:oMath>
                </a14:m>
                <a:endParaRPr lang="en-US" dirty="0"/>
              </a:p>
              <a:p>
                <a:pPr lvl="2"/>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81200" y="1295400"/>
                <a:ext cx="7337223" cy="5486400"/>
              </a:xfrm>
              <a:blipFill>
                <a:blip r:embed="rId2"/>
                <a:stretch>
                  <a:fillRect l="-1495" t="-1889"/>
                </a:stretch>
              </a:blipFill>
            </p:spPr>
            <p:txBody>
              <a:bodyPr/>
              <a:lstStyle/>
              <a:p>
                <a:r>
                  <a:rPr lang="zh-CN" altLang="en-US">
                    <a:noFill/>
                  </a:rPr>
                  <a:t> </a:t>
                </a:r>
              </a:p>
            </p:txBody>
          </p:sp>
        </mc:Fallback>
      </mc:AlternateContent>
      <p:sp>
        <p:nvSpPr>
          <p:cNvPr id="10" name="TextBox 9"/>
          <p:cNvSpPr txBox="1"/>
          <p:nvPr/>
        </p:nvSpPr>
        <p:spPr>
          <a:xfrm>
            <a:off x="9233037" y="0"/>
            <a:ext cx="1435008" cy="338554"/>
          </a:xfrm>
          <a:prstGeom prst="rect">
            <a:avLst/>
          </a:prstGeom>
          <a:noFill/>
        </p:spPr>
        <p:txBody>
          <a:bodyPr wrap="none" rtlCol="0">
            <a:spAutoFit/>
          </a:bodyPr>
          <a:lstStyle/>
          <a:p>
            <a:pPr algn="r"/>
            <a:r>
              <a:rPr lang="en-US" sz="1600" dirty="0">
                <a:solidFill>
                  <a:schemeClr val="bg1"/>
                </a:solidFill>
              </a:rPr>
              <a:t>[Kleinberg ‘98]</a:t>
            </a:r>
          </a:p>
        </p:txBody>
      </p:sp>
      <p:sp>
        <p:nvSpPr>
          <p:cNvPr id="9" name="Slide Number Placeholder 8"/>
          <p:cNvSpPr>
            <a:spLocks noGrp="1"/>
          </p:cNvSpPr>
          <p:nvPr>
            <p:ph type="sldNum" sz="quarter" idx="12"/>
          </p:nvPr>
        </p:nvSpPr>
        <p:spPr/>
        <p:txBody>
          <a:bodyPr/>
          <a:lstStyle/>
          <a:p>
            <a:fld id="{19B12225-5612-419B-A8D5-4B8EEE4C217E}" type="slidenum">
              <a:rPr lang="en-US" smtClean="0"/>
              <a:pPr/>
              <a:t>10</a:t>
            </a:fld>
            <a:endParaRPr lang="en-US"/>
          </a:p>
        </p:txBody>
      </p:sp>
      <p:sp>
        <p:nvSpPr>
          <p:cNvPr id="11" name="Oval 10"/>
          <p:cNvSpPr/>
          <p:nvPr/>
        </p:nvSpPr>
        <p:spPr>
          <a:xfrm>
            <a:off x="9166896" y="2419272"/>
            <a:ext cx="419358" cy="416891"/>
          </a:xfrm>
          <a:prstGeom prst="ellipse">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b="1" dirty="0">
                <a:latin typeface="Arial" pitchFamily="34" charset="0"/>
                <a:cs typeface="Arial" pitchFamily="34" charset="0"/>
              </a:rPr>
              <a:t>i</a:t>
            </a:r>
          </a:p>
        </p:txBody>
      </p:sp>
      <p:cxnSp>
        <p:nvCxnSpPr>
          <p:cNvPr id="12" name="Straight Arrow Connector 11"/>
          <p:cNvCxnSpPr>
            <a:endCxn id="11" idx="1"/>
          </p:cNvCxnSpPr>
          <p:nvPr/>
        </p:nvCxnSpPr>
        <p:spPr>
          <a:xfrm>
            <a:off x="8172322" y="1474639"/>
            <a:ext cx="1055989" cy="100568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3" name="Straight Arrow Connector 12"/>
          <p:cNvCxnSpPr/>
          <p:nvPr/>
        </p:nvCxnSpPr>
        <p:spPr>
          <a:xfrm>
            <a:off x="8883522" y="1484892"/>
            <a:ext cx="410375" cy="944633"/>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flipH="1">
            <a:off x="9420896" y="1484892"/>
            <a:ext cx="165358" cy="944633"/>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5" name="Straight Arrow Connector 14"/>
          <p:cNvCxnSpPr>
            <a:endCxn id="11" idx="7"/>
          </p:cNvCxnSpPr>
          <p:nvPr/>
        </p:nvCxnSpPr>
        <p:spPr>
          <a:xfrm flipH="1">
            <a:off x="9524841" y="1474639"/>
            <a:ext cx="781081" cy="100568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6" name="Oval 15"/>
          <p:cNvSpPr/>
          <p:nvPr/>
        </p:nvSpPr>
        <p:spPr>
          <a:xfrm>
            <a:off x="7962642" y="1276447"/>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2000" b="1" dirty="0">
                <a:latin typeface="Arial" pitchFamily="34" charset="0"/>
                <a:cs typeface="Arial" pitchFamily="34" charset="0"/>
              </a:rPr>
              <a:t>j</a:t>
            </a:r>
            <a:r>
              <a:rPr lang="en-US" sz="2000" b="1" baseline="-25000" dirty="0">
                <a:latin typeface="Arial" pitchFamily="34" charset="0"/>
                <a:cs typeface="Arial" pitchFamily="34" charset="0"/>
              </a:rPr>
              <a:t>1</a:t>
            </a:r>
          </a:p>
        </p:txBody>
      </p:sp>
      <p:sp>
        <p:nvSpPr>
          <p:cNvPr id="17" name="Oval 16"/>
          <p:cNvSpPr/>
          <p:nvPr/>
        </p:nvSpPr>
        <p:spPr>
          <a:xfrm>
            <a:off x="8673842" y="1276447"/>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2000" b="1" dirty="0">
                <a:latin typeface="Arial" pitchFamily="34" charset="0"/>
                <a:cs typeface="Arial" pitchFamily="34" charset="0"/>
              </a:rPr>
              <a:t>j</a:t>
            </a:r>
            <a:r>
              <a:rPr lang="en-US" sz="2000" b="1" baseline="-25000" dirty="0">
                <a:latin typeface="Arial" pitchFamily="34" charset="0"/>
                <a:cs typeface="Arial" pitchFamily="34" charset="0"/>
              </a:rPr>
              <a:t>2</a:t>
            </a:r>
          </a:p>
        </p:txBody>
      </p:sp>
      <p:sp>
        <p:nvSpPr>
          <p:cNvPr id="18" name="Oval 17"/>
          <p:cNvSpPr/>
          <p:nvPr/>
        </p:nvSpPr>
        <p:spPr>
          <a:xfrm>
            <a:off x="9385042" y="1276447"/>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2000" b="1" dirty="0">
                <a:latin typeface="Arial" pitchFamily="34" charset="0"/>
                <a:cs typeface="Arial" pitchFamily="34" charset="0"/>
              </a:rPr>
              <a:t>j</a:t>
            </a:r>
            <a:r>
              <a:rPr lang="en-US" sz="2000" b="1" baseline="-25000" dirty="0">
                <a:latin typeface="Arial" pitchFamily="34" charset="0"/>
                <a:cs typeface="Arial" pitchFamily="34" charset="0"/>
              </a:rPr>
              <a:t>3</a:t>
            </a:r>
          </a:p>
        </p:txBody>
      </p:sp>
      <p:sp>
        <p:nvSpPr>
          <p:cNvPr id="19" name="Oval 18"/>
          <p:cNvSpPr/>
          <p:nvPr/>
        </p:nvSpPr>
        <p:spPr>
          <a:xfrm>
            <a:off x="10096242" y="1276447"/>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2000" b="1" dirty="0">
                <a:latin typeface="Arial" pitchFamily="34" charset="0"/>
                <a:cs typeface="Arial" pitchFamily="34" charset="0"/>
              </a:rPr>
              <a:t>j</a:t>
            </a:r>
            <a:r>
              <a:rPr lang="en-US" sz="2000" b="1" baseline="-25000" dirty="0">
                <a:latin typeface="Arial" pitchFamily="34" charset="0"/>
                <a:cs typeface="Arial" pitchFamily="34" charset="0"/>
              </a:rPr>
              <a:t>4</a:t>
            </a:r>
          </a:p>
        </p:txBody>
      </p:sp>
      <mc:AlternateContent xmlns:mc="http://schemas.openxmlformats.org/markup-compatibility/2006" xmlns:a14="http://schemas.microsoft.com/office/drawing/2010/main">
        <mc:Choice Requires="a14">
          <p:sp>
            <p:nvSpPr>
              <p:cNvPr id="20" name="Rectangle 19"/>
              <p:cNvSpPr/>
              <p:nvPr/>
            </p:nvSpPr>
            <p:spPr>
              <a:xfrm>
                <a:off x="8785626" y="2753278"/>
                <a:ext cx="1314462" cy="7998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1" i="1">
                              <a:solidFill>
                                <a:srgbClr val="008000"/>
                              </a:solidFill>
                              <a:latin typeface="Cambria Math" panose="02040503050406030204" pitchFamily="18" charset="0"/>
                            </a:rPr>
                          </m:ctrlPr>
                        </m:sSubPr>
                        <m:e>
                          <m:r>
                            <a:rPr lang="en-US" b="1" i="1">
                              <a:solidFill>
                                <a:srgbClr val="008000"/>
                              </a:solidFill>
                              <a:latin typeface="Cambria Math"/>
                            </a:rPr>
                            <m:t>𝒂</m:t>
                          </m:r>
                        </m:e>
                        <m:sub>
                          <m:r>
                            <a:rPr lang="en-US" b="1" i="1">
                              <a:solidFill>
                                <a:srgbClr val="008000"/>
                              </a:solidFill>
                              <a:latin typeface="Cambria Math"/>
                            </a:rPr>
                            <m:t>𝒊</m:t>
                          </m:r>
                        </m:sub>
                      </m:sSub>
                      <m:r>
                        <a:rPr lang="en-US" b="1">
                          <a:solidFill>
                            <a:srgbClr val="008000"/>
                          </a:solidFill>
                          <a:latin typeface="Cambria Math"/>
                        </a:rPr>
                        <m:t>=</m:t>
                      </m:r>
                      <m:nary>
                        <m:naryPr>
                          <m:chr m:val="∑"/>
                          <m:supHide m:val="on"/>
                          <m:ctrlPr>
                            <a:rPr lang="en-US" b="1" i="1">
                              <a:solidFill>
                                <a:srgbClr val="008000"/>
                              </a:solidFill>
                              <a:latin typeface="Cambria Math" panose="02040503050406030204" pitchFamily="18" charset="0"/>
                            </a:rPr>
                          </m:ctrlPr>
                        </m:naryPr>
                        <m:sub>
                          <m:r>
                            <m:rPr>
                              <m:brk m:alnAt="7"/>
                            </m:rPr>
                            <a:rPr lang="en-US" b="1" i="1">
                              <a:solidFill>
                                <a:srgbClr val="008000"/>
                              </a:solidFill>
                              <a:latin typeface="Cambria Math"/>
                            </a:rPr>
                            <m:t>𝒋</m:t>
                          </m:r>
                          <m:r>
                            <a:rPr lang="en-US" b="1" i="1">
                              <a:solidFill>
                                <a:srgbClr val="008000"/>
                              </a:solidFill>
                              <a:latin typeface="Cambria Math"/>
                            </a:rPr>
                            <m:t>→</m:t>
                          </m:r>
                          <m:r>
                            <a:rPr lang="en-US" b="1" i="1">
                              <a:solidFill>
                                <a:srgbClr val="008000"/>
                              </a:solidFill>
                              <a:latin typeface="Cambria Math"/>
                            </a:rPr>
                            <m:t>𝒊</m:t>
                          </m:r>
                        </m:sub>
                        <m:sup/>
                        <m:e>
                          <m:sSub>
                            <m:sSubPr>
                              <m:ctrlPr>
                                <a:rPr lang="en-US" b="1" i="1">
                                  <a:solidFill>
                                    <a:srgbClr val="008000"/>
                                  </a:solidFill>
                                  <a:latin typeface="Cambria Math" panose="02040503050406030204" pitchFamily="18" charset="0"/>
                                </a:rPr>
                              </m:ctrlPr>
                            </m:sSubPr>
                            <m:e>
                              <m:r>
                                <a:rPr lang="en-US" b="1" i="1">
                                  <a:solidFill>
                                    <a:srgbClr val="008000"/>
                                  </a:solidFill>
                                  <a:latin typeface="Cambria Math"/>
                                </a:rPr>
                                <m:t>𝒉</m:t>
                              </m:r>
                            </m:e>
                            <m:sub>
                              <m:r>
                                <a:rPr lang="en-US" b="1" i="1">
                                  <a:solidFill>
                                    <a:srgbClr val="008000"/>
                                  </a:solidFill>
                                  <a:latin typeface="Cambria Math"/>
                                </a:rPr>
                                <m:t>𝒋</m:t>
                              </m:r>
                            </m:sub>
                          </m:sSub>
                        </m:e>
                      </m:nary>
                    </m:oMath>
                  </m:oMathPara>
                </a14:m>
                <a:endParaRPr lang="en-US" b="1" dirty="0">
                  <a:solidFill>
                    <a:srgbClr val="008000"/>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8785626" y="2753278"/>
                <a:ext cx="1314462" cy="799834"/>
              </a:xfrm>
              <a:prstGeom prst="rect">
                <a:avLst/>
              </a:prstGeom>
              <a:blipFill>
                <a:blip r:embed="rId3"/>
                <a:stretch>
                  <a:fillRect/>
                </a:stretch>
              </a:blipFill>
            </p:spPr>
            <p:txBody>
              <a:bodyPr/>
              <a:lstStyle/>
              <a:p>
                <a:r>
                  <a:rPr lang="zh-CN" altLang="en-US">
                    <a:noFill/>
                  </a:rPr>
                  <a:t> </a:t>
                </a:r>
              </a:p>
            </p:txBody>
          </p:sp>
        </mc:Fallback>
      </mc:AlternateContent>
      <p:cxnSp>
        <p:nvCxnSpPr>
          <p:cNvPr id="21" name="Straight Arrow Connector 20"/>
          <p:cNvCxnSpPr>
            <a:stCxn id="25" idx="7"/>
            <a:endCxn id="31" idx="3"/>
          </p:cNvCxnSpPr>
          <p:nvPr/>
        </p:nvCxnSpPr>
        <p:spPr>
          <a:xfrm flipV="1">
            <a:off x="8548312" y="4362176"/>
            <a:ext cx="831524" cy="954644"/>
          </a:xfrm>
          <a:prstGeom prst="straightConnector1">
            <a:avLst/>
          </a:prstGeom>
          <a:ln w="28575">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a:xfrm flipV="1">
            <a:off x="9126192" y="4423230"/>
            <a:ext cx="319230" cy="832538"/>
          </a:xfrm>
          <a:prstGeom prst="straightConnector1">
            <a:avLst/>
          </a:prstGeom>
          <a:ln w="28575">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Arrow Connector 22"/>
          <p:cNvCxnSpPr>
            <a:stCxn id="27" idx="0"/>
          </p:cNvCxnSpPr>
          <p:nvPr/>
        </p:nvCxnSpPr>
        <p:spPr>
          <a:xfrm flipH="1" flipV="1">
            <a:off x="9578665" y="4423230"/>
            <a:ext cx="167583" cy="832539"/>
          </a:xfrm>
          <a:prstGeom prst="straightConnector1">
            <a:avLst/>
          </a:prstGeom>
          <a:ln w="28575">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Arrow Connector 23"/>
          <p:cNvCxnSpPr>
            <a:stCxn id="28" idx="1"/>
            <a:endCxn id="31" idx="5"/>
          </p:cNvCxnSpPr>
          <p:nvPr/>
        </p:nvCxnSpPr>
        <p:spPr>
          <a:xfrm flipH="1" flipV="1">
            <a:off x="9676366" y="4362176"/>
            <a:ext cx="594974" cy="954644"/>
          </a:xfrm>
          <a:prstGeom prst="straightConnector1">
            <a:avLst/>
          </a:prstGeom>
          <a:ln w="28575">
            <a:headEnd type="arrow" w="med" len="med"/>
            <a:tailEnd type="none" w="med" len="med"/>
          </a:ln>
        </p:spPr>
        <p:style>
          <a:lnRef idx="1">
            <a:schemeClr val="dk1"/>
          </a:lnRef>
          <a:fillRef idx="0">
            <a:schemeClr val="dk1"/>
          </a:fillRef>
          <a:effectRef idx="0">
            <a:schemeClr val="dk1"/>
          </a:effectRef>
          <a:fontRef idx="minor">
            <a:schemeClr val="tx1"/>
          </a:fontRef>
        </p:style>
      </p:cxnSp>
      <p:sp>
        <p:nvSpPr>
          <p:cNvPr id="25" name="Oval 24"/>
          <p:cNvSpPr/>
          <p:nvPr/>
        </p:nvSpPr>
        <p:spPr>
          <a:xfrm>
            <a:off x="8190368" y="5255769"/>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dirty="0">
                <a:latin typeface="Arial" pitchFamily="34" charset="0"/>
                <a:cs typeface="Arial" pitchFamily="34" charset="0"/>
              </a:rPr>
              <a:t>j</a:t>
            </a:r>
            <a:r>
              <a:rPr lang="en-US" sz="2000" b="1" baseline="-25000" dirty="0">
                <a:latin typeface="Arial" pitchFamily="34" charset="0"/>
                <a:cs typeface="Arial" pitchFamily="34" charset="0"/>
              </a:rPr>
              <a:t>1</a:t>
            </a:r>
          </a:p>
        </p:txBody>
      </p:sp>
      <p:sp>
        <p:nvSpPr>
          <p:cNvPr id="26" name="Oval 25"/>
          <p:cNvSpPr/>
          <p:nvPr/>
        </p:nvSpPr>
        <p:spPr>
          <a:xfrm>
            <a:off x="8825368" y="5255769"/>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dirty="0">
                <a:latin typeface="Arial" pitchFamily="34" charset="0"/>
                <a:cs typeface="Arial" pitchFamily="34" charset="0"/>
              </a:rPr>
              <a:t>j</a:t>
            </a:r>
            <a:r>
              <a:rPr lang="en-US" sz="2000" b="1" baseline="-25000" dirty="0">
                <a:latin typeface="Arial" pitchFamily="34" charset="0"/>
                <a:cs typeface="Arial" pitchFamily="34" charset="0"/>
              </a:rPr>
              <a:t>2</a:t>
            </a:r>
          </a:p>
        </p:txBody>
      </p:sp>
      <p:sp>
        <p:nvSpPr>
          <p:cNvPr id="27" name="Oval 26"/>
          <p:cNvSpPr/>
          <p:nvPr/>
        </p:nvSpPr>
        <p:spPr>
          <a:xfrm>
            <a:off x="9536568" y="5255769"/>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dirty="0">
                <a:latin typeface="Arial" pitchFamily="34" charset="0"/>
                <a:cs typeface="Arial" pitchFamily="34" charset="0"/>
              </a:rPr>
              <a:t>j</a:t>
            </a:r>
            <a:r>
              <a:rPr lang="en-US" sz="2000" b="1" baseline="-25000" dirty="0">
                <a:latin typeface="Arial" pitchFamily="34" charset="0"/>
                <a:cs typeface="Arial" pitchFamily="34" charset="0"/>
              </a:rPr>
              <a:t>3</a:t>
            </a:r>
          </a:p>
        </p:txBody>
      </p:sp>
      <p:sp>
        <p:nvSpPr>
          <p:cNvPr id="28" name="Oval 27"/>
          <p:cNvSpPr/>
          <p:nvPr/>
        </p:nvSpPr>
        <p:spPr>
          <a:xfrm>
            <a:off x="10209926" y="5255769"/>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dirty="0">
                <a:latin typeface="Arial" pitchFamily="34" charset="0"/>
                <a:cs typeface="Arial" pitchFamily="34" charset="0"/>
              </a:rPr>
              <a:t>j</a:t>
            </a:r>
            <a:r>
              <a:rPr lang="en-US" sz="2000" b="1" baseline="-25000" dirty="0">
                <a:latin typeface="Arial" pitchFamily="34" charset="0"/>
                <a:cs typeface="Arial" pitchFamily="34" charset="0"/>
              </a:rPr>
              <a:t>4</a:t>
            </a:r>
          </a:p>
        </p:txBody>
      </p:sp>
      <mc:AlternateContent xmlns:mc="http://schemas.openxmlformats.org/markup-compatibility/2006" xmlns:a14="http://schemas.microsoft.com/office/drawing/2010/main">
        <mc:Choice Requires="a14">
          <p:sp>
            <p:nvSpPr>
              <p:cNvPr id="29" name="Rectangle 28"/>
              <p:cNvSpPr/>
              <p:nvPr/>
            </p:nvSpPr>
            <p:spPr>
              <a:xfrm>
                <a:off x="8849230" y="5715000"/>
                <a:ext cx="1314462" cy="799834"/>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b="1" i="1">
                              <a:solidFill>
                                <a:srgbClr val="0000FF"/>
                              </a:solidFill>
                              <a:latin typeface="Cambria Math" panose="02040503050406030204" pitchFamily="18" charset="0"/>
                            </a:rPr>
                          </m:ctrlPr>
                        </m:sSubPr>
                        <m:e>
                          <m:r>
                            <a:rPr lang="en-US" b="1" i="1">
                              <a:solidFill>
                                <a:srgbClr val="0000FF"/>
                              </a:solidFill>
                              <a:latin typeface="Cambria Math"/>
                            </a:rPr>
                            <m:t>𝒉</m:t>
                          </m:r>
                        </m:e>
                        <m:sub>
                          <m:r>
                            <a:rPr lang="en-US" b="1" i="1">
                              <a:solidFill>
                                <a:srgbClr val="0000FF"/>
                              </a:solidFill>
                              <a:latin typeface="Cambria Math"/>
                            </a:rPr>
                            <m:t>𝒊</m:t>
                          </m:r>
                        </m:sub>
                      </m:sSub>
                      <m:r>
                        <a:rPr lang="en-US" b="1">
                          <a:solidFill>
                            <a:srgbClr val="0000FF"/>
                          </a:solidFill>
                          <a:latin typeface="Cambria Math"/>
                        </a:rPr>
                        <m:t>=</m:t>
                      </m:r>
                      <m:nary>
                        <m:naryPr>
                          <m:chr m:val="∑"/>
                          <m:supHide m:val="on"/>
                          <m:ctrlPr>
                            <a:rPr lang="en-US" b="1" i="1">
                              <a:solidFill>
                                <a:srgbClr val="0000FF"/>
                              </a:solidFill>
                              <a:latin typeface="Cambria Math" panose="02040503050406030204" pitchFamily="18" charset="0"/>
                            </a:rPr>
                          </m:ctrlPr>
                        </m:naryPr>
                        <m:sub>
                          <m:r>
                            <m:rPr>
                              <m:brk m:alnAt="7"/>
                            </m:rPr>
                            <a:rPr lang="en-US" b="1" i="1">
                              <a:solidFill>
                                <a:srgbClr val="0000FF"/>
                              </a:solidFill>
                              <a:latin typeface="Cambria Math"/>
                            </a:rPr>
                            <m:t>𝒊</m:t>
                          </m:r>
                          <m:r>
                            <a:rPr lang="en-US" b="1" i="1">
                              <a:solidFill>
                                <a:srgbClr val="0000FF"/>
                              </a:solidFill>
                              <a:latin typeface="Cambria Math"/>
                            </a:rPr>
                            <m:t>→</m:t>
                          </m:r>
                          <m:r>
                            <a:rPr lang="en-US" b="1" i="1">
                              <a:solidFill>
                                <a:srgbClr val="0000FF"/>
                              </a:solidFill>
                              <a:latin typeface="Cambria Math"/>
                            </a:rPr>
                            <m:t>𝒋</m:t>
                          </m:r>
                        </m:sub>
                        <m:sup/>
                        <m:e>
                          <m:sSub>
                            <m:sSubPr>
                              <m:ctrlPr>
                                <a:rPr lang="en-US" b="1" i="1">
                                  <a:solidFill>
                                    <a:srgbClr val="0000FF"/>
                                  </a:solidFill>
                                  <a:latin typeface="Cambria Math" panose="02040503050406030204" pitchFamily="18" charset="0"/>
                                </a:rPr>
                              </m:ctrlPr>
                            </m:sSubPr>
                            <m:e>
                              <m:r>
                                <a:rPr lang="en-US" b="1" i="1">
                                  <a:solidFill>
                                    <a:srgbClr val="0000FF"/>
                                  </a:solidFill>
                                  <a:latin typeface="Cambria Math"/>
                                </a:rPr>
                                <m:t>𝒂</m:t>
                              </m:r>
                            </m:e>
                            <m:sub>
                              <m:r>
                                <a:rPr lang="en-US" b="1" i="1">
                                  <a:solidFill>
                                    <a:srgbClr val="0000FF"/>
                                  </a:solidFill>
                                  <a:latin typeface="Cambria Math"/>
                                </a:rPr>
                                <m:t>𝒋</m:t>
                              </m:r>
                            </m:sub>
                          </m:sSub>
                        </m:e>
                      </m:nary>
                    </m:oMath>
                  </m:oMathPara>
                </a14:m>
                <a:endParaRPr lang="en-US" b="1" dirty="0">
                  <a:solidFill>
                    <a:srgbClr val="0000FF"/>
                  </a:solidFill>
                </a:endParaRPr>
              </a:p>
            </p:txBody>
          </p:sp>
        </mc:Choice>
        <mc:Fallback xmlns="">
          <p:sp>
            <p:nvSpPr>
              <p:cNvPr id="29" name="Rectangle 28"/>
              <p:cNvSpPr>
                <a:spLocks noRot="1" noChangeAspect="1" noMove="1" noResize="1" noEditPoints="1" noAdjustHandles="1" noChangeArrowheads="1" noChangeShapeType="1" noTextEdit="1"/>
              </p:cNvSpPr>
              <p:nvPr/>
            </p:nvSpPr>
            <p:spPr>
              <a:xfrm>
                <a:off x="8849230" y="5715000"/>
                <a:ext cx="1314462" cy="799834"/>
              </a:xfrm>
              <a:prstGeom prst="rect">
                <a:avLst/>
              </a:prstGeom>
              <a:blipFill>
                <a:blip r:embed="rId4"/>
                <a:stretch>
                  <a:fillRect/>
                </a:stretch>
              </a:blipFill>
            </p:spPr>
            <p:txBody>
              <a:bodyPr/>
              <a:lstStyle/>
              <a:p>
                <a:r>
                  <a:rPr lang="zh-CN" altLang="en-US">
                    <a:noFill/>
                  </a:rPr>
                  <a:t> </a:t>
                </a:r>
              </a:p>
            </p:txBody>
          </p:sp>
        </mc:Fallback>
      </mc:AlternateContent>
      <p:sp>
        <p:nvSpPr>
          <p:cNvPr id="31" name="Oval 30"/>
          <p:cNvSpPr/>
          <p:nvPr/>
        </p:nvSpPr>
        <p:spPr>
          <a:xfrm>
            <a:off x="9318422" y="4006338"/>
            <a:ext cx="419358" cy="416891"/>
          </a:xfrm>
          <a:prstGeom prst="ellipse">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dirty="0">
                <a:latin typeface="Arial" pitchFamily="34" charset="0"/>
                <a:cs typeface="Arial" pitchFamily="34" charset="0"/>
              </a:rPr>
              <a:t>i</a:t>
            </a:r>
          </a:p>
        </p:txBody>
      </p:sp>
    </p:spTree>
    <p:extLst>
      <p:ext uri="{BB962C8B-B14F-4D97-AF65-F5344CB8AC3E}">
        <p14:creationId xmlns:p14="http://schemas.microsoft.com/office/powerpoint/2010/main" val="2996710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152400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4" name="Straight Connector 3"/>
          <p:cNvCxnSpPr/>
          <p:nvPr/>
        </p:nvCxnSpPr>
        <p:spPr>
          <a:xfrm>
            <a:off x="152400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152400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152400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a:t>Hubs and Authorities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81200" y="1295400"/>
                <a:ext cx="8229600" cy="5410200"/>
              </a:xfrm>
            </p:spPr>
            <p:txBody>
              <a:bodyPr>
                <a:normAutofit/>
              </a:bodyPr>
              <a:lstStyle/>
              <a:p>
                <a:r>
                  <a:rPr lang="en-US" b="1" dirty="0">
                    <a:solidFill>
                      <a:srgbClr val="0000FF"/>
                    </a:solidFill>
                  </a:rPr>
                  <a:t>HITS algorithm in vector notation:</a:t>
                </a:r>
              </a:p>
              <a:p>
                <a:pPr lvl="1"/>
                <a:r>
                  <a:rPr lang="en-US" dirty="0"/>
                  <a:t>Set: </a:t>
                </a:r>
                <a14:m>
                  <m:oMath xmlns:m="http://schemas.openxmlformats.org/officeDocument/2006/math">
                    <m:sSub>
                      <m:sSubPr>
                        <m:ctrlPr>
                          <a:rPr lang="en-US" b="1" i="1" dirty="0" smtClean="0">
                            <a:latin typeface="Cambria Math" panose="02040503050406030204" pitchFamily="18" charset="0"/>
                            <a:cs typeface="Times New Roman" pitchFamily="18" charset="0"/>
                          </a:rPr>
                        </m:ctrlPr>
                      </m:sSubPr>
                      <m:e>
                        <m:r>
                          <a:rPr lang="en-US" b="1" i="1" dirty="0" smtClean="0">
                            <a:latin typeface="Cambria Math"/>
                            <a:cs typeface="Times New Roman" pitchFamily="18" charset="0"/>
                          </a:rPr>
                          <m:t>𝒂</m:t>
                        </m:r>
                      </m:e>
                      <m:sub>
                        <m:r>
                          <a:rPr lang="en-US" b="1" i="1" dirty="0" smtClean="0">
                            <a:latin typeface="Cambria Math"/>
                            <a:cs typeface="Times New Roman" pitchFamily="18" charset="0"/>
                          </a:rPr>
                          <m:t>𝒊</m:t>
                        </m:r>
                      </m:sub>
                    </m:sSub>
                    <m:r>
                      <a:rPr lang="en-US" b="1" i="1" dirty="0" smtClean="0">
                        <a:latin typeface="Cambria Math"/>
                        <a:cs typeface="Times New Roman" pitchFamily="18" charset="0"/>
                      </a:rPr>
                      <m:t> = </m:t>
                    </m:r>
                    <m:sSub>
                      <m:sSubPr>
                        <m:ctrlPr>
                          <a:rPr lang="en-US" b="1" i="1" dirty="0" smtClean="0">
                            <a:latin typeface="Cambria Math" panose="02040503050406030204" pitchFamily="18" charset="0"/>
                            <a:cs typeface="Times New Roman" pitchFamily="18" charset="0"/>
                          </a:rPr>
                        </m:ctrlPr>
                      </m:sSubPr>
                      <m:e>
                        <m:r>
                          <a:rPr lang="en-US" b="1" i="1" dirty="0" smtClean="0">
                            <a:latin typeface="Cambria Math"/>
                            <a:cs typeface="Times New Roman" pitchFamily="18" charset="0"/>
                          </a:rPr>
                          <m:t>𝒉</m:t>
                        </m:r>
                      </m:e>
                      <m:sub>
                        <m:r>
                          <a:rPr lang="en-US" b="1" i="1" dirty="0" smtClean="0">
                            <a:latin typeface="Cambria Math"/>
                            <a:cs typeface="Times New Roman" pitchFamily="18" charset="0"/>
                          </a:rPr>
                          <m:t>𝒊</m:t>
                        </m:r>
                      </m:sub>
                    </m:sSub>
                    <m:r>
                      <a:rPr lang="en-US" b="1" i="1" dirty="0" smtClean="0">
                        <a:latin typeface="Cambria Math"/>
                        <a:cs typeface="Times New Roman" pitchFamily="18" charset="0"/>
                      </a:rPr>
                      <m:t> =</m:t>
                    </m:r>
                    <m:f>
                      <m:fPr>
                        <m:ctrlPr>
                          <a:rPr lang="en-US" b="1" i="1" dirty="0" smtClean="0">
                            <a:latin typeface="Cambria Math" panose="02040503050406030204" pitchFamily="18" charset="0"/>
                            <a:cs typeface="Times New Roman" pitchFamily="18" charset="0"/>
                          </a:rPr>
                        </m:ctrlPr>
                      </m:fPr>
                      <m:num>
                        <m:r>
                          <a:rPr lang="en-US" b="1" i="1" dirty="0" smtClean="0">
                            <a:latin typeface="Cambria Math"/>
                            <a:cs typeface="Times New Roman" pitchFamily="18" charset="0"/>
                          </a:rPr>
                          <m:t>𝟏</m:t>
                        </m:r>
                      </m:num>
                      <m:den>
                        <m:rad>
                          <m:radPr>
                            <m:degHide m:val="on"/>
                            <m:ctrlPr>
                              <a:rPr lang="en-US" b="1" i="1" dirty="0" smtClean="0">
                                <a:latin typeface="Cambria Math" panose="02040503050406030204" pitchFamily="18" charset="0"/>
                                <a:cs typeface="Times New Roman" pitchFamily="18" charset="0"/>
                              </a:rPr>
                            </m:ctrlPr>
                          </m:radPr>
                          <m:deg/>
                          <m:e>
                            <m:r>
                              <a:rPr lang="en-US" b="1" i="1" dirty="0" smtClean="0">
                                <a:latin typeface="Cambria Math"/>
                                <a:cs typeface="Times New Roman" pitchFamily="18" charset="0"/>
                              </a:rPr>
                              <m:t>𝒏</m:t>
                            </m:r>
                          </m:e>
                        </m:rad>
                      </m:den>
                    </m:f>
                    <m:r>
                      <a:rPr lang="en-US" i="1" dirty="0" smtClean="0">
                        <a:latin typeface="Cambria Math"/>
                        <a:cs typeface="Times New Roman" pitchFamily="18" charset="0"/>
                      </a:rPr>
                      <m:t> </m:t>
                    </m:r>
                  </m:oMath>
                </a14:m>
                <a:endParaRPr lang="en-US" i="1" baseline="30000" dirty="0">
                  <a:latin typeface="Times New Roman" pitchFamily="18" charset="0"/>
                  <a:cs typeface="Times New Roman" pitchFamily="18" charset="0"/>
                </a:endParaRPr>
              </a:p>
              <a:p>
                <a:pPr marL="457200" lvl="1" indent="0">
                  <a:buNone/>
                </a:pPr>
                <a:r>
                  <a:rPr lang="en-US" b="1" dirty="0"/>
                  <a:t>Repeat until convergence</a:t>
                </a:r>
                <a:r>
                  <a:rPr lang="en-US" dirty="0"/>
                  <a:t>:</a:t>
                </a:r>
              </a:p>
              <a:p>
                <a:pPr lvl="1"/>
                <a14:m>
                  <m:oMath xmlns:m="http://schemas.openxmlformats.org/officeDocument/2006/math">
                    <m:r>
                      <a:rPr lang="en-US" b="1" i="1" dirty="0" smtClean="0">
                        <a:latin typeface="Cambria Math"/>
                        <a:cs typeface="Times New Roman" pitchFamily="18" charset="0"/>
                      </a:rPr>
                      <m:t>𝒉</m:t>
                    </m:r>
                    <m:r>
                      <a:rPr lang="en-US" b="1" i="1" dirty="0" smtClean="0">
                        <a:latin typeface="Cambria Math"/>
                        <a:cs typeface="Times New Roman" pitchFamily="18" charset="0"/>
                      </a:rPr>
                      <m:t>=</m:t>
                    </m:r>
                    <m:r>
                      <a:rPr lang="en-US" b="1" i="1" dirty="0" smtClean="0">
                        <a:latin typeface="Cambria Math"/>
                        <a:cs typeface="Times New Roman" pitchFamily="18" charset="0"/>
                      </a:rPr>
                      <m:t>𝑨</m:t>
                    </m:r>
                    <m:r>
                      <a:rPr lang="en-US" b="1" i="1" dirty="0" smtClean="0">
                        <a:latin typeface="Cambria Math"/>
                        <a:cs typeface="Times New Roman" pitchFamily="18" charset="0"/>
                      </a:rPr>
                      <m:t>⋅</m:t>
                    </m:r>
                    <m:r>
                      <a:rPr lang="en-US" b="1" i="1" dirty="0" smtClean="0">
                        <a:latin typeface="Cambria Math"/>
                        <a:cs typeface="Times New Roman" pitchFamily="18" charset="0"/>
                      </a:rPr>
                      <m:t>𝒂</m:t>
                    </m:r>
                  </m:oMath>
                </a14:m>
                <a:endParaRPr lang="en-US" b="1" i="1" dirty="0">
                  <a:latin typeface="Cambria Math"/>
                  <a:cs typeface="Times New Roman" pitchFamily="18" charset="0"/>
                </a:endParaRPr>
              </a:p>
              <a:p>
                <a:pPr lvl="1"/>
                <a14:m>
                  <m:oMath xmlns:m="http://schemas.openxmlformats.org/officeDocument/2006/math">
                    <m:r>
                      <a:rPr lang="en-US" b="1" i="1" dirty="0" smtClean="0">
                        <a:latin typeface="Cambria Math"/>
                        <a:cs typeface="Times New Roman" pitchFamily="18" charset="0"/>
                      </a:rPr>
                      <m:t>𝒂</m:t>
                    </m:r>
                    <m:r>
                      <a:rPr lang="en-US" b="1" i="1" dirty="0" smtClean="0">
                        <a:latin typeface="Cambria Math"/>
                        <a:cs typeface="Times New Roman" pitchFamily="18" charset="0"/>
                      </a:rPr>
                      <m:t>=</m:t>
                    </m:r>
                    <m:sSup>
                      <m:sSupPr>
                        <m:ctrlPr>
                          <a:rPr lang="en-US" b="1" i="1" dirty="0" smtClean="0">
                            <a:latin typeface="Cambria Math" panose="02040503050406030204" pitchFamily="18" charset="0"/>
                            <a:cs typeface="Times New Roman" pitchFamily="18" charset="0"/>
                          </a:rPr>
                        </m:ctrlPr>
                      </m:sSupPr>
                      <m:e>
                        <m:r>
                          <a:rPr lang="en-US" b="1" i="1" dirty="0" smtClean="0">
                            <a:latin typeface="Cambria Math"/>
                            <a:cs typeface="Times New Roman" pitchFamily="18" charset="0"/>
                          </a:rPr>
                          <m:t>𝑨</m:t>
                        </m:r>
                      </m:e>
                      <m:sup>
                        <m:r>
                          <a:rPr lang="en-US" b="1" i="1" dirty="0" smtClean="0">
                            <a:latin typeface="Cambria Math"/>
                            <a:cs typeface="Times New Roman" pitchFamily="18" charset="0"/>
                          </a:rPr>
                          <m:t>𝑻</m:t>
                        </m:r>
                      </m:sup>
                    </m:sSup>
                    <m:r>
                      <a:rPr lang="en-US" b="1" i="1" dirty="0" smtClean="0">
                        <a:latin typeface="Cambria Math"/>
                        <a:cs typeface="Times New Roman" pitchFamily="18" charset="0"/>
                      </a:rPr>
                      <m:t>⋅</m:t>
                    </m:r>
                    <m:r>
                      <a:rPr lang="en-US" b="1" i="1" dirty="0" smtClean="0">
                        <a:latin typeface="Cambria Math"/>
                        <a:cs typeface="Times New Roman" pitchFamily="18" charset="0"/>
                      </a:rPr>
                      <m:t>𝒉</m:t>
                    </m:r>
                  </m:oMath>
                </a14:m>
                <a:endParaRPr lang="en-US" b="1" i="1" dirty="0">
                  <a:latin typeface="Times New Roman" pitchFamily="18" charset="0"/>
                  <a:cs typeface="Times New Roman" pitchFamily="18" charset="0"/>
                </a:endParaRPr>
              </a:p>
              <a:p>
                <a:pPr lvl="1"/>
                <a:r>
                  <a:rPr lang="en-US" dirty="0"/>
                  <a:t>Normalize </a:t>
                </a:r>
                <a14:m>
                  <m:oMath xmlns:m="http://schemas.openxmlformats.org/officeDocument/2006/math">
                    <m:r>
                      <a:rPr lang="en-US" b="1" i="1" dirty="0" smtClean="0">
                        <a:latin typeface="Cambria Math"/>
                      </a:rPr>
                      <m:t>𝒂</m:t>
                    </m:r>
                  </m:oMath>
                </a14:m>
                <a:r>
                  <a:rPr lang="en-US" dirty="0"/>
                  <a:t> and </a:t>
                </a:r>
                <a14:m>
                  <m:oMath xmlns:m="http://schemas.openxmlformats.org/officeDocument/2006/math">
                    <m:r>
                      <a:rPr lang="en-US" b="1" i="1" dirty="0" smtClean="0">
                        <a:latin typeface="Cambria Math"/>
                      </a:rPr>
                      <m:t>𝒉</m:t>
                    </m:r>
                  </m:oMath>
                </a14:m>
                <a:endParaRPr lang="en-US" b="1" dirty="0"/>
              </a:p>
              <a:p>
                <a:r>
                  <a:rPr lang="en-US" b="1" dirty="0">
                    <a:solidFill>
                      <a:srgbClr val="D60093"/>
                    </a:solidFill>
                  </a:rPr>
                  <a:t>Then:</a:t>
                </a:r>
                <a:r>
                  <a:rPr lang="en-US" b="1" dirty="0"/>
                  <a:t>  </a:t>
                </a:r>
                <a14:m>
                  <m:oMath xmlns:m="http://schemas.openxmlformats.org/officeDocument/2006/math">
                    <m:r>
                      <a:rPr lang="en-US" b="1" i="1" dirty="0" smtClean="0">
                        <a:latin typeface="Cambria Math"/>
                        <a:cs typeface="Times New Roman" pitchFamily="18" charset="0"/>
                      </a:rPr>
                      <m:t>𝒂</m:t>
                    </m:r>
                    <m:r>
                      <a:rPr lang="en-US" b="1" i="1" dirty="0" smtClean="0">
                        <a:latin typeface="Cambria Math"/>
                        <a:cs typeface="Times New Roman" pitchFamily="18" charset="0"/>
                      </a:rPr>
                      <m:t>=</m:t>
                    </m:r>
                    <m:sSup>
                      <m:sSupPr>
                        <m:ctrlPr>
                          <a:rPr lang="en-US" b="1" i="1" dirty="0" smtClean="0">
                            <a:latin typeface="Cambria Math" panose="02040503050406030204" pitchFamily="18" charset="0"/>
                            <a:cs typeface="Times New Roman" pitchFamily="18" charset="0"/>
                          </a:rPr>
                        </m:ctrlPr>
                      </m:sSupPr>
                      <m:e>
                        <m:r>
                          <a:rPr lang="en-US" b="1" i="1" dirty="0" smtClean="0">
                            <a:latin typeface="Cambria Math"/>
                            <a:cs typeface="Times New Roman" pitchFamily="18" charset="0"/>
                          </a:rPr>
                          <m:t>𝑨</m:t>
                        </m:r>
                      </m:e>
                      <m:sup>
                        <m:r>
                          <a:rPr lang="en-US" b="1" i="1" dirty="0" smtClean="0">
                            <a:latin typeface="Cambria Math"/>
                            <a:cs typeface="Times New Roman" pitchFamily="18" charset="0"/>
                          </a:rPr>
                          <m:t>𝑻</m:t>
                        </m:r>
                      </m:sup>
                    </m:sSup>
                    <m:r>
                      <a:rPr lang="en-US" b="1" i="1" dirty="0" smtClean="0">
                        <a:latin typeface="Cambria Math"/>
                        <a:cs typeface="Times New Roman" pitchFamily="18" charset="0"/>
                      </a:rPr>
                      <m:t>⋅(</m:t>
                    </m:r>
                    <m:r>
                      <a:rPr lang="en-US" b="1" i="1" dirty="0" smtClean="0">
                        <a:latin typeface="Cambria Math"/>
                        <a:cs typeface="Times New Roman" pitchFamily="18" charset="0"/>
                      </a:rPr>
                      <m:t>𝑨</m:t>
                    </m:r>
                    <m:r>
                      <a:rPr lang="en-US" b="1" i="1" dirty="0" smtClean="0">
                        <a:latin typeface="Cambria Math"/>
                        <a:cs typeface="Times New Roman" pitchFamily="18" charset="0"/>
                      </a:rPr>
                      <m:t>⋅</m:t>
                    </m:r>
                    <m:r>
                      <a:rPr lang="en-US" b="1" i="1" dirty="0" smtClean="0">
                        <a:latin typeface="Cambria Math"/>
                        <a:cs typeface="Times New Roman" pitchFamily="18" charset="0"/>
                      </a:rPr>
                      <m:t>𝒂</m:t>
                    </m:r>
                    <m:r>
                      <a:rPr lang="en-US" b="1" i="1" dirty="0" smtClean="0">
                        <a:latin typeface="Cambria Math"/>
                        <a:cs typeface="Times New Roman" pitchFamily="18" charset="0"/>
                      </a:rPr>
                      <m:t>)</m:t>
                    </m:r>
                  </m:oMath>
                </a14:m>
                <a:endParaRPr lang="en-US" b="1" i="1" dirty="0">
                  <a:latin typeface="Times New Roman" pitchFamily="18" charset="0"/>
                  <a:cs typeface="Times New Roman" pitchFamily="18" charset="0"/>
                </a:endParaRP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81200" y="1295400"/>
                <a:ext cx="8229600" cy="5410200"/>
              </a:xfrm>
              <a:blipFill>
                <a:blip r:embed="rId2"/>
                <a:stretch>
                  <a:fillRect l="-1333" t="-1917"/>
                </a:stretch>
              </a:blipFill>
            </p:spPr>
            <p:txBody>
              <a:bodyPr/>
              <a:lstStyle/>
              <a:p>
                <a:r>
                  <a:rPr lang="zh-CN" altLang="en-US">
                    <a:noFill/>
                  </a:rPr>
                  <a:t> </a:t>
                </a:r>
              </a:p>
            </p:txBody>
          </p:sp>
        </mc:Fallback>
      </mc:AlternateContent>
      <p:sp>
        <p:nvSpPr>
          <p:cNvPr id="6" name="Right Brace 5"/>
          <p:cNvSpPr/>
          <p:nvPr/>
        </p:nvSpPr>
        <p:spPr>
          <a:xfrm rot="5400000">
            <a:off x="5559496" y="4773607"/>
            <a:ext cx="162583" cy="838201"/>
          </a:xfrm>
          <a:prstGeom prst="rightBrace">
            <a:avLst>
              <a:gd name="adj1" fmla="val 34258"/>
              <a:gd name="adj2" fmla="val 50000"/>
            </a:avLst>
          </a:prstGeom>
          <a:ln w="28575">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FF0000"/>
              </a:solidFill>
            </a:endParaRPr>
          </a:p>
        </p:txBody>
      </p:sp>
      <mc:AlternateContent xmlns:mc="http://schemas.openxmlformats.org/markup-compatibility/2006" xmlns:a14="http://schemas.microsoft.com/office/drawing/2010/main">
        <mc:Choice Requires="a14">
          <p:sp>
            <p:nvSpPr>
              <p:cNvPr id="8" name="TextBox 7"/>
              <p:cNvSpPr txBox="1"/>
              <p:nvPr/>
            </p:nvSpPr>
            <p:spPr>
              <a:xfrm>
                <a:off x="5283344" y="5123083"/>
                <a:ext cx="798617" cy="369332"/>
              </a:xfrm>
              <a:prstGeom prst="rect">
                <a:avLst/>
              </a:prstGeom>
              <a:noFill/>
            </p:spPr>
            <p:txBody>
              <a:bodyPr wrap="none" rtlCol="0">
                <a:spAutoFit/>
              </a:bodyPr>
              <a:lstStyle/>
              <a:p>
                <a:r>
                  <a:rPr lang="en-US" b="1" dirty="0">
                    <a:solidFill>
                      <a:srgbClr val="FF0000"/>
                    </a:solidFill>
                  </a:rPr>
                  <a:t>new </a:t>
                </a:r>
                <a14:m>
                  <m:oMath xmlns:m="http://schemas.openxmlformats.org/officeDocument/2006/math">
                    <m:r>
                      <a:rPr lang="en-US" b="1" i="1" dirty="0">
                        <a:solidFill>
                          <a:srgbClr val="FF0000"/>
                        </a:solidFill>
                        <a:latin typeface="Cambria Math"/>
                      </a:rPr>
                      <m:t>𝒉</m:t>
                    </m:r>
                  </m:oMath>
                </a14:m>
                <a:endParaRPr lang="en-US" b="1" dirty="0">
                  <a:solidFill>
                    <a:srgbClr val="FF0000"/>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283344" y="5123083"/>
                <a:ext cx="798617" cy="369332"/>
              </a:xfrm>
              <a:prstGeom prst="rect">
                <a:avLst/>
              </a:prstGeom>
              <a:blipFill>
                <a:blip r:embed="rId3"/>
                <a:stretch>
                  <a:fillRect l="-6870"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883476" y="5498068"/>
                <a:ext cx="795411" cy="369332"/>
              </a:xfrm>
              <a:prstGeom prst="rect">
                <a:avLst/>
              </a:prstGeom>
              <a:noFill/>
            </p:spPr>
            <p:txBody>
              <a:bodyPr wrap="none" rtlCol="0">
                <a:spAutoFit/>
              </a:bodyPr>
              <a:lstStyle/>
              <a:p>
                <a:r>
                  <a:rPr lang="en-US" b="1" dirty="0">
                    <a:solidFill>
                      <a:srgbClr val="0000FF"/>
                    </a:solidFill>
                  </a:rPr>
                  <a:t>new </a:t>
                </a:r>
                <a14:m>
                  <m:oMath xmlns:m="http://schemas.openxmlformats.org/officeDocument/2006/math">
                    <m:r>
                      <a:rPr lang="en-US" b="1" i="1" dirty="0">
                        <a:solidFill>
                          <a:srgbClr val="0000FF"/>
                        </a:solidFill>
                        <a:latin typeface="Cambria Math"/>
                      </a:rPr>
                      <m:t>𝒂</m:t>
                    </m:r>
                  </m:oMath>
                </a14:m>
                <a:endParaRPr lang="en-US" b="1" dirty="0">
                  <a:solidFill>
                    <a:srgbClr val="0000FF"/>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4883476" y="5498068"/>
                <a:ext cx="795411" cy="369332"/>
              </a:xfrm>
              <a:prstGeom prst="rect">
                <a:avLst/>
              </a:prstGeom>
              <a:blipFill>
                <a:blip r:embed="rId4"/>
                <a:stretch>
                  <a:fillRect l="-6107" t="-9836"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705601" y="4267200"/>
                <a:ext cx="3962175" cy="1815882"/>
              </a:xfrm>
              <a:prstGeom prst="rect">
                <a:avLst/>
              </a:prstGeom>
              <a:noFill/>
            </p:spPr>
            <p:txBody>
              <a:bodyPr wrap="none" rtlCol="0">
                <a:spAutoFit/>
              </a:bodyPr>
              <a:lstStyle/>
              <a:p>
                <a14:m>
                  <m:oMath xmlns:m="http://schemas.openxmlformats.org/officeDocument/2006/math">
                    <m:r>
                      <a:rPr lang="en-US" sz="2800" b="1" i="1" dirty="0">
                        <a:solidFill>
                          <a:srgbClr val="008000"/>
                        </a:solidFill>
                        <a:latin typeface="Cambria Math"/>
                        <a:cs typeface="Times New Roman" pitchFamily="18" charset="0"/>
                      </a:rPr>
                      <m:t>𝒂</m:t>
                    </m:r>
                  </m:oMath>
                </a14:m>
                <a:r>
                  <a:rPr lang="en-US" sz="2800" b="1" dirty="0">
                    <a:solidFill>
                      <a:srgbClr val="008000"/>
                    </a:solidFill>
                    <a:latin typeface="Calibri" pitchFamily="34" charset="0"/>
                    <a:cs typeface="Calibri" pitchFamily="34" charset="0"/>
                  </a:rPr>
                  <a:t> is updated (in 2 steps):</a:t>
                </a:r>
              </a:p>
              <a:p>
                <a:r>
                  <a:rPr lang="en-US" sz="2800" dirty="0">
                    <a:latin typeface="Calibri" pitchFamily="34" charset="0"/>
                    <a:cs typeface="Calibri" pitchFamily="34" charset="0"/>
                  </a:rPr>
                  <a:t>  </a:t>
                </a:r>
                <a14:m>
                  <m:oMath xmlns:m="http://schemas.openxmlformats.org/officeDocument/2006/math">
                    <m:r>
                      <a:rPr lang="en-US" sz="2800" i="1" dirty="0">
                        <a:latin typeface="Cambria Math"/>
                        <a:cs typeface="Times New Roman" pitchFamily="18" charset="0"/>
                      </a:rPr>
                      <m:t>𝑎</m:t>
                    </m:r>
                    <m:r>
                      <a:rPr lang="en-US" sz="2800" dirty="0">
                        <a:latin typeface="Cambria Math"/>
                        <a:cs typeface="Times New Roman" pitchFamily="18" charset="0"/>
                      </a:rPr>
                      <m:t>=</m:t>
                    </m:r>
                    <m:sSup>
                      <m:sSupPr>
                        <m:ctrlPr>
                          <a:rPr lang="en-US" sz="2800" i="1" dirty="0">
                            <a:latin typeface="Cambria Math" panose="02040503050406030204" pitchFamily="18" charset="0"/>
                            <a:cs typeface="Times New Roman" pitchFamily="18" charset="0"/>
                          </a:rPr>
                        </m:ctrlPr>
                      </m:sSupPr>
                      <m:e>
                        <m:r>
                          <a:rPr lang="en-US" sz="2800" i="1" dirty="0">
                            <a:latin typeface="Cambria Math"/>
                            <a:cs typeface="Times New Roman" pitchFamily="18" charset="0"/>
                          </a:rPr>
                          <m:t>𝐴</m:t>
                        </m:r>
                      </m:e>
                      <m:sup>
                        <m:r>
                          <a:rPr lang="en-US" sz="2800" i="1" dirty="0">
                            <a:latin typeface="Cambria Math"/>
                            <a:cs typeface="Times New Roman" pitchFamily="18" charset="0"/>
                          </a:rPr>
                          <m:t>𝑇</m:t>
                        </m:r>
                      </m:sup>
                    </m:sSup>
                    <m:r>
                      <a:rPr lang="en-US" sz="2800" i="1" dirty="0">
                        <a:latin typeface="Cambria Math"/>
                        <a:cs typeface="Times New Roman" pitchFamily="18" charset="0"/>
                      </a:rPr>
                      <m:t>(</m:t>
                    </m:r>
                    <m:r>
                      <a:rPr lang="en-US" sz="2800" i="1" dirty="0">
                        <a:latin typeface="Cambria Math"/>
                        <a:cs typeface="Times New Roman" pitchFamily="18" charset="0"/>
                      </a:rPr>
                      <m:t>𝐴</m:t>
                    </m:r>
                    <m:r>
                      <a:rPr lang="en-US" sz="2800" i="1" dirty="0">
                        <a:latin typeface="Cambria Math"/>
                        <a:cs typeface="Times New Roman" pitchFamily="18" charset="0"/>
                      </a:rPr>
                      <m:t> </m:t>
                    </m:r>
                    <m:r>
                      <a:rPr lang="en-US" sz="2800" i="1" dirty="0">
                        <a:latin typeface="Cambria Math"/>
                        <a:cs typeface="Times New Roman" pitchFamily="18" charset="0"/>
                      </a:rPr>
                      <m:t>𝑎</m:t>
                    </m:r>
                    <m:r>
                      <a:rPr lang="en-US" sz="2800" i="1" dirty="0">
                        <a:latin typeface="Cambria Math"/>
                        <a:cs typeface="Times New Roman" pitchFamily="18" charset="0"/>
                      </a:rPr>
                      <m:t>)=(</m:t>
                    </m:r>
                    <m:sSup>
                      <m:sSupPr>
                        <m:ctrlPr>
                          <a:rPr lang="en-US" sz="2800" i="1" dirty="0">
                            <a:latin typeface="Cambria Math" panose="02040503050406030204" pitchFamily="18" charset="0"/>
                            <a:cs typeface="Times New Roman" pitchFamily="18" charset="0"/>
                          </a:rPr>
                        </m:ctrlPr>
                      </m:sSupPr>
                      <m:e>
                        <m:r>
                          <a:rPr lang="en-US" sz="2800" i="1" dirty="0">
                            <a:latin typeface="Cambria Math"/>
                            <a:cs typeface="Times New Roman" pitchFamily="18" charset="0"/>
                          </a:rPr>
                          <m:t>𝐴</m:t>
                        </m:r>
                      </m:e>
                      <m:sup>
                        <m:r>
                          <a:rPr lang="en-US" sz="2800" i="1" dirty="0">
                            <a:latin typeface="Cambria Math"/>
                            <a:cs typeface="Times New Roman" pitchFamily="18" charset="0"/>
                          </a:rPr>
                          <m:t>𝑇</m:t>
                        </m:r>
                      </m:sup>
                    </m:sSup>
                    <m:r>
                      <a:rPr lang="en-US" sz="2800" i="1" dirty="0">
                        <a:latin typeface="Cambria Math"/>
                        <a:cs typeface="Times New Roman" pitchFamily="18" charset="0"/>
                      </a:rPr>
                      <m:t>𝐴</m:t>
                    </m:r>
                    <m:r>
                      <a:rPr lang="en-US" sz="2800" i="1" dirty="0">
                        <a:latin typeface="Cambria Math"/>
                        <a:cs typeface="Times New Roman" pitchFamily="18" charset="0"/>
                      </a:rPr>
                      <m:t>) </m:t>
                    </m:r>
                    <m:r>
                      <a:rPr lang="en-US" sz="2800" i="1" dirty="0">
                        <a:latin typeface="Cambria Math"/>
                        <a:cs typeface="Times New Roman" pitchFamily="18" charset="0"/>
                      </a:rPr>
                      <m:t>𝑎</m:t>
                    </m:r>
                  </m:oMath>
                </a14:m>
                <a:endParaRPr lang="en-US" sz="2800" i="1" dirty="0">
                  <a:latin typeface="Times New Roman" pitchFamily="18" charset="0"/>
                  <a:cs typeface="Times New Roman" pitchFamily="18" charset="0"/>
                </a:endParaRPr>
              </a:p>
              <a:p>
                <a:r>
                  <a:rPr lang="en-US" sz="2800" b="1" i="1" dirty="0">
                    <a:solidFill>
                      <a:srgbClr val="0000FF"/>
                    </a:solidFill>
                    <a:latin typeface="Times New Roman" pitchFamily="18" charset="0"/>
                    <a:cs typeface="Times New Roman" pitchFamily="18" charset="0"/>
                  </a:rPr>
                  <a:t>h</a:t>
                </a:r>
                <a:r>
                  <a:rPr lang="en-US" sz="2800" b="1" dirty="0">
                    <a:solidFill>
                      <a:srgbClr val="0000FF"/>
                    </a:solidFill>
                    <a:latin typeface="Calibri" pitchFamily="34" charset="0"/>
                    <a:cs typeface="Calibri" pitchFamily="34" charset="0"/>
                  </a:rPr>
                  <a:t> is updated (in 2 steps):</a:t>
                </a:r>
              </a:p>
              <a:p>
                <a:pPr/>
                <a14:m>
                  <m:oMathPara xmlns:m="http://schemas.openxmlformats.org/officeDocument/2006/math">
                    <m:oMathParaPr>
                      <m:jc m:val="centerGroup"/>
                    </m:oMathParaPr>
                    <m:oMath xmlns:m="http://schemas.openxmlformats.org/officeDocument/2006/math">
                      <m:r>
                        <a:rPr lang="en-US" sz="2800" i="1" dirty="0">
                          <a:latin typeface="Cambria Math"/>
                          <a:cs typeface="Times New Roman" pitchFamily="18" charset="0"/>
                        </a:rPr>
                        <m:t>h</m:t>
                      </m:r>
                      <m:r>
                        <a:rPr lang="en-US" sz="2800" i="1" dirty="0">
                          <a:latin typeface="Cambria Math"/>
                          <a:cs typeface="Times New Roman" pitchFamily="18" charset="0"/>
                        </a:rPr>
                        <m:t>=</m:t>
                      </m:r>
                      <m:r>
                        <a:rPr lang="en-US" sz="2800" i="1" dirty="0">
                          <a:latin typeface="Cambria Math"/>
                          <a:cs typeface="Times New Roman" pitchFamily="18" charset="0"/>
                        </a:rPr>
                        <m:t>𝐴</m:t>
                      </m:r>
                      <m:r>
                        <a:rPr lang="en-US" sz="2800" i="1" baseline="30000" dirty="0">
                          <a:latin typeface="Cambria Math"/>
                          <a:cs typeface="Times New Roman" pitchFamily="18" charset="0"/>
                        </a:rPr>
                        <m:t> </m:t>
                      </m:r>
                      <m:r>
                        <a:rPr lang="en-US" sz="2800" i="1" dirty="0">
                          <a:latin typeface="Cambria Math"/>
                          <a:cs typeface="Times New Roman" pitchFamily="18" charset="0"/>
                        </a:rPr>
                        <m:t>(</m:t>
                      </m:r>
                      <m:sSup>
                        <m:sSupPr>
                          <m:ctrlPr>
                            <a:rPr lang="en-US" sz="2800" i="1" dirty="0">
                              <a:latin typeface="Cambria Math" panose="02040503050406030204" pitchFamily="18" charset="0"/>
                              <a:cs typeface="Times New Roman" pitchFamily="18" charset="0"/>
                            </a:rPr>
                          </m:ctrlPr>
                        </m:sSupPr>
                        <m:e>
                          <m:r>
                            <a:rPr lang="en-US" sz="2800" i="1" dirty="0">
                              <a:latin typeface="Cambria Math"/>
                              <a:cs typeface="Times New Roman" pitchFamily="18" charset="0"/>
                            </a:rPr>
                            <m:t>𝐴</m:t>
                          </m:r>
                        </m:e>
                        <m:sup>
                          <m:r>
                            <a:rPr lang="en-US" sz="2800" i="1" dirty="0">
                              <a:latin typeface="Cambria Math"/>
                              <a:cs typeface="Times New Roman" pitchFamily="18" charset="0"/>
                            </a:rPr>
                            <m:t>𝑇</m:t>
                          </m:r>
                        </m:sup>
                      </m:sSup>
                      <m:r>
                        <a:rPr lang="en-US" sz="2800" i="1" dirty="0">
                          <a:latin typeface="Cambria Math"/>
                          <a:cs typeface="Times New Roman" pitchFamily="18" charset="0"/>
                        </a:rPr>
                        <m:t>h</m:t>
                      </m:r>
                      <m:r>
                        <a:rPr lang="en-US" sz="2800" i="1" dirty="0">
                          <a:latin typeface="Cambria Math"/>
                          <a:cs typeface="Times New Roman" pitchFamily="18" charset="0"/>
                        </a:rPr>
                        <m:t>)=(</m:t>
                      </m:r>
                      <m:r>
                        <a:rPr lang="en-US" sz="2800" i="1" dirty="0">
                          <a:latin typeface="Cambria Math"/>
                          <a:cs typeface="Times New Roman" pitchFamily="18" charset="0"/>
                        </a:rPr>
                        <m:t>𝐴</m:t>
                      </m:r>
                      <m:sSup>
                        <m:sSupPr>
                          <m:ctrlPr>
                            <a:rPr lang="en-US" sz="2800" i="1" dirty="0">
                              <a:latin typeface="Cambria Math" panose="02040503050406030204" pitchFamily="18" charset="0"/>
                              <a:cs typeface="Times New Roman" pitchFamily="18" charset="0"/>
                            </a:rPr>
                          </m:ctrlPr>
                        </m:sSupPr>
                        <m:e>
                          <m:r>
                            <a:rPr lang="en-US" sz="2800" i="1" dirty="0">
                              <a:latin typeface="Cambria Math"/>
                              <a:cs typeface="Times New Roman" pitchFamily="18" charset="0"/>
                            </a:rPr>
                            <m:t> </m:t>
                          </m:r>
                          <m:r>
                            <a:rPr lang="en-US" sz="2800" i="1" dirty="0">
                              <a:latin typeface="Cambria Math"/>
                              <a:cs typeface="Times New Roman" pitchFamily="18" charset="0"/>
                            </a:rPr>
                            <m:t>𝐴</m:t>
                          </m:r>
                        </m:e>
                        <m:sup>
                          <m:r>
                            <a:rPr lang="en-US" sz="2800" i="1" dirty="0">
                              <a:latin typeface="Cambria Math"/>
                              <a:cs typeface="Times New Roman" pitchFamily="18" charset="0"/>
                            </a:rPr>
                            <m:t>𝑇</m:t>
                          </m:r>
                        </m:sup>
                      </m:sSup>
                      <m:r>
                        <a:rPr lang="en-US" sz="2800" i="1" dirty="0">
                          <a:latin typeface="Cambria Math"/>
                          <a:cs typeface="Times New Roman" pitchFamily="18" charset="0"/>
                        </a:rPr>
                        <m:t>) </m:t>
                      </m:r>
                      <m:r>
                        <a:rPr lang="en-US" sz="2800" i="1" dirty="0">
                          <a:latin typeface="Cambria Math"/>
                          <a:cs typeface="Times New Roman" pitchFamily="18" charset="0"/>
                        </a:rPr>
                        <m:t>h</m:t>
                      </m:r>
                    </m:oMath>
                  </m:oMathPara>
                </a14:m>
                <a:endParaRPr lang="en-US" sz="2800" dirty="0">
                  <a:latin typeface="Calibri" pitchFamily="34" charset="0"/>
                  <a:cs typeface="Calibri" pitchFamily="34"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6705601" y="4267200"/>
                <a:ext cx="3962175" cy="1815882"/>
              </a:xfrm>
              <a:prstGeom prst="rect">
                <a:avLst/>
              </a:prstGeom>
              <a:blipFill>
                <a:blip r:embed="rId5"/>
                <a:stretch>
                  <a:fillRect l="-3077" t="-3020"/>
                </a:stretch>
              </a:blipFill>
            </p:spPr>
            <p:txBody>
              <a:bodyPr/>
              <a:lstStyle/>
              <a:p>
                <a:r>
                  <a:rPr lang="zh-CN" altLang="en-US">
                    <a:noFill/>
                  </a:rPr>
                  <a:t> </a:t>
                </a:r>
              </a:p>
            </p:txBody>
          </p:sp>
        </mc:Fallback>
      </mc:AlternateContent>
      <p:sp>
        <p:nvSpPr>
          <p:cNvPr id="11" name="TextBox 10"/>
          <p:cNvSpPr txBox="1"/>
          <p:nvPr/>
        </p:nvSpPr>
        <p:spPr>
          <a:xfrm>
            <a:off x="6550142" y="6096000"/>
            <a:ext cx="4117859" cy="523220"/>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sz="2800" dirty="0"/>
              <a:t>Repeated matrix powering</a:t>
            </a:r>
          </a:p>
        </p:txBody>
      </p:sp>
      <p:sp>
        <p:nvSpPr>
          <p:cNvPr id="12" name="Slide Number Placeholder 11"/>
          <p:cNvSpPr>
            <a:spLocks noGrp="1"/>
          </p:cNvSpPr>
          <p:nvPr>
            <p:ph type="sldNum" sz="quarter" idx="12"/>
          </p:nvPr>
        </p:nvSpPr>
        <p:spPr/>
        <p:txBody>
          <a:bodyPr/>
          <a:lstStyle/>
          <a:p>
            <a:fld id="{19B12225-5612-419B-A8D5-4B8EEE4C217E}" type="slidenum">
              <a:rPr lang="en-US" smtClean="0"/>
              <a:pPr/>
              <a:t>11</a:t>
            </a:fld>
            <a:endParaRPr lang="en-US"/>
          </a:p>
        </p:txBody>
      </p:sp>
      <p:sp>
        <p:nvSpPr>
          <p:cNvPr id="32" name="Right Brace 31"/>
          <p:cNvSpPr/>
          <p:nvPr/>
        </p:nvSpPr>
        <p:spPr>
          <a:xfrm rot="5400000">
            <a:off x="5250512" y="4582396"/>
            <a:ext cx="179518" cy="1816258"/>
          </a:xfrm>
          <a:prstGeom prst="rightBrace">
            <a:avLst>
              <a:gd name="adj1" fmla="val 34258"/>
              <a:gd name="adj2" fmla="val 50000"/>
            </a:avLst>
          </a:prstGeom>
          <a:ln w="28575">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FF0000"/>
              </a:solidFill>
            </a:endParaRPr>
          </a:p>
        </p:txBody>
      </p:sp>
      <mc:AlternateContent xmlns:mc="http://schemas.openxmlformats.org/markup-compatibility/2006" xmlns:a14="http://schemas.microsoft.com/office/drawing/2010/main">
        <mc:Choice Requires="a14">
          <p:sp>
            <p:nvSpPr>
              <p:cNvPr id="7" name="Rectangle 6"/>
              <p:cNvSpPr/>
              <p:nvPr/>
            </p:nvSpPr>
            <p:spPr>
              <a:xfrm>
                <a:off x="8101500" y="2133600"/>
                <a:ext cx="2538900" cy="7645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a:rPr>
                            <m:t>𝑖</m:t>
                          </m:r>
                        </m:sub>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a:rPr>
                                        <m:t>h</m:t>
                                      </m:r>
                                    </m:e>
                                    <m:sub>
                                      <m:r>
                                        <a:rPr lang="en-US" i="1">
                                          <a:latin typeface="Cambria Math"/>
                                        </a:rPr>
                                        <m:t>𝑖</m:t>
                                      </m:r>
                                    </m:sub>
                                    <m:sup>
                                      <m:d>
                                        <m:dPr>
                                          <m:ctrlPr>
                                            <a:rPr lang="en-US" i="1">
                                              <a:latin typeface="Cambria Math" panose="02040503050406030204" pitchFamily="18" charset="0"/>
                                            </a:rPr>
                                          </m:ctrlPr>
                                        </m:dPr>
                                        <m:e>
                                          <m:r>
                                            <a:rPr lang="en-US" i="1">
                                              <a:latin typeface="Cambria Math"/>
                                            </a:rPr>
                                            <m:t>𝑡</m:t>
                                          </m:r>
                                        </m:e>
                                      </m:d>
                                    </m:sup>
                                  </m:sSubSup>
                                  <m:r>
                                    <a:rPr lang="en-US" i="1">
                                      <a:latin typeface="Cambria Math"/>
                                    </a:rPr>
                                    <m:t>−</m:t>
                                  </m:r>
                                  <m:sSubSup>
                                    <m:sSubSupPr>
                                      <m:ctrlPr>
                                        <a:rPr lang="en-US" i="1">
                                          <a:latin typeface="Cambria Math" panose="02040503050406030204" pitchFamily="18" charset="0"/>
                                        </a:rPr>
                                      </m:ctrlPr>
                                    </m:sSubSupPr>
                                    <m:e>
                                      <m:r>
                                        <a:rPr lang="en-US" i="1">
                                          <a:latin typeface="Cambria Math"/>
                                        </a:rPr>
                                        <m:t>h</m:t>
                                      </m:r>
                                    </m:e>
                                    <m:sub>
                                      <m:r>
                                        <a:rPr lang="en-US" i="1">
                                          <a:latin typeface="Cambria Math"/>
                                        </a:rPr>
                                        <m:t>𝑖</m:t>
                                      </m:r>
                                    </m:sub>
                                    <m:sup>
                                      <m:d>
                                        <m:dPr>
                                          <m:ctrlPr>
                                            <a:rPr lang="en-US" i="1">
                                              <a:latin typeface="Cambria Math" panose="02040503050406030204" pitchFamily="18" charset="0"/>
                                            </a:rPr>
                                          </m:ctrlPr>
                                        </m:dPr>
                                        <m:e>
                                          <m:r>
                                            <a:rPr lang="en-US" i="1">
                                              <a:latin typeface="Cambria Math"/>
                                            </a:rPr>
                                            <m:t>𝑡</m:t>
                                          </m:r>
                                          <m:r>
                                            <a:rPr lang="en-US" i="1">
                                              <a:latin typeface="Cambria Math"/>
                                            </a:rPr>
                                            <m:t>−1</m:t>
                                          </m:r>
                                        </m:e>
                                      </m:d>
                                    </m:sup>
                                  </m:sSubSup>
                                </m:e>
                              </m:d>
                            </m:e>
                            <m:sup>
                              <m:r>
                                <a:rPr lang="en-US" i="1">
                                  <a:latin typeface="Cambria Math"/>
                                </a:rPr>
                                <m:t>2</m:t>
                              </m:r>
                            </m:sup>
                          </m:sSup>
                        </m:e>
                      </m:nary>
                      <m:r>
                        <a:rPr lang="en-US" i="1">
                          <a:latin typeface="Cambria Math"/>
                        </a:rPr>
                        <m:t>&lt;</m:t>
                      </m:r>
                      <m:r>
                        <a:rPr lang="en-US" i="1">
                          <a:latin typeface="Cambria Math"/>
                        </a:rPr>
                        <m:t>𝜀</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8101500" y="2133600"/>
                <a:ext cx="2538900" cy="76456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8077200" y="2816832"/>
                <a:ext cx="2542234" cy="7645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a:rPr>
                            <m:t>𝑖</m:t>
                          </m:r>
                        </m:sub>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a:rPr>
                                        <m:t>𝑎</m:t>
                                      </m:r>
                                    </m:e>
                                    <m:sub>
                                      <m:r>
                                        <a:rPr lang="en-US" i="1">
                                          <a:latin typeface="Cambria Math"/>
                                        </a:rPr>
                                        <m:t>𝑖</m:t>
                                      </m:r>
                                    </m:sub>
                                    <m:sup>
                                      <m:d>
                                        <m:dPr>
                                          <m:ctrlPr>
                                            <a:rPr lang="en-US" i="1">
                                              <a:latin typeface="Cambria Math" panose="02040503050406030204" pitchFamily="18" charset="0"/>
                                            </a:rPr>
                                          </m:ctrlPr>
                                        </m:dPr>
                                        <m:e>
                                          <m:r>
                                            <a:rPr lang="en-US" i="1">
                                              <a:latin typeface="Cambria Math"/>
                                            </a:rPr>
                                            <m:t>𝑡</m:t>
                                          </m:r>
                                        </m:e>
                                      </m:d>
                                    </m:sup>
                                  </m:sSubSup>
                                  <m:r>
                                    <a:rPr lang="en-US" i="1">
                                      <a:latin typeface="Cambria Math"/>
                                    </a:rPr>
                                    <m:t>−</m:t>
                                  </m:r>
                                  <m:sSubSup>
                                    <m:sSubSupPr>
                                      <m:ctrlPr>
                                        <a:rPr lang="en-US" i="1">
                                          <a:latin typeface="Cambria Math" panose="02040503050406030204" pitchFamily="18" charset="0"/>
                                        </a:rPr>
                                      </m:ctrlPr>
                                    </m:sSubSupPr>
                                    <m:e>
                                      <m:r>
                                        <a:rPr lang="en-US" i="1">
                                          <a:latin typeface="Cambria Math"/>
                                        </a:rPr>
                                        <m:t>𝑎</m:t>
                                      </m:r>
                                    </m:e>
                                    <m:sub>
                                      <m:r>
                                        <a:rPr lang="en-US" i="1">
                                          <a:latin typeface="Cambria Math"/>
                                        </a:rPr>
                                        <m:t>𝑖</m:t>
                                      </m:r>
                                    </m:sub>
                                    <m:sup>
                                      <m:d>
                                        <m:dPr>
                                          <m:ctrlPr>
                                            <a:rPr lang="en-US" i="1">
                                              <a:latin typeface="Cambria Math" panose="02040503050406030204" pitchFamily="18" charset="0"/>
                                            </a:rPr>
                                          </m:ctrlPr>
                                        </m:dPr>
                                        <m:e>
                                          <m:r>
                                            <a:rPr lang="en-US" i="1">
                                              <a:latin typeface="Cambria Math"/>
                                            </a:rPr>
                                            <m:t>𝑡</m:t>
                                          </m:r>
                                          <m:r>
                                            <a:rPr lang="en-US" i="1">
                                              <a:latin typeface="Cambria Math"/>
                                            </a:rPr>
                                            <m:t>−1</m:t>
                                          </m:r>
                                        </m:e>
                                      </m:d>
                                    </m:sup>
                                  </m:sSubSup>
                                </m:e>
                              </m:d>
                            </m:e>
                            <m:sup>
                              <m:r>
                                <a:rPr lang="en-US" i="1">
                                  <a:latin typeface="Cambria Math"/>
                                </a:rPr>
                                <m:t>2</m:t>
                              </m:r>
                            </m:sup>
                          </m:sSup>
                        </m:e>
                      </m:nary>
                      <m:r>
                        <a:rPr lang="en-US" i="1">
                          <a:latin typeface="Cambria Math"/>
                        </a:rPr>
                        <m:t>&lt;</m:t>
                      </m:r>
                      <m:r>
                        <a:rPr lang="en-US" i="1">
                          <a:latin typeface="Cambria Math"/>
                        </a:rPr>
                        <m:t>𝜀</m:t>
                      </m:r>
                    </m:oMath>
                  </m:oMathPara>
                </a14:m>
                <a:endParaRPr lang="en-US" dirty="0"/>
              </a:p>
            </p:txBody>
          </p:sp>
        </mc:Choice>
        <mc:Fallback xmlns="">
          <p:sp>
            <p:nvSpPr>
              <p:cNvPr id="16" name="Rectangle 15"/>
              <p:cNvSpPr>
                <a:spLocks noRot="1" noChangeAspect="1" noMove="1" noResize="1" noEditPoints="1" noAdjustHandles="1" noChangeArrowheads="1" noChangeShapeType="1" noTextEdit="1"/>
              </p:cNvSpPr>
              <p:nvPr/>
            </p:nvSpPr>
            <p:spPr>
              <a:xfrm>
                <a:off x="8077200" y="2816832"/>
                <a:ext cx="2542234" cy="764568"/>
              </a:xfrm>
              <a:prstGeom prst="rect">
                <a:avLst/>
              </a:prstGeom>
              <a:blipFill>
                <a:blip r:embed="rId7"/>
                <a:stretch>
                  <a:fillRect/>
                </a:stretch>
              </a:blipFill>
            </p:spPr>
            <p:txBody>
              <a:bodyPr/>
              <a:lstStyle/>
              <a:p>
                <a:r>
                  <a:rPr lang="zh-CN" altLang="en-US">
                    <a:noFill/>
                  </a:rPr>
                  <a:t> </a:t>
                </a:r>
              </a:p>
            </p:txBody>
          </p:sp>
        </mc:Fallback>
      </mc:AlternateContent>
      <p:sp>
        <p:nvSpPr>
          <p:cNvPr id="15" name="TextBox 14"/>
          <p:cNvSpPr txBox="1"/>
          <p:nvPr/>
        </p:nvSpPr>
        <p:spPr>
          <a:xfrm>
            <a:off x="7880802" y="1905000"/>
            <a:ext cx="2710999" cy="369332"/>
          </a:xfrm>
          <a:prstGeom prst="rect">
            <a:avLst/>
          </a:prstGeom>
          <a:noFill/>
        </p:spPr>
        <p:txBody>
          <a:bodyPr wrap="none" rtlCol="0">
            <a:spAutoFit/>
          </a:bodyPr>
          <a:lstStyle/>
          <a:p>
            <a:r>
              <a:rPr lang="en-US" b="1" dirty="0">
                <a:solidFill>
                  <a:srgbClr val="008000"/>
                </a:solidFill>
                <a:latin typeface="Arial" pitchFamily="34" charset="0"/>
                <a:cs typeface="Arial" pitchFamily="34" charset="0"/>
              </a:rPr>
              <a:t>Convergence criterion:</a:t>
            </a:r>
          </a:p>
        </p:txBody>
      </p:sp>
    </p:spTree>
    <p:extLst>
      <p:ext uri="{BB962C8B-B14F-4D97-AF65-F5344CB8AC3E}">
        <p14:creationId xmlns:p14="http://schemas.microsoft.com/office/powerpoint/2010/main" val="1825482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p:bldP spid="10" grpId="0"/>
      <p:bldP spid="11" grpId="0" animBg="1"/>
      <p:bldP spid="32" grpId="0" animBg="1"/>
      <p:bldP spid="7" grpId="0"/>
      <p:bldP spid="16"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152400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a:off x="152400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3" name="Straight Connector 2"/>
          <p:cNvCxnSpPr/>
          <p:nvPr/>
        </p:nvCxnSpPr>
        <p:spPr>
          <a:xfrm>
            <a:off x="152400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152400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16386" name="Rectangle 2"/>
          <p:cNvSpPr>
            <a:spLocks noGrp="1" noChangeArrowheads="1"/>
          </p:cNvSpPr>
          <p:nvPr>
            <p:ph type="title"/>
          </p:nvPr>
        </p:nvSpPr>
        <p:spPr/>
        <p:txBody>
          <a:bodyPr/>
          <a:lstStyle/>
          <a:p>
            <a:r>
              <a:rPr lang="en-US"/>
              <a:t>Existence and Uniqueness</a:t>
            </a:r>
          </a:p>
        </p:txBody>
      </p:sp>
      <p:sp>
        <p:nvSpPr>
          <p:cNvPr id="16387" name="Rectangle 3"/>
          <p:cNvSpPr>
            <a:spLocks noGrp="1" noChangeArrowheads="1"/>
          </p:cNvSpPr>
          <p:nvPr>
            <p:ph idx="1"/>
          </p:nvPr>
        </p:nvSpPr>
        <p:spPr/>
        <p:txBody>
          <a:bodyPr>
            <a:normAutofit/>
          </a:bodyPr>
          <a:lstStyle/>
          <a:p>
            <a:r>
              <a:rPr lang="en-US" b="1" i="1" dirty="0"/>
              <a:t>h = λ A </a:t>
            </a:r>
            <a:r>
              <a:rPr lang="en-US" b="1" i="1" dirty="0" err="1"/>
              <a:t>a</a:t>
            </a:r>
            <a:endParaRPr lang="en-US" b="1" i="1" dirty="0"/>
          </a:p>
          <a:p>
            <a:r>
              <a:rPr lang="en-US" b="1" i="1" dirty="0"/>
              <a:t>a = μ A</a:t>
            </a:r>
            <a:r>
              <a:rPr lang="en-US" b="1" i="1" baseline="30000" dirty="0"/>
              <a:t>T</a:t>
            </a:r>
            <a:r>
              <a:rPr lang="en-US" b="1" i="1" dirty="0"/>
              <a:t> h</a:t>
            </a:r>
          </a:p>
          <a:p>
            <a:r>
              <a:rPr lang="en-US" b="1" i="1" dirty="0"/>
              <a:t>h = λ μ A A</a:t>
            </a:r>
            <a:r>
              <a:rPr lang="en-US" b="1" i="1" baseline="30000" dirty="0"/>
              <a:t>T</a:t>
            </a:r>
            <a:r>
              <a:rPr lang="en-US" b="1" i="1" dirty="0"/>
              <a:t> h</a:t>
            </a:r>
          </a:p>
          <a:p>
            <a:r>
              <a:rPr lang="en-US" b="1" i="1" dirty="0"/>
              <a:t>a = λ μ A</a:t>
            </a:r>
            <a:r>
              <a:rPr lang="en-US" b="1" i="1" baseline="30000" dirty="0"/>
              <a:t>T </a:t>
            </a:r>
            <a:r>
              <a:rPr lang="en-US" b="1" i="1" dirty="0"/>
              <a:t>A a</a:t>
            </a:r>
          </a:p>
          <a:p>
            <a:pPr lvl="8"/>
            <a:endParaRPr lang="en-US" dirty="0"/>
          </a:p>
          <a:p>
            <a:r>
              <a:rPr lang="en-US" dirty="0"/>
              <a:t>Under reasonable assumptions about </a:t>
            </a:r>
            <a:r>
              <a:rPr lang="en-US" b="1" dirty="0"/>
              <a:t>A</a:t>
            </a:r>
            <a:r>
              <a:rPr lang="en-US" dirty="0"/>
              <a:t>, </a:t>
            </a:r>
            <a:br>
              <a:rPr lang="en-US" dirty="0"/>
            </a:br>
            <a:r>
              <a:rPr lang="en-US" dirty="0"/>
              <a:t>HITS </a:t>
            </a:r>
            <a:r>
              <a:rPr lang="en-US" b="1" dirty="0">
                <a:solidFill>
                  <a:srgbClr val="0000FF"/>
                </a:solidFill>
              </a:rPr>
              <a:t>converges to vectors </a:t>
            </a:r>
            <a:r>
              <a:rPr lang="en-US" b="1" i="1" dirty="0">
                <a:solidFill>
                  <a:srgbClr val="0000FF"/>
                </a:solidFill>
              </a:rPr>
              <a:t>h</a:t>
            </a:r>
            <a:r>
              <a:rPr lang="en-US" b="1" i="1" baseline="30000" dirty="0">
                <a:solidFill>
                  <a:srgbClr val="0000FF"/>
                </a:solidFill>
              </a:rPr>
              <a:t>*</a:t>
            </a:r>
            <a:r>
              <a:rPr lang="en-US" b="1" dirty="0">
                <a:solidFill>
                  <a:srgbClr val="0000FF"/>
                </a:solidFill>
              </a:rPr>
              <a:t> and </a:t>
            </a:r>
            <a:r>
              <a:rPr lang="en-US" b="1" i="1" dirty="0">
                <a:solidFill>
                  <a:srgbClr val="0000FF"/>
                </a:solidFill>
              </a:rPr>
              <a:t>a</a:t>
            </a:r>
            <a:r>
              <a:rPr lang="en-US" b="1" i="1" baseline="30000" dirty="0">
                <a:solidFill>
                  <a:srgbClr val="0000FF"/>
                </a:solidFill>
              </a:rPr>
              <a:t>*</a:t>
            </a:r>
            <a:r>
              <a:rPr lang="en-US" dirty="0"/>
              <a:t>:</a:t>
            </a:r>
          </a:p>
          <a:p>
            <a:pPr lvl="1"/>
            <a:r>
              <a:rPr lang="en-US" b="1" i="1" dirty="0"/>
              <a:t>h</a:t>
            </a:r>
            <a:r>
              <a:rPr lang="en-US" b="1" i="1" baseline="30000" dirty="0"/>
              <a:t>*</a:t>
            </a:r>
            <a:r>
              <a:rPr lang="en-US" dirty="0"/>
              <a:t> is the </a:t>
            </a:r>
            <a:r>
              <a:rPr lang="en-US" b="1" dirty="0">
                <a:solidFill>
                  <a:srgbClr val="D60093"/>
                </a:solidFill>
              </a:rPr>
              <a:t>principal eigenvector</a:t>
            </a:r>
            <a:r>
              <a:rPr lang="en-US" dirty="0"/>
              <a:t> of matrix </a:t>
            </a:r>
            <a:r>
              <a:rPr lang="en-US" b="1" i="1" dirty="0"/>
              <a:t>A A</a:t>
            </a:r>
            <a:r>
              <a:rPr lang="en-US" b="1" i="1" baseline="30000" dirty="0"/>
              <a:t>T</a:t>
            </a:r>
          </a:p>
          <a:p>
            <a:pPr lvl="1"/>
            <a:r>
              <a:rPr lang="en-US" b="1" i="1" dirty="0"/>
              <a:t>a</a:t>
            </a:r>
            <a:r>
              <a:rPr lang="en-US" b="1" i="1" baseline="30000" dirty="0"/>
              <a:t>*</a:t>
            </a:r>
            <a:r>
              <a:rPr lang="en-US" dirty="0"/>
              <a:t> is the </a:t>
            </a:r>
            <a:r>
              <a:rPr lang="en-US" b="1" dirty="0">
                <a:solidFill>
                  <a:srgbClr val="D60093"/>
                </a:solidFill>
              </a:rPr>
              <a:t>principal eigenvector</a:t>
            </a:r>
            <a:r>
              <a:rPr lang="en-US" dirty="0"/>
              <a:t> of matrix </a:t>
            </a:r>
            <a:r>
              <a:rPr lang="en-US" b="1" i="1" dirty="0"/>
              <a:t>A</a:t>
            </a:r>
            <a:r>
              <a:rPr lang="en-US" b="1" i="1" baseline="30000" dirty="0"/>
              <a:t>T </a:t>
            </a:r>
            <a:r>
              <a:rPr lang="en-US" b="1" i="1" dirty="0"/>
              <a:t>A</a:t>
            </a:r>
          </a:p>
        </p:txBody>
      </p:sp>
      <p:sp>
        <p:nvSpPr>
          <p:cNvPr id="5" name="Slide Number Placeholder 4"/>
          <p:cNvSpPr>
            <a:spLocks noGrp="1"/>
          </p:cNvSpPr>
          <p:nvPr>
            <p:ph type="sldNum" sz="quarter" idx="12"/>
          </p:nvPr>
        </p:nvSpPr>
        <p:spPr/>
        <p:txBody>
          <a:bodyPr/>
          <a:lstStyle/>
          <a:p>
            <a:fld id="{19B12225-5612-419B-A8D5-4B8EEE4C217E}" type="slidenum">
              <a:rPr lang="en-US" smtClean="0"/>
              <a:pPr/>
              <a:t>12</a:t>
            </a:fld>
            <a:endParaRPr lang="en-US"/>
          </a:p>
        </p:txBody>
      </p:sp>
      <p:sp>
        <p:nvSpPr>
          <p:cNvPr id="2" name="Rectangle 1"/>
          <p:cNvSpPr/>
          <p:nvPr/>
        </p:nvSpPr>
        <p:spPr>
          <a:xfrm>
            <a:off x="7010401" y="1364455"/>
            <a:ext cx="1944763" cy="830997"/>
          </a:xfrm>
          <a:prstGeom prst="rect">
            <a:avLst/>
          </a:prstGeom>
        </p:spPr>
        <p:txBody>
          <a:bodyPr wrap="none">
            <a:spAutoFit/>
          </a:bodyPr>
          <a:lstStyle/>
          <a:p>
            <a:pPr lvl="1"/>
            <a:r>
              <a:rPr lang="en-US" sz="2400" dirty="0">
                <a:latin typeface="Calibri" pitchFamily="34" charset="0"/>
              </a:rPr>
              <a:t>λ = 1 / </a:t>
            </a:r>
            <a:r>
              <a:rPr lang="en-US" sz="2400" dirty="0">
                <a:latin typeface="Calibri" pitchFamily="34" charset="0"/>
                <a:sym typeface="Symbol"/>
              </a:rPr>
              <a:t></a:t>
            </a:r>
            <a:r>
              <a:rPr lang="en-US" sz="2400" i="1" dirty="0">
                <a:latin typeface="Calibri" pitchFamily="34" charset="0"/>
                <a:sym typeface="Symbol"/>
              </a:rPr>
              <a:t>h</a:t>
            </a:r>
            <a:r>
              <a:rPr lang="en-US" sz="2400" i="1" baseline="-25000" dirty="0">
                <a:latin typeface="Calibri" pitchFamily="34" charset="0"/>
                <a:sym typeface="Symbol"/>
              </a:rPr>
              <a:t>i</a:t>
            </a:r>
            <a:endParaRPr lang="en-US" sz="2400" i="1" baseline="-25000" dirty="0">
              <a:latin typeface="Calibri" pitchFamily="34" charset="0"/>
            </a:endParaRPr>
          </a:p>
          <a:p>
            <a:pPr lvl="1"/>
            <a:r>
              <a:rPr lang="en-US" sz="2400" dirty="0">
                <a:latin typeface="Calibri" pitchFamily="34" charset="0"/>
                <a:cs typeface="Calibri" pitchFamily="34" charset="0"/>
              </a:rPr>
              <a:t>μ = 1 / </a:t>
            </a:r>
            <a:r>
              <a:rPr lang="en-US" sz="2400" dirty="0">
                <a:latin typeface="Calibri" pitchFamily="34" charset="0"/>
                <a:cs typeface="Calibri" pitchFamily="34" charset="0"/>
                <a:sym typeface="Symbol"/>
              </a:rPr>
              <a:t></a:t>
            </a:r>
            <a:r>
              <a:rPr lang="en-US" sz="2400" i="1" dirty="0" err="1">
                <a:latin typeface="Calibri" pitchFamily="34" charset="0"/>
                <a:cs typeface="Calibri" pitchFamily="34" charset="0"/>
                <a:sym typeface="Symbol"/>
              </a:rPr>
              <a:t>a</a:t>
            </a:r>
            <a:r>
              <a:rPr lang="en-US" sz="2400" i="1" baseline="-25000" dirty="0" err="1">
                <a:latin typeface="Calibri" pitchFamily="34" charset="0"/>
                <a:cs typeface="Calibri" pitchFamily="34" charset="0"/>
                <a:sym typeface="Symbol"/>
              </a:rPr>
              <a:t>i</a:t>
            </a:r>
            <a:endParaRPr lang="en-US" sz="2400" i="1" dirty="0">
              <a:latin typeface="Calibri" pitchFamily="34" charset="0"/>
              <a:cs typeface="Calibri" pitchFamily="34" charset="0"/>
            </a:endParaRPr>
          </a:p>
        </p:txBody>
      </p:sp>
    </p:spTree>
    <p:extLst>
      <p:ext uri="{BB962C8B-B14F-4D97-AF65-F5344CB8AC3E}">
        <p14:creationId xmlns:p14="http://schemas.microsoft.com/office/powerpoint/2010/main" val="14074701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152400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152400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152400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152400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37890" name="Rectangle 2"/>
          <p:cNvSpPr>
            <a:spLocks noGrp="1" noChangeArrowheads="1"/>
          </p:cNvSpPr>
          <p:nvPr>
            <p:ph type="title"/>
          </p:nvPr>
        </p:nvSpPr>
        <p:spPr/>
        <p:txBody>
          <a:bodyPr/>
          <a:lstStyle/>
          <a:p>
            <a:r>
              <a:rPr lang="en-US"/>
              <a:t>Link Farms</a:t>
            </a:r>
          </a:p>
        </p:txBody>
      </p:sp>
      <p:grpSp>
        <p:nvGrpSpPr>
          <p:cNvPr id="4" name="Group 3"/>
          <p:cNvGrpSpPr/>
          <p:nvPr/>
        </p:nvGrpSpPr>
        <p:grpSpPr>
          <a:xfrm>
            <a:off x="2155826" y="1454150"/>
            <a:ext cx="7064375" cy="3575050"/>
            <a:chOff x="631825" y="1454150"/>
            <a:chExt cx="7064375" cy="3575050"/>
          </a:xfrm>
        </p:grpSpPr>
        <p:sp>
          <p:nvSpPr>
            <p:cNvPr id="37892" name="Cloud"/>
            <p:cNvSpPr>
              <a:spLocks noChangeAspect="1" noEditPoints="1" noChangeArrowheads="1"/>
            </p:cNvSpPr>
            <p:nvPr/>
          </p:nvSpPr>
          <p:spPr bwMode="auto">
            <a:xfrm>
              <a:off x="631825" y="1809750"/>
              <a:ext cx="2438400" cy="127635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B0F0"/>
            </a:solidFill>
            <a:ln w="9525">
              <a:solidFill>
                <a:srgbClr val="000000"/>
              </a:solidFill>
              <a:miter lim="800000"/>
              <a:headEnd/>
              <a:tailEnd/>
            </a:ln>
            <a:effectLst>
              <a:outerShdw dist="107763" dir="2700000" algn="ctr" rotWithShape="0">
                <a:srgbClr val="808080"/>
              </a:outerShdw>
            </a:effectLst>
          </p:spPr>
          <p:txBody>
            <a:bodyPr/>
            <a:lstStyle/>
            <a:p>
              <a:endParaRPr lang="en-US" dirty="0">
                <a:solidFill>
                  <a:schemeClr val="bg1"/>
                </a:solidFill>
                <a:latin typeface="Verdana" pitchFamily="34" charset="0"/>
              </a:endParaRPr>
            </a:p>
            <a:p>
              <a:r>
                <a:rPr lang="en-US" dirty="0">
                  <a:solidFill>
                    <a:schemeClr val="bg1"/>
                  </a:solidFill>
                  <a:latin typeface="Verdana" pitchFamily="34" charset="0"/>
                </a:rPr>
                <a:t>Inaccessible</a:t>
              </a:r>
            </a:p>
          </p:txBody>
        </p:sp>
        <p:sp>
          <p:nvSpPr>
            <p:cNvPr id="37893" name="Oval 5"/>
            <p:cNvSpPr>
              <a:spLocks noChangeArrowheads="1"/>
            </p:cNvSpPr>
            <p:nvPr/>
          </p:nvSpPr>
          <p:spPr bwMode="auto">
            <a:xfrm>
              <a:off x="3962400" y="1828800"/>
              <a:ext cx="1143000" cy="3200400"/>
            </a:xfrm>
            <a:prstGeom prst="ellipse">
              <a:avLst/>
            </a:prstGeom>
            <a:noFill/>
            <a:ln w="9525">
              <a:solidFill>
                <a:srgbClr val="008000"/>
              </a:solidFill>
              <a:round/>
              <a:headEnd/>
              <a:tailEnd/>
            </a:ln>
            <a:effectLst/>
          </p:spPr>
          <p:txBody>
            <a:bodyPr wrap="none" anchor="ctr"/>
            <a:lstStyle/>
            <a:p>
              <a:endParaRPr lang="en-US"/>
            </a:p>
          </p:txBody>
        </p:sp>
        <p:sp>
          <p:nvSpPr>
            <p:cNvPr id="37899" name="Oval 11"/>
            <p:cNvSpPr>
              <a:spLocks noChangeArrowheads="1"/>
            </p:cNvSpPr>
            <p:nvPr/>
          </p:nvSpPr>
          <p:spPr bwMode="auto">
            <a:xfrm>
              <a:off x="5724556" y="3241360"/>
              <a:ext cx="274320" cy="274320"/>
            </a:xfrm>
            <a:prstGeom prst="ellipse">
              <a:avLst/>
            </a:prstGeom>
            <a:solidFill>
              <a:srgbClr val="008000"/>
            </a:solidFill>
            <a:ln w="9525">
              <a:noFill/>
              <a:round/>
              <a:headEnd/>
              <a:tailEnd/>
            </a:ln>
            <a:effectLst/>
          </p:spPr>
          <p:txBody>
            <a:bodyPr wrap="none" anchor="ctr"/>
            <a:lstStyle/>
            <a:p>
              <a:endParaRPr lang="en-US"/>
            </a:p>
          </p:txBody>
        </p:sp>
        <p:sp>
          <p:nvSpPr>
            <p:cNvPr id="37900" name="Oval 12"/>
            <p:cNvSpPr>
              <a:spLocks noChangeArrowheads="1"/>
            </p:cNvSpPr>
            <p:nvPr/>
          </p:nvSpPr>
          <p:spPr bwMode="auto">
            <a:xfrm>
              <a:off x="6877685" y="2416175"/>
              <a:ext cx="182880" cy="182880"/>
            </a:xfrm>
            <a:prstGeom prst="ellipse">
              <a:avLst/>
            </a:prstGeom>
            <a:solidFill>
              <a:srgbClr val="FF0000"/>
            </a:solidFill>
            <a:ln w="9525">
              <a:noFill/>
              <a:round/>
              <a:headEnd/>
              <a:tailEnd/>
            </a:ln>
            <a:effectLst/>
          </p:spPr>
          <p:txBody>
            <a:bodyPr wrap="none" anchor="ctr"/>
            <a:lstStyle/>
            <a:p>
              <a:endParaRPr lang="en-US"/>
            </a:p>
          </p:txBody>
        </p:sp>
        <p:sp>
          <p:nvSpPr>
            <p:cNvPr id="37901" name="Oval 13"/>
            <p:cNvSpPr>
              <a:spLocks noChangeArrowheads="1"/>
            </p:cNvSpPr>
            <p:nvPr/>
          </p:nvSpPr>
          <p:spPr bwMode="auto">
            <a:xfrm>
              <a:off x="6877685" y="2911475"/>
              <a:ext cx="182880" cy="182880"/>
            </a:xfrm>
            <a:prstGeom prst="ellipse">
              <a:avLst/>
            </a:prstGeom>
            <a:solidFill>
              <a:srgbClr val="FF0000"/>
            </a:solidFill>
            <a:ln w="9525">
              <a:noFill/>
              <a:round/>
              <a:headEnd/>
              <a:tailEnd/>
            </a:ln>
            <a:effectLst/>
          </p:spPr>
          <p:txBody>
            <a:bodyPr wrap="none" anchor="ctr"/>
            <a:lstStyle/>
            <a:p>
              <a:endParaRPr lang="en-US"/>
            </a:p>
          </p:txBody>
        </p:sp>
        <p:sp>
          <p:nvSpPr>
            <p:cNvPr id="37902" name="Oval 14"/>
            <p:cNvSpPr>
              <a:spLocks noChangeArrowheads="1"/>
            </p:cNvSpPr>
            <p:nvPr/>
          </p:nvSpPr>
          <p:spPr bwMode="auto">
            <a:xfrm>
              <a:off x="6877685" y="3406775"/>
              <a:ext cx="182880" cy="182880"/>
            </a:xfrm>
            <a:prstGeom prst="ellipse">
              <a:avLst/>
            </a:prstGeom>
            <a:solidFill>
              <a:srgbClr val="FF0000"/>
            </a:solidFill>
            <a:ln w="9525">
              <a:noFill/>
              <a:round/>
              <a:headEnd/>
              <a:tailEnd/>
            </a:ln>
            <a:effectLst/>
          </p:spPr>
          <p:txBody>
            <a:bodyPr wrap="none" anchor="ctr"/>
            <a:lstStyle/>
            <a:p>
              <a:endParaRPr lang="en-US"/>
            </a:p>
          </p:txBody>
        </p:sp>
        <p:sp>
          <p:nvSpPr>
            <p:cNvPr id="37903" name="Oval 15"/>
            <p:cNvSpPr>
              <a:spLocks noChangeArrowheads="1"/>
            </p:cNvSpPr>
            <p:nvPr/>
          </p:nvSpPr>
          <p:spPr bwMode="auto">
            <a:xfrm>
              <a:off x="6877685" y="3902075"/>
              <a:ext cx="182880" cy="182880"/>
            </a:xfrm>
            <a:prstGeom prst="ellipse">
              <a:avLst/>
            </a:prstGeom>
            <a:solidFill>
              <a:srgbClr val="FF0000"/>
            </a:solidFill>
            <a:ln w="9525">
              <a:noFill/>
              <a:round/>
              <a:headEnd/>
              <a:tailEnd/>
            </a:ln>
            <a:effectLst/>
          </p:spPr>
          <p:txBody>
            <a:bodyPr wrap="none" anchor="ctr"/>
            <a:lstStyle/>
            <a:p>
              <a:endParaRPr lang="en-US"/>
            </a:p>
          </p:txBody>
        </p:sp>
        <p:sp>
          <p:nvSpPr>
            <p:cNvPr id="37904" name="Oval 16"/>
            <p:cNvSpPr>
              <a:spLocks noChangeArrowheads="1"/>
            </p:cNvSpPr>
            <p:nvPr/>
          </p:nvSpPr>
          <p:spPr bwMode="auto">
            <a:xfrm>
              <a:off x="6877685" y="4397375"/>
              <a:ext cx="182880" cy="182880"/>
            </a:xfrm>
            <a:prstGeom prst="ellipse">
              <a:avLst/>
            </a:prstGeom>
            <a:solidFill>
              <a:srgbClr val="FF0000"/>
            </a:solidFill>
            <a:ln w="9525">
              <a:noFill/>
              <a:round/>
              <a:headEnd/>
              <a:tailEnd/>
            </a:ln>
            <a:effectLst/>
          </p:spPr>
          <p:txBody>
            <a:bodyPr wrap="none" anchor="ctr"/>
            <a:lstStyle/>
            <a:p>
              <a:endParaRPr lang="en-US"/>
            </a:p>
          </p:txBody>
        </p:sp>
        <p:sp>
          <p:nvSpPr>
            <p:cNvPr id="37905" name="Oval 17"/>
            <p:cNvSpPr>
              <a:spLocks noChangeArrowheads="1"/>
            </p:cNvSpPr>
            <p:nvPr/>
          </p:nvSpPr>
          <p:spPr bwMode="auto">
            <a:xfrm>
              <a:off x="5486400" y="1981200"/>
              <a:ext cx="2209800" cy="2895600"/>
            </a:xfrm>
            <a:prstGeom prst="ellipse">
              <a:avLst/>
            </a:prstGeom>
            <a:noFill/>
            <a:ln w="9525">
              <a:solidFill>
                <a:srgbClr val="008000"/>
              </a:solidFill>
              <a:round/>
              <a:headEnd/>
              <a:tailEnd/>
            </a:ln>
            <a:effectLst/>
          </p:spPr>
          <p:txBody>
            <a:bodyPr wrap="none" anchor="ctr"/>
            <a:lstStyle/>
            <a:p>
              <a:endParaRPr lang="en-US"/>
            </a:p>
          </p:txBody>
        </p:sp>
        <p:sp>
          <p:nvSpPr>
            <p:cNvPr id="37906" name="Line 18"/>
            <p:cNvSpPr>
              <a:spLocks noChangeShapeType="1"/>
            </p:cNvSpPr>
            <p:nvPr/>
          </p:nvSpPr>
          <p:spPr bwMode="auto">
            <a:xfrm>
              <a:off x="4500563" y="2224088"/>
              <a:ext cx="1214438" cy="1052513"/>
            </a:xfrm>
            <a:prstGeom prst="line">
              <a:avLst/>
            </a:prstGeom>
            <a:noFill/>
            <a:ln w="19050" cmpd="sng">
              <a:solidFill>
                <a:schemeClr val="tx1"/>
              </a:solidFill>
              <a:round/>
              <a:headEnd/>
              <a:tailEnd type="triangle" w="med" len="med"/>
            </a:ln>
            <a:effectLst/>
          </p:spPr>
          <p:txBody>
            <a:bodyPr/>
            <a:lstStyle/>
            <a:p>
              <a:endParaRPr lang="en-US"/>
            </a:p>
          </p:txBody>
        </p:sp>
        <p:sp>
          <p:nvSpPr>
            <p:cNvPr id="37907" name="Line 19"/>
            <p:cNvSpPr>
              <a:spLocks noChangeShapeType="1"/>
            </p:cNvSpPr>
            <p:nvPr/>
          </p:nvSpPr>
          <p:spPr bwMode="auto">
            <a:xfrm>
              <a:off x="4572000" y="2819400"/>
              <a:ext cx="1066800" cy="533400"/>
            </a:xfrm>
            <a:prstGeom prst="line">
              <a:avLst/>
            </a:prstGeom>
            <a:noFill/>
            <a:ln w="19050" cmpd="sng">
              <a:solidFill>
                <a:schemeClr val="tx1"/>
              </a:solidFill>
              <a:round/>
              <a:headEnd/>
              <a:tailEnd type="triangle" w="med" len="med"/>
            </a:ln>
            <a:effectLst/>
          </p:spPr>
          <p:txBody>
            <a:bodyPr/>
            <a:lstStyle/>
            <a:p>
              <a:endParaRPr lang="en-US"/>
            </a:p>
          </p:txBody>
        </p:sp>
        <p:sp>
          <p:nvSpPr>
            <p:cNvPr id="37908" name="Line 20"/>
            <p:cNvSpPr>
              <a:spLocks noChangeShapeType="1"/>
            </p:cNvSpPr>
            <p:nvPr/>
          </p:nvSpPr>
          <p:spPr bwMode="auto">
            <a:xfrm flipV="1">
              <a:off x="4572000" y="3505200"/>
              <a:ext cx="1143000" cy="457200"/>
            </a:xfrm>
            <a:prstGeom prst="line">
              <a:avLst/>
            </a:prstGeom>
            <a:noFill/>
            <a:ln w="19050" cmpd="sng">
              <a:solidFill>
                <a:schemeClr val="tx1"/>
              </a:solidFill>
              <a:round/>
              <a:headEnd/>
              <a:tailEnd type="triangle" w="med" len="med"/>
            </a:ln>
            <a:effectLst/>
          </p:spPr>
          <p:txBody>
            <a:bodyPr/>
            <a:lstStyle/>
            <a:p>
              <a:endParaRPr lang="en-US"/>
            </a:p>
          </p:txBody>
        </p:sp>
        <p:sp>
          <p:nvSpPr>
            <p:cNvPr id="37909" name="Line 21"/>
            <p:cNvSpPr>
              <a:spLocks noChangeShapeType="1"/>
            </p:cNvSpPr>
            <p:nvPr/>
          </p:nvSpPr>
          <p:spPr bwMode="auto">
            <a:xfrm flipV="1">
              <a:off x="4572000" y="3589654"/>
              <a:ext cx="1193006" cy="906145"/>
            </a:xfrm>
            <a:prstGeom prst="line">
              <a:avLst/>
            </a:prstGeom>
            <a:noFill/>
            <a:ln w="19050" cmpd="sng">
              <a:solidFill>
                <a:schemeClr val="tx1"/>
              </a:solidFill>
              <a:round/>
              <a:headEnd/>
              <a:tailEnd type="triangle" w="med" len="med"/>
            </a:ln>
            <a:effectLst/>
          </p:spPr>
          <p:txBody>
            <a:bodyPr/>
            <a:lstStyle/>
            <a:p>
              <a:endParaRPr lang="en-US"/>
            </a:p>
          </p:txBody>
        </p:sp>
        <p:sp>
          <p:nvSpPr>
            <p:cNvPr id="37910" name="Line 22"/>
            <p:cNvSpPr>
              <a:spLocks noChangeShapeType="1"/>
            </p:cNvSpPr>
            <p:nvPr/>
          </p:nvSpPr>
          <p:spPr bwMode="auto">
            <a:xfrm flipV="1">
              <a:off x="4572000" y="3429000"/>
              <a:ext cx="1066800" cy="76200"/>
            </a:xfrm>
            <a:prstGeom prst="line">
              <a:avLst/>
            </a:prstGeom>
            <a:noFill/>
            <a:ln w="19050" cmpd="sng">
              <a:solidFill>
                <a:schemeClr val="tx1"/>
              </a:solidFill>
              <a:round/>
              <a:headEnd/>
              <a:tailEnd type="triangle" w="med" len="med"/>
            </a:ln>
            <a:effectLst/>
          </p:spPr>
          <p:txBody>
            <a:bodyPr/>
            <a:lstStyle/>
            <a:p>
              <a:endParaRPr lang="en-US"/>
            </a:p>
          </p:txBody>
        </p:sp>
        <p:sp>
          <p:nvSpPr>
            <p:cNvPr id="37911" name="Line 23"/>
            <p:cNvSpPr>
              <a:spLocks noChangeShapeType="1"/>
            </p:cNvSpPr>
            <p:nvPr/>
          </p:nvSpPr>
          <p:spPr bwMode="auto">
            <a:xfrm flipV="1">
              <a:off x="5998875" y="2507615"/>
              <a:ext cx="878809" cy="733744"/>
            </a:xfrm>
            <a:prstGeom prst="line">
              <a:avLst/>
            </a:prstGeom>
            <a:noFill/>
            <a:ln w="19050" cmpd="sng">
              <a:solidFill>
                <a:schemeClr val="tx1"/>
              </a:solidFill>
              <a:round/>
              <a:headEnd type="triangle" w="med" len="med"/>
              <a:tailEnd type="triangle" w="med" len="med"/>
            </a:ln>
            <a:effectLst/>
          </p:spPr>
          <p:txBody>
            <a:bodyPr/>
            <a:lstStyle/>
            <a:p>
              <a:endParaRPr lang="en-US"/>
            </a:p>
          </p:txBody>
        </p:sp>
        <p:sp>
          <p:nvSpPr>
            <p:cNvPr id="37912" name="Line 24"/>
            <p:cNvSpPr>
              <a:spLocks noChangeShapeType="1"/>
            </p:cNvSpPr>
            <p:nvPr/>
          </p:nvSpPr>
          <p:spPr bwMode="auto">
            <a:xfrm>
              <a:off x="6070599" y="3444875"/>
              <a:ext cx="807085" cy="53340"/>
            </a:xfrm>
            <a:prstGeom prst="line">
              <a:avLst/>
            </a:prstGeom>
            <a:noFill/>
            <a:ln w="19050" cmpd="sng">
              <a:solidFill>
                <a:schemeClr val="tx1"/>
              </a:solidFill>
              <a:round/>
              <a:headEnd type="triangle" w="med" len="med"/>
              <a:tailEnd type="triangle" w="med" len="med"/>
            </a:ln>
            <a:effectLst/>
          </p:spPr>
          <p:txBody>
            <a:bodyPr/>
            <a:lstStyle/>
            <a:p>
              <a:endParaRPr lang="en-US"/>
            </a:p>
          </p:txBody>
        </p:sp>
        <p:sp>
          <p:nvSpPr>
            <p:cNvPr id="37913" name="Line 25"/>
            <p:cNvSpPr>
              <a:spLocks noChangeShapeType="1"/>
            </p:cNvSpPr>
            <p:nvPr/>
          </p:nvSpPr>
          <p:spPr bwMode="auto">
            <a:xfrm flipV="1">
              <a:off x="6070599" y="3002915"/>
              <a:ext cx="807085" cy="349885"/>
            </a:xfrm>
            <a:prstGeom prst="line">
              <a:avLst/>
            </a:prstGeom>
            <a:noFill/>
            <a:ln w="19050" cmpd="sng">
              <a:solidFill>
                <a:schemeClr val="tx1"/>
              </a:solidFill>
              <a:round/>
              <a:headEnd type="triangle" w="med" len="med"/>
              <a:tailEnd type="triangle" w="med" len="med"/>
            </a:ln>
            <a:effectLst/>
          </p:spPr>
          <p:txBody>
            <a:bodyPr/>
            <a:lstStyle/>
            <a:p>
              <a:endParaRPr lang="en-US"/>
            </a:p>
          </p:txBody>
        </p:sp>
        <p:sp>
          <p:nvSpPr>
            <p:cNvPr id="37914" name="Line 26"/>
            <p:cNvSpPr>
              <a:spLocks noChangeShapeType="1"/>
            </p:cNvSpPr>
            <p:nvPr/>
          </p:nvSpPr>
          <p:spPr bwMode="auto">
            <a:xfrm>
              <a:off x="6070600" y="3521075"/>
              <a:ext cx="807085" cy="419727"/>
            </a:xfrm>
            <a:prstGeom prst="line">
              <a:avLst/>
            </a:prstGeom>
            <a:noFill/>
            <a:ln w="19050" cmpd="sng">
              <a:solidFill>
                <a:schemeClr val="tx1"/>
              </a:solidFill>
              <a:round/>
              <a:headEnd type="triangle" w="med" len="med"/>
              <a:tailEnd type="triangle" w="med" len="med"/>
            </a:ln>
            <a:effectLst/>
          </p:spPr>
          <p:txBody>
            <a:bodyPr/>
            <a:lstStyle/>
            <a:p>
              <a:endParaRPr lang="en-US"/>
            </a:p>
          </p:txBody>
        </p:sp>
        <p:sp>
          <p:nvSpPr>
            <p:cNvPr id="37915" name="Line 27"/>
            <p:cNvSpPr>
              <a:spLocks noChangeShapeType="1"/>
            </p:cNvSpPr>
            <p:nvPr/>
          </p:nvSpPr>
          <p:spPr bwMode="auto">
            <a:xfrm>
              <a:off x="5998876" y="3589654"/>
              <a:ext cx="900400" cy="860108"/>
            </a:xfrm>
            <a:prstGeom prst="line">
              <a:avLst/>
            </a:prstGeom>
            <a:noFill/>
            <a:ln w="19050" cmpd="sng">
              <a:solidFill>
                <a:schemeClr val="tx1"/>
              </a:solidFill>
              <a:round/>
              <a:headEnd type="triangle" w="med" len="med"/>
              <a:tailEnd type="triangle" w="med" len="med"/>
            </a:ln>
            <a:effectLst/>
          </p:spPr>
          <p:txBody>
            <a:bodyPr/>
            <a:lstStyle/>
            <a:p>
              <a:endParaRPr lang="en-US"/>
            </a:p>
          </p:txBody>
        </p:sp>
        <p:sp>
          <p:nvSpPr>
            <p:cNvPr id="37916" name="Text Box 28"/>
            <p:cNvSpPr txBox="1">
              <a:spLocks noChangeArrowheads="1"/>
            </p:cNvSpPr>
            <p:nvPr/>
          </p:nvSpPr>
          <p:spPr bwMode="auto">
            <a:xfrm>
              <a:off x="5719634" y="2834481"/>
              <a:ext cx="290464" cy="369332"/>
            </a:xfrm>
            <a:prstGeom prst="rect">
              <a:avLst/>
            </a:prstGeom>
            <a:noFill/>
            <a:ln w="9525">
              <a:noFill/>
              <a:miter lim="800000"/>
              <a:headEnd/>
              <a:tailEnd/>
            </a:ln>
            <a:effectLst/>
          </p:spPr>
          <p:txBody>
            <a:bodyPr wrap="none">
              <a:spAutoFit/>
            </a:bodyPr>
            <a:lstStyle/>
            <a:p>
              <a:r>
                <a:rPr lang="en-US" b="1" dirty="0">
                  <a:solidFill>
                    <a:srgbClr val="008000"/>
                  </a:solidFill>
                  <a:latin typeface="Verdana" pitchFamily="34" charset="0"/>
                </a:rPr>
                <a:t>t</a:t>
              </a:r>
            </a:p>
          </p:txBody>
        </p:sp>
        <p:sp>
          <p:nvSpPr>
            <p:cNvPr id="37917" name="Line 29"/>
            <p:cNvSpPr>
              <a:spLocks noChangeShapeType="1"/>
            </p:cNvSpPr>
            <p:nvPr/>
          </p:nvSpPr>
          <p:spPr bwMode="auto">
            <a:xfrm>
              <a:off x="3048000" y="2338388"/>
              <a:ext cx="990600" cy="252413"/>
            </a:xfrm>
            <a:prstGeom prst="line">
              <a:avLst/>
            </a:prstGeom>
            <a:noFill/>
            <a:ln w="76200" cap="sq" cmpd="dbl">
              <a:solidFill>
                <a:schemeClr val="tx1"/>
              </a:solidFill>
              <a:miter lim="800000"/>
              <a:headEnd type="arrow" w="sm" len="sm"/>
              <a:tailEnd type="arrow" w="sm" len="sm"/>
            </a:ln>
            <a:effectLst/>
          </p:spPr>
          <p:txBody>
            <a:bodyPr/>
            <a:lstStyle/>
            <a:p>
              <a:endParaRPr lang="en-US"/>
            </a:p>
          </p:txBody>
        </p:sp>
        <p:sp>
          <p:nvSpPr>
            <p:cNvPr id="37918" name="Text Box 30"/>
            <p:cNvSpPr txBox="1">
              <a:spLocks noChangeArrowheads="1"/>
            </p:cNvSpPr>
            <p:nvPr/>
          </p:nvSpPr>
          <p:spPr bwMode="auto">
            <a:xfrm>
              <a:off x="3810000" y="1454150"/>
              <a:ext cx="1371600" cy="369888"/>
            </a:xfrm>
            <a:prstGeom prst="rect">
              <a:avLst/>
            </a:prstGeom>
            <a:noFill/>
            <a:ln w="9525">
              <a:noFill/>
              <a:miter lim="800000"/>
              <a:headEnd/>
              <a:tailEnd/>
            </a:ln>
            <a:effectLst/>
          </p:spPr>
          <p:txBody>
            <a:bodyPr wrap="none">
              <a:spAutoFit/>
            </a:bodyPr>
            <a:lstStyle/>
            <a:p>
              <a:r>
                <a:rPr lang="en-US" dirty="0">
                  <a:solidFill>
                    <a:srgbClr val="008000"/>
                  </a:solidFill>
                  <a:latin typeface="Verdana" pitchFamily="34" charset="0"/>
                </a:rPr>
                <a:t>Accessible</a:t>
              </a:r>
            </a:p>
          </p:txBody>
        </p:sp>
        <p:sp>
          <p:nvSpPr>
            <p:cNvPr id="37919" name="Text Box 31"/>
            <p:cNvSpPr txBox="1">
              <a:spLocks noChangeArrowheads="1"/>
            </p:cNvSpPr>
            <p:nvPr/>
          </p:nvSpPr>
          <p:spPr bwMode="auto">
            <a:xfrm>
              <a:off x="6199188" y="1460500"/>
              <a:ext cx="982961" cy="369332"/>
            </a:xfrm>
            <a:prstGeom prst="rect">
              <a:avLst/>
            </a:prstGeom>
            <a:noFill/>
            <a:ln w="9525">
              <a:noFill/>
              <a:miter lim="800000"/>
              <a:headEnd/>
              <a:tailEnd/>
            </a:ln>
            <a:effectLst/>
          </p:spPr>
          <p:txBody>
            <a:bodyPr wrap="none">
              <a:spAutoFit/>
            </a:bodyPr>
            <a:lstStyle/>
            <a:p>
              <a:r>
                <a:rPr lang="en-US" dirty="0">
                  <a:solidFill>
                    <a:srgbClr val="008000"/>
                  </a:solidFill>
                  <a:latin typeface="Verdana" pitchFamily="34" charset="0"/>
                </a:rPr>
                <a:t>Owned</a:t>
              </a:r>
            </a:p>
          </p:txBody>
        </p:sp>
        <p:sp>
          <p:nvSpPr>
            <p:cNvPr id="37920" name="Text Box 32"/>
            <p:cNvSpPr txBox="1">
              <a:spLocks noChangeArrowheads="1"/>
            </p:cNvSpPr>
            <p:nvPr/>
          </p:nvSpPr>
          <p:spPr bwMode="auto">
            <a:xfrm>
              <a:off x="6995318" y="2211255"/>
              <a:ext cx="332142" cy="369332"/>
            </a:xfrm>
            <a:prstGeom prst="rect">
              <a:avLst/>
            </a:prstGeom>
            <a:noFill/>
            <a:ln w="9525">
              <a:noFill/>
              <a:miter lim="800000"/>
              <a:headEnd/>
              <a:tailEnd/>
            </a:ln>
            <a:effectLst/>
          </p:spPr>
          <p:txBody>
            <a:bodyPr wrap="none">
              <a:spAutoFit/>
            </a:bodyPr>
            <a:lstStyle/>
            <a:p>
              <a:r>
                <a:rPr lang="en-US" dirty="0">
                  <a:latin typeface="Verdana" pitchFamily="34" charset="0"/>
                </a:rPr>
                <a:t>1</a:t>
              </a:r>
            </a:p>
          </p:txBody>
        </p:sp>
        <p:sp>
          <p:nvSpPr>
            <p:cNvPr id="37921" name="Text Box 33"/>
            <p:cNvSpPr txBox="1">
              <a:spLocks noChangeArrowheads="1"/>
            </p:cNvSpPr>
            <p:nvPr/>
          </p:nvSpPr>
          <p:spPr bwMode="auto">
            <a:xfrm>
              <a:off x="7010400" y="2703926"/>
              <a:ext cx="332142" cy="369332"/>
            </a:xfrm>
            <a:prstGeom prst="rect">
              <a:avLst/>
            </a:prstGeom>
            <a:noFill/>
            <a:ln w="9525">
              <a:noFill/>
              <a:miter lim="800000"/>
              <a:headEnd/>
              <a:tailEnd/>
            </a:ln>
            <a:effectLst/>
          </p:spPr>
          <p:txBody>
            <a:bodyPr wrap="none">
              <a:spAutoFit/>
            </a:bodyPr>
            <a:lstStyle/>
            <a:p>
              <a:r>
                <a:rPr lang="en-US" dirty="0">
                  <a:latin typeface="Verdana" pitchFamily="34" charset="0"/>
                </a:rPr>
                <a:t>2</a:t>
              </a:r>
            </a:p>
          </p:txBody>
        </p:sp>
        <p:sp>
          <p:nvSpPr>
            <p:cNvPr id="37922" name="Text Box 34"/>
            <p:cNvSpPr txBox="1">
              <a:spLocks noChangeArrowheads="1"/>
            </p:cNvSpPr>
            <p:nvPr/>
          </p:nvSpPr>
          <p:spPr bwMode="auto">
            <a:xfrm>
              <a:off x="6969125" y="4191000"/>
              <a:ext cx="378630" cy="369332"/>
            </a:xfrm>
            <a:prstGeom prst="rect">
              <a:avLst/>
            </a:prstGeom>
            <a:noFill/>
            <a:ln w="9525">
              <a:noFill/>
              <a:miter lim="800000"/>
              <a:headEnd/>
              <a:tailEnd/>
            </a:ln>
            <a:effectLst/>
          </p:spPr>
          <p:txBody>
            <a:bodyPr wrap="none">
              <a:spAutoFit/>
            </a:bodyPr>
            <a:lstStyle/>
            <a:p>
              <a:r>
                <a:rPr lang="en-US" dirty="0">
                  <a:latin typeface="Verdana" pitchFamily="34" charset="0"/>
                </a:rPr>
                <a:t>M</a:t>
              </a:r>
            </a:p>
          </p:txBody>
        </p:sp>
        <p:sp>
          <p:nvSpPr>
            <p:cNvPr id="37894" name="Oval 6"/>
            <p:cNvSpPr>
              <a:spLocks noChangeArrowheads="1"/>
            </p:cNvSpPr>
            <p:nvPr/>
          </p:nvSpPr>
          <p:spPr bwMode="auto">
            <a:xfrm>
              <a:off x="4408488" y="2133600"/>
              <a:ext cx="182563" cy="182563"/>
            </a:xfrm>
            <a:prstGeom prst="ellipse">
              <a:avLst/>
            </a:prstGeom>
            <a:solidFill>
              <a:srgbClr val="0000FF"/>
            </a:solidFill>
            <a:ln w="9525">
              <a:noFill/>
              <a:round/>
              <a:headEnd/>
              <a:tailEnd/>
            </a:ln>
            <a:effectLst/>
          </p:spPr>
          <p:txBody>
            <a:bodyPr wrap="none" anchor="ctr"/>
            <a:lstStyle/>
            <a:p>
              <a:endParaRPr lang="en-US"/>
            </a:p>
          </p:txBody>
        </p:sp>
        <p:sp>
          <p:nvSpPr>
            <p:cNvPr id="37895" name="Oval 7"/>
            <p:cNvSpPr>
              <a:spLocks noChangeArrowheads="1"/>
            </p:cNvSpPr>
            <p:nvPr/>
          </p:nvSpPr>
          <p:spPr bwMode="auto">
            <a:xfrm>
              <a:off x="4408488" y="2743200"/>
              <a:ext cx="182563" cy="182563"/>
            </a:xfrm>
            <a:prstGeom prst="ellipse">
              <a:avLst/>
            </a:prstGeom>
            <a:solidFill>
              <a:srgbClr val="0000FF"/>
            </a:solidFill>
            <a:ln w="9525">
              <a:noFill/>
              <a:round/>
              <a:headEnd/>
              <a:tailEnd/>
            </a:ln>
            <a:effectLst/>
          </p:spPr>
          <p:txBody>
            <a:bodyPr wrap="none" anchor="ctr"/>
            <a:lstStyle/>
            <a:p>
              <a:endParaRPr lang="en-US"/>
            </a:p>
          </p:txBody>
        </p:sp>
        <p:sp>
          <p:nvSpPr>
            <p:cNvPr id="37896" name="Oval 8"/>
            <p:cNvSpPr>
              <a:spLocks noChangeArrowheads="1"/>
            </p:cNvSpPr>
            <p:nvPr/>
          </p:nvSpPr>
          <p:spPr bwMode="auto">
            <a:xfrm>
              <a:off x="4408488" y="3429000"/>
              <a:ext cx="182563" cy="182563"/>
            </a:xfrm>
            <a:prstGeom prst="ellipse">
              <a:avLst/>
            </a:prstGeom>
            <a:solidFill>
              <a:srgbClr val="0000FF"/>
            </a:solidFill>
            <a:ln w="9525">
              <a:noFill/>
              <a:round/>
              <a:headEnd/>
              <a:tailEnd/>
            </a:ln>
            <a:effectLst/>
          </p:spPr>
          <p:txBody>
            <a:bodyPr wrap="none" anchor="ctr"/>
            <a:lstStyle/>
            <a:p>
              <a:endParaRPr lang="en-US"/>
            </a:p>
          </p:txBody>
        </p:sp>
        <p:sp>
          <p:nvSpPr>
            <p:cNvPr id="37897" name="Oval 9"/>
            <p:cNvSpPr>
              <a:spLocks noChangeArrowheads="1"/>
            </p:cNvSpPr>
            <p:nvPr/>
          </p:nvSpPr>
          <p:spPr bwMode="auto">
            <a:xfrm>
              <a:off x="4408488" y="3886200"/>
              <a:ext cx="182563" cy="182563"/>
            </a:xfrm>
            <a:prstGeom prst="ellipse">
              <a:avLst/>
            </a:prstGeom>
            <a:solidFill>
              <a:srgbClr val="0000FF"/>
            </a:solidFill>
            <a:ln w="9525">
              <a:noFill/>
              <a:round/>
              <a:headEnd/>
              <a:tailEnd/>
            </a:ln>
            <a:effectLst/>
          </p:spPr>
          <p:txBody>
            <a:bodyPr wrap="none" anchor="ctr"/>
            <a:lstStyle/>
            <a:p>
              <a:endParaRPr lang="en-US"/>
            </a:p>
          </p:txBody>
        </p:sp>
        <p:sp>
          <p:nvSpPr>
            <p:cNvPr id="37898" name="Oval 10"/>
            <p:cNvSpPr>
              <a:spLocks noChangeArrowheads="1"/>
            </p:cNvSpPr>
            <p:nvPr/>
          </p:nvSpPr>
          <p:spPr bwMode="auto">
            <a:xfrm>
              <a:off x="4408488" y="4419600"/>
              <a:ext cx="182563" cy="182563"/>
            </a:xfrm>
            <a:prstGeom prst="ellipse">
              <a:avLst/>
            </a:prstGeom>
            <a:solidFill>
              <a:srgbClr val="0000FF"/>
            </a:solidFill>
            <a:ln w="9525">
              <a:noFill/>
              <a:round/>
              <a:headEnd/>
              <a:tailEnd/>
            </a:ln>
            <a:effectLst/>
          </p:spPr>
          <p:txBody>
            <a:bodyPr wrap="none" anchor="ctr"/>
            <a:lstStyle/>
            <a:p>
              <a:endParaRPr lang="en-US"/>
            </a:p>
          </p:txBody>
        </p:sp>
      </p:grpSp>
      <p:sp>
        <p:nvSpPr>
          <p:cNvPr id="37923" name="Text Box 35"/>
          <p:cNvSpPr txBox="1">
            <a:spLocks noChangeArrowheads="1"/>
          </p:cNvSpPr>
          <p:nvPr/>
        </p:nvSpPr>
        <p:spPr bwMode="auto">
          <a:xfrm>
            <a:off x="2630854" y="5569803"/>
            <a:ext cx="6930295" cy="1077218"/>
          </a:xfrm>
          <a:prstGeom prst="rect">
            <a:avLst/>
          </a:prstGeom>
          <a:noFill/>
          <a:ln w="9525">
            <a:noFill/>
            <a:miter lim="800000"/>
            <a:headEnd/>
            <a:tailEnd/>
          </a:ln>
          <a:effectLst/>
        </p:spPr>
        <p:txBody>
          <a:bodyPr wrap="none">
            <a:spAutoFit/>
          </a:bodyPr>
          <a:lstStyle/>
          <a:p>
            <a:pPr algn="ctr"/>
            <a:r>
              <a:rPr lang="en-US" sz="3200" b="1" dirty="0">
                <a:solidFill>
                  <a:srgbClr val="D60093"/>
                </a:solidFill>
                <a:latin typeface="Calibri" pitchFamily="34" charset="0"/>
                <a:cs typeface="Calibri" pitchFamily="34" charset="0"/>
              </a:rPr>
              <a:t>One of the most common and effective </a:t>
            </a:r>
            <a:br>
              <a:rPr lang="en-US" sz="3200" b="1" dirty="0">
                <a:solidFill>
                  <a:srgbClr val="D60093"/>
                </a:solidFill>
                <a:latin typeface="Calibri" pitchFamily="34" charset="0"/>
                <a:cs typeface="Calibri" pitchFamily="34" charset="0"/>
              </a:rPr>
            </a:br>
            <a:r>
              <a:rPr lang="en-US" sz="3200" b="1" dirty="0">
                <a:solidFill>
                  <a:srgbClr val="D60093"/>
                </a:solidFill>
                <a:latin typeface="Calibri" pitchFamily="34" charset="0"/>
                <a:cs typeface="Calibri" pitchFamily="34" charset="0"/>
              </a:rPr>
              <a:t>organizations for a link farm</a:t>
            </a:r>
          </a:p>
        </p:txBody>
      </p:sp>
      <p:sp>
        <p:nvSpPr>
          <p:cNvPr id="37" name="Slide Number Placeholder 36"/>
          <p:cNvSpPr>
            <a:spLocks noGrp="1"/>
          </p:cNvSpPr>
          <p:nvPr>
            <p:ph type="sldNum" sz="quarter" idx="12"/>
          </p:nvPr>
        </p:nvSpPr>
        <p:spPr/>
        <p:txBody>
          <a:bodyPr/>
          <a:lstStyle/>
          <a:p>
            <a:fld id="{19B12225-5612-419B-A8D5-4B8EEE4C217E}" type="slidenum">
              <a:rPr lang="en-US" smtClean="0"/>
              <a:pPr/>
              <a:t>13</a:t>
            </a:fld>
            <a:endParaRPr lang="en-US"/>
          </a:p>
        </p:txBody>
      </p:sp>
      <p:sp>
        <p:nvSpPr>
          <p:cNvPr id="3" name="TextBox 2"/>
          <p:cNvSpPr txBox="1"/>
          <p:nvPr/>
        </p:nvSpPr>
        <p:spPr>
          <a:xfrm>
            <a:off x="8419494" y="4724401"/>
            <a:ext cx="1415772" cy="646331"/>
          </a:xfrm>
          <a:prstGeom prst="rect">
            <a:avLst/>
          </a:prstGeom>
          <a:noFill/>
        </p:spPr>
        <p:txBody>
          <a:bodyPr wrap="none" rtlCol="0">
            <a:spAutoFit/>
          </a:bodyPr>
          <a:lstStyle/>
          <a:p>
            <a:r>
              <a:rPr lang="en-US" dirty="0">
                <a:latin typeface="Arial" pitchFamily="34" charset="0"/>
                <a:cs typeface="Arial" pitchFamily="34" charset="0"/>
              </a:rPr>
              <a:t>Millions of </a:t>
            </a:r>
            <a:br>
              <a:rPr lang="en-US" dirty="0">
                <a:latin typeface="Arial" pitchFamily="34" charset="0"/>
                <a:cs typeface="Arial" pitchFamily="34" charset="0"/>
              </a:rPr>
            </a:br>
            <a:r>
              <a:rPr lang="en-US" b="1" i="1" dirty="0">
                <a:solidFill>
                  <a:srgbClr val="FF0066"/>
                </a:solidFill>
                <a:latin typeface="Arial" pitchFamily="34" charset="0"/>
                <a:cs typeface="Arial" pitchFamily="34" charset="0"/>
              </a:rPr>
              <a:t>farm pages</a:t>
            </a:r>
          </a:p>
        </p:txBody>
      </p:sp>
    </p:spTree>
    <p:extLst>
      <p:ext uri="{BB962C8B-B14F-4D97-AF65-F5344CB8AC3E}">
        <p14:creationId xmlns:p14="http://schemas.microsoft.com/office/powerpoint/2010/main" val="111424077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152400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152400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47106" name="Rectangle 2"/>
          <p:cNvSpPr>
            <a:spLocks noGrp="1" noChangeArrowheads="1"/>
          </p:cNvSpPr>
          <p:nvPr>
            <p:ph type="title"/>
          </p:nvPr>
        </p:nvSpPr>
        <p:spPr/>
        <p:txBody>
          <a:bodyPr/>
          <a:lstStyle/>
          <a:p>
            <a:r>
              <a:rPr lang="en-US" dirty="0"/>
              <a:t>Simple Model: Trust Propagation</a:t>
            </a:r>
          </a:p>
        </p:txBody>
      </p:sp>
      <p:sp>
        <p:nvSpPr>
          <p:cNvPr id="47107" name="Rectangle 3"/>
          <p:cNvSpPr>
            <a:spLocks noGrp="1" noChangeArrowheads="1"/>
          </p:cNvSpPr>
          <p:nvPr>
            <p:ph type="body" idx="1"/>
          </p:nvPr>
        </p:nvSpPr>
        <p:spPr>
          <a:xfrm>
            <a:off x="1981200" y="1295400"/>
            <a:ext cx="8229600" cy="5410200"/>
          </a:xfrm>
        </p:spPr>
        <p:txBody>
          <a:bodyPr>
            <a:normAutofit/>
          </a:bodyPr>
          <a:lstStyle/>
          <a:p>
            <a:pPr>
              <a:lnSpc>
                <a:spcPct val="90000"/>
              </a:lnSpc>
            </a:pPr>
            <a:r>
              <a:rPr lang="en-US" b="1" dirty="0">
                <a:solidFill>
                  <a:srgbClr val="FF0066"/>
                </a:solidFill>
              </a:rPr>
              <a:t>Set trust of each trusted page to 1</a:t>
            </a:r>
          </a:p>
          <a:p>
            <a:pPr>
              <a:lnSpc>
                <a:spcPct val="90000"/>
              </a:lnSpc>
            </a:pPr>
            <a:r>
              <a:rPr lang="en-US" dirty="0"/>
              <a:t>Suppose trust of page </a:t>
            </a:r>
            <a:r>
              <a:rPr lang="en-US" b="1" i="1" dirty="0"/>
              <a:t>p</a:t>
            </a:r>
            <a:r>
              <a:rPr lang="en-US" dirty="0"/>
              <a:t> is </a:t>
            </a:r>
            <a:r>
              <a:rPr lang="en-US" b="1" i="1" dirty="0" err="1"/>
              <a:t>t</a:t>
            </a:r>
            <a:r>
              <a:rPr lang="en-US" b="1" i="1" baseline="-25000" dirty="0" err="1"/>
              <a:t>p</a:t>
            </a:r>
            <a:endParaRPr lang="en-US" b="1" i="1" baseline="-25000" dirty="0"/>
          </a:p>
          <a:p>
            <a:pPr lvl="1">
              <a:lnSpc>
                <a:spcPct val="90000"/>
              </a:lnSpc>
            </a:pPr>
            <a:r>
              <a:rPr lang="en-US" dirty="0"/>
              <a:t>Page </a:t>
            </a:r>
            <a:r>
              <a:rPr lang="en-US" b="1" i="1" dirty="0"/>
              <a:t>p </a:t>
            </a:r>
            <a:r>
              <a:rPr lang="en-US" dirty="0"/>
              <a:t>has a set of out-links </a:t>
            </a:r>
            <a:r>
              <a:rPr lang="en-US" b="1" i="1" dirty="0"/>
              <a:t>o</a:t>
            </a:r>
            <a:r>
              <a:rPr lang="en-US" b="1" i="1" baseline="-25000" dirty="0"/>
              <a:t>p</a:t>
            </a:r>
            <a:endParaRPr lang="en-US" b="1" i="1" dirty="0"/>
          </a:p>
          <a:p>
            <a:pPr>
              <a:lnSpc>
                <a:spcPct val="90000"/>
              </a:lnSpc>
            </a:pPr>
            <a:r>
              <a:rPr lang="en-US" dirty="0"/>
              <a:t>For each </a:t>
            </a:r>
            <a:r>
              <a:rPr lang="en-US" b="1" i="1" dirty="0" err="1"/>
              <a:t>q</a:t>
            </a:r>
            <a:r>
              <a:rPr lang="en-US" b="1" i="1" dirty="0" err="1">
                <a:latin typeface="cmsy10" pitchFamily="34" charset="0"/>
                <a:sym typeface="Symbol"/>
              </a:rPr>
              <a:t></a:t>
            </a:r>
            <a:r>
              <a:rPr lang="en-US" b="1" i="1" dirty="0" err="1">
                <a:sym typeface="Symbol"/>
              </a:rPr>
              <a:t>o</a:t>
            </a:r>
            <a:r>
              <a:rPr lang="en-US" b="1" i="1" baseline="-25000" dirty="0" err="1">
                <a:sym typeface="Symbol"/>
              </a:rPr>
              <a:t>p</a:t>
            </a:r>
            <a:r>
              <a:rPr lang="en-US" dirty="0"/>
              <a:t>, </a:t>
            </a:r>
            <a:r>
              <a:rPr lang="en-US" b="1" i="1" dirty="0"/>
              <a:t>p</a:t>
            </a:r>
            <a:r>
              <a:rPr lang="en-US" dirty="0"/>
              <a:t> </a:t>
            </a:r>
            <a:r>
              <a:rPr lang="en-US" b="1" dirty="0">
                <a:solidFill>
                  <a:srgbClr val="FF0066"/>
                </a:solidFill>
              </a:rPr>
              <a:t>confers the trust</a:t>
            </a:r>
            <a:r>
              <a:rPr lang="en-US" dirty="0"/>
              <a:t> to </a:t>
            </a:r>
            <a:r>
              <a:rPr lang="en-US" b="1" i="1" dirty="0"/>
              <a:t>q</a:t>
            </a:r>
          </a:p>
          <a:p>
            <a:pPr lvl="1">
              <a:lnSpc>
                <a:spcPct val="90000"/>
              </a:lnSpc>
            </a:pPr>
            <a:r>
              <a:rPr lang="en-US" dirty="0"/>
              <a:t> </a:t>
            </a:r>
            <a:r>
              <a:rPr lang="en-US" b="1" i="1" dirty="0">
                <a:latin typeface="Symbol" pitchFamily="18" charset="2"/>
              </a:rPr>
              <a:t>b </a:t>
            </a:r>
            <a:r>
              <a:rPr lang="en-US" b="1" i="1" dirty="0" err="1"/>
              <a:t>t</a:t>
            </a:r>
            <a:r>
              <a:rPr lang="en-US" b="1" i="1" baseline="-25000" dirty="0" err="1"/>
              <a:t>p</a:t>
            </a:r>
            <a:r>
              <a:rPr lang="en-US" b="1" i="1" baseline="-25000" dirty="0"/>
              <a:t> </a:t>
            </a:r>
            <a:r>
              <a:rPr lang="en-US" b="1" i="1" dirty="0"/>
              <a:t>/|o</a:t>
            </a:r>
            <a:r>
              <a:rPr lang="en-US" b="1" i="1" baseline="-25000" dirty="0"/>
              <a:t>p</a:t>
            </a:r>
            <a:r>
              <a:rPr lang="en-US" b="1" i="1" dirty="0"/>
              <a:t>|</a:t>
            </a:r>
            <a:r>
              <a:rPr lang="en-US" dirty="0"/>
              <a:t>    for  0 &lt;</a:t>
            </a:r>
            <a:r>
              <a:rPr lang="en-US" i="1" dirty="0">
                <a:latin typeface="Symbol" pitchFamily="18" charset="2"/>
              </a:rPr>
              <a:t>b </a:t>
            </a:r>
            <a:r>
              <a:rPr lang="en-US" dirty="0"/>
              <a:t>&lt; 1</a:t>
            </a:r>
          </a:p>
          <a:p>
            <a:pPr>
              <a:lnSpc>
                <a:spcPct val="90000"/>
              </a:lnSpc>
            </a:pPr>
            <a:r>
              <a:rPr lang="en-US" b="1" dirty="0">
                <a:solidFill>
                  <a:srgbClr val="008000"/>
                </a:solidFill>
              </a:rPr>
              <a:t>Trust is additive </a:t>
            </a:r>
          </a:p>
          <a:p>
            <a:pPr lvl="1">
              <a:lnSpc>
                <a:spcPct val="90000"/>
              </a:lnSpc>
            </a:pPr>
            <a:r>
              <a:rPr lang="en-US" dirty="0"/>
              <a:t>Trust of </a:t>
            </a:r>
            <a:r>
              <a:rPr lang="en-US" b="1" i="1" dirty="0"/>
              <a:t>p</a:t>
            </a:r>
            <a:r>
              <a:rPr lang="en-US" dirty="0"/>
              <a:t> is the sum of the trust conferred </a:t>
            </a:r>
            <a:br>
              <a:rPr lang="en-US" dirty="0"/>
            </a:br>
            <a:r>
              <a:rPr lang="en-US" dirty="0"/>
              <a:t>on </a:t>
            </a:r>
            <a:r>
              <a:rPr lang="en-US" b="1" i="1" dirty="0"/>
              <a:t>p</a:t>
            </a:r>
            <a:r>
              <a:rPr lang="en-US" dirty="0"/>
              <a:t> by all its in-linked pages</a:t>
            </a:r>
          </a:p>
          <a:p>
            <a:pPr>
              <a:lnSpc>
                <a:spcPct val="90000"/>
              </a:lnSpc>
            </a:pPr>
            <a:r>
              <a:rPr lang="en-US" b="1" dirty="0">
                <a:solidFill>
                  <a:srgbClr val="0000FF"/>
                </a:solidFill>
              </a:rPr>
              <a:t>Note similarity to Topic-Specific PageRank</a:t>
            </a:r>
          </a:p>
          <a:p>
            <a:pPr lvl="1">
              <a:lnSpc>
                <a:spcPct val="90000"/>
              </a:lnSpc>
            </a:pPr>
            <a:r>
              <a:rPr lang="en-US" dirty="0"/>
              <a:t>Within a scaling factor</a:t>
            </a:r>
            <a:r>
              <a:rPr lang="en-US" dirty="0">
                <a:solidFill>
                  <a:srgbClr val="FF0066"/>
                </a:solidFill>
              </a:rPr>
              <a:t>, </a:t>
            </a:r>
            <a:r>
              <a:rPr lang="en-US" b="1" dirty="0" err="1">
                <a:solidFill>
                  <a:srgbClr val="FF0066"/>
                </a:solidFill>
              </a:rPr>
              <a:t>TrustRank</a:t>
            </a:r>
            <a:r>
              <a:rPr lang="en-US" b="1" dirty="0">
                <a:solidFill>
                  <a:srgbClr val="FF0066"/>
                </a:solidFill>
              </a:rPr>
              <a:t> = </a:t>
            </a:r>
            <a:r>
              <a:rPr lang="en-US" b="1" dirty="0" err="1">
                <a:solidFill>
                  <a:srgbClr val="FF0066"/>
                </a:solidFill>
              </a:rPr>
              <a:t>PageRank</a:t>
            </a:r>
            <a:r>
              <a:rPr lang="en-US" dirty="0">
                <a:solidFill>
                  <a:srgbClr val="FF0066"/>
                </a:solidFill>
              </a:rPr>
              <a:t> </a:t>
            </a:r>
            <a:r>
              <a:rPr lang="en-US" dirty="0"/>
              <a:t>with trusted pages as teleport set</a:t>
            </a:r>
          </a:p>
        </p:txBody>
      </p:sp>
      <p:sp>
        <p:nvSpPr>
          <p:cNvPr id="5" name="Slide Number Placeholder 4"/>
          <p:cNvSpPr>
            <a:spLocks noGrp="1"/>
          </p:cNvSpPr>
          <p:nvPr>
            <p:ph type="sldNum" sz="quarter" idx="12"/>
          </p:nvPr>
        </p:nvSpPr>
        <p:spPr/>
        <p:txBody>
          <a:bodyPr/>
          <a:lstStyle/>
          <a:p>
            <a:fld id="{19B12225-5612-419B-A8D5-4B8EEE4C217E}" type="slidenum">
              <a:rPr lang="en-US" smtClean="0"/>
              <a:pPr/>
              <a:t>14</a:t>
            </a:fld>
            <a:endParaRPr lang="en-US"/>
          </a:p>
        </p:txBody>
      </p:sp>
    </p:spTree>
    <p:extLst>
      <p:ext uri="{BB962C8B-B14F-4D97-AF65-F5344CB8AC3E}">
        <p14:creationId xmlns:p14="http://schemas.microsoft.com/office/powerpoint/2010/main" val="6832455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710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10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10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10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10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10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10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107">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10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dirty="0"/>
              <a:t>Plan of Action</a:t>
            </a:r>
          </a:p>
        </p:txBody>
      </p:sp>
      <p:pic>
        <p:nvPicPr>
          <p:cNvPr id="36867" name="Picture 4" descr="MCBS01705_0000[1]"/>
          <p:cNvPicPr>
            <a:picLocks noChangeAspect="1" noChangeArrowheads="1"/>
          </p:cNvPicPr>
          <p:nvPr/>
        </p:nvPicPr>
        <p:blipFill>
          <a:blip r:embed="rId3" cstate="print"/>
          <a:srcRect/>
          <a:stretch>
            <a:fillRect/>
          </a:stretch>
        </p:blipFill>
        <p:spPr bwMode="auto">
          <a:xfrm>
            <a:off x="2895600" y="1295400"/>
            <a:ext cx="1758950" cy="1773238"/>
          </a:xfrm>
          <a:prstGeom prst="rect">
            <a:avLst/>
          </a:prstGeom>
          <a:noFill/>
          <a:ln w="9525">
            <a:noFill/>
            <a:miter lim="800000"/>
            <a:headEnd/>
            <a:tailEnd/>
          </a:ln>
        </p:spPr>
      </p:pic>
      <p:sp>
        <p:nvSpPr>
          <p:cNvPr id="31749" name="Oval 5"/>
          <p:cNvSpPr>
            <a:spLocks noChangeArrowheads="1"/>
          </p:cNvSpPr>
          <p:nvPr/>
        </p:nvSpPr>
        <p:spPr bwMode="auto">
          <a:xfrm>
            <a:off x="7391400" y="2133600"/>
            <a:ext cx="533400" cy="533400"/>
          </a:xfrm>
          <a:prstGeom prst="ellipse">
            <a:avLst/>
          </a:prstGeom>
          <a:solidFill>
            <a:srgbClr val="C00000"/>
          </a:solidFill>
          <a:ln w="9525">
            <a:solidFill>
              <a:schemeClr val="tx1"/>
            </a:solidFill>
            <a:round/>
            <a:headEnd/>
            <a:tailEnd/>
          </a:ln>
          <a:effectLst/>
        </p:spPr>
        <p:txBody>
          <a:bodyPr wrap="none" anchor="ctr"/>
          <a:lstStyle/>
          <a:p>
            <a:endParaRPr lang="en-US">
              <a:effectLst>
                <a:outerShdw blurRad="38100" dist="38100" dir="2700000" algn="tl">
                  <a:srgbClr val="FFFFFF"/>
                </a:outerShdw>
              </a:effectLst>
            </a:endParaRPr>
          </a:p>
        </p:txBody>
      </p:sp>
      <p:sp>
        <p:nvSpPr>
          <p:cNvPr id="31750" name="Oval 6"/>
          <p:cNvSpPr>
            <a:spLocks noChangeArrowheads="1"/>
          </p:cNvSpPr>
          <p:nvPr/>
        </p:nvSpPr>
        <p:spPr bwMode="auto">
          <a:xfrm>
            <a:off x="3886200" y="4648200"/>
            <a:ext cx="533400" cy="533400"/>
          </a:xfrm>
          <a:prstGeom prst="ellipse">
            <a:avLst/>
          </a:prstGeom>
          <a:solidFill>
            <a:srgbClr val="008000"/>
          </a:solidFill>
          <a:ln w="9525">
            <a:solidFill>
              <a:schemeClr val="tx1"/>
            </a:solidFill>
            <a:round/>
            <a:headEnd/>
            <a:tailEnd/>
          </a:ln>
          <a:effectLst/>
        </p:spPr>
        <p:txBody>
          <a:bodyPr wrap="none" anchor="ctr"/>
          <a:lstStyle/>
          <a:p>
            <a:endParaRPr lang="en-US">
              <a:effectLst>
                <a:outerShdw blurRad="38100" dist="38100" dir="2700000" algn="tl">
                  <a:srgbClr val="FFFFFF"/>
                </a:outerShdw>
              </a:effectLst>
            </a:endParaRPr>
          </a:p>
        </p:txBody>
      </p:sp>
      <p:sp>
        <p:nvSpPr>
          <p:cNvPr id="31752" name="Rectangle 8"/>
          <p:cNvSpPr>
            <a:spLocks noChangeArrowheads="1"/>
          </p:cNvSpPr>
          <p:nvPr/>
        </p:nvSpPr>
        <p:spPr bwMode="auto">
          <a:xfrm>
            <a:off x="3886200" y="5410200"/>
            <a:ext cx="457200" cy="457200"/>
          </a:xfrm>
          <a:prstGeom prst="rect">
            <a:avLst/>
          </a:prstGeom>
          <a:solidFill>
            <a:srgbClr val="008000"/>
          </a:solidFill>
          <a:ln w="9525">
            <a:solidFill>
              <a:schemeClr val="tx1"/>
            </a:solidFill>
            <a:miter lim="800000"/>
            <a:headEnd/>
            <a:tailEnd/>
          </a:ln>
          <a:effectLst/>
        </p:spPr>
        <p:txBody>
          <a:bodyPr wrap="none" anchor="ctr"/>
          <a:lstStyle/>
          <a:p>
            <a:endParaRPr lang="en-US">
              <a:effectLst>
                <a:outerShdw blurRad="38100" dist="38100" dir="2700000" algn="tl">
                  <a:srgbClr val="FFFFFF"/>
                </a:outerShdw>
              </a:effectLst>
            </a:endParaRPr>
          </a:p>
        </p:txBody>
      </p:sp>
      <p:sp>
        <p:nvSpPr>
          <p:cNvPr id="31753" name="Rectangle 9"/>
          <p:cNvSpPr>
            <a:spLocks noChangeArrowheads="1"/>
          </p:cNvSpPr>
          <p:nvPr/>
        </p:nvSpPr>
        <p:spPr bwMode="auto">
          <a:xfrm>
            <a:off x="3048000" y="5410200"/>
            <a:ext cx="457200" cy="457200"/>
          </a:xfrm>
          <a:prstGeom prst="rect">
            <a:avLst/>
          </a:prstGeom>
          <a:solidFill>
            <a:srgbClr val="0066FF"/>
          </a:solidFill>
          <a:ln w="9525">
            <a:solidFill>
              <a:schemeClr val="tx1"/>
            </a:solidFill>
            <a:miter lim="800000"/>
            <a:headEnd/>
            <a:tailEnd/>
          </a:ln>
          <a:effectLst/>
        </p:spPr>
        <p:txBody>
          <a:bodyPr wrap="none" anchor="ctr"/>
          <a:lstStyle/>
          <a:p>
            <a:endParaRPr lang="en-US">
              <a:effectLst>
                <a:outerShdw blurRad="38100" dist="38100" dir="2700000" algn="tl">
                  <a:srgbClr val="FFFFFF"/>
                </a:outerShdw>
              </a:effectLst>
            </a:endParaRPr>
          </a:p>
        </p:txBody>
      </p:sp>
      <p:sp>
        <p:nvSpPr>
          <p:cNvPr id="31754" name="AutoShape 10"/>
          <p:cNvSpPr>
            <a:spLocks noChangeArrowheads="1"/>
          </p:cNvSpPr>
          <p:nvPr/>
        </p:nvSpPr>
        <p:spPr bwMode="auto">
          <a:xfrm>
            <a:off x="8229600" y="2133600"/>
            <a:ext cx="685800" cy="533400"/>
          </a:xfrm>
          <a:prstGeom prst="triangle">
            <a:avLst>
              <a:gd name="adj" fmla="val 50000"/>
            </a:avLst>
          </a:prstGeom>
          <a:solidFill>
            <a:srgbClr val="C00000"/>
          </a:solidFill>
          <a:ln w="9525">
            <a:solidFill>
              <a:schemeClr val="tx1"/>
            </a:solidFill>
            <a:miter lim="800000"/>
            <a:headEnd/>
            <a:tailEnd/>
          </a:ln>
          <a:effectLst/>
        </p:spPr>
        <p:txBody>
          <a:bodyPr wrap="none" anchor="ctr"/>
          <a:lstStyle/>
          <a:p>
            <a:endParaRPr lang="en-US">
              <a:effectLst>
                <a:outerShdw blurRad="38100" dist="38100" dir="2700000" algn="tl">
                  <a:srgbClr val="FFFFFF"/>
                </a:outerShdw>
              </a:effectLst>
            </a:endParaRPr>
          </a:p>
        </p:txBody>
      </p:sp>
      <p:sp>
        <p:nvSpPr>
          <p:cNvPr id="31755" name="AutoShape 11"/>
          <p:cNvSpPr>
            <a:spLocks noChangeArrowheads="1"/>
          </p:cNvSpPr>
          <p:nvPr/>
        </p:nvSpPr>
        <p:spPr bwMode="auto">
          <a:xfrm>
            <a:off x="2971800" y="4648200"/>
            <a:ext cx="685800" cy="533400"/>
          </a:xfrm>
          <a:prstGeom prst="hexagon">
            <a:avLst>
              <a:gd name="adj" fmla="val 32143"/>
              <a:gd name="vf" fmla="val 115470"/>
            </a:avLst>
          </a:prstGeom>
          <a:solidFill>
            <a:srgbClr val="C00000"/>
          </a:solidFill>
          <a:ln w="9525">
            <a:solidFill>
              <a:schemeClr val="tx1"/>
            </a:solidFill>
            <a:miter lim="800000"/>
            <a:headEnd/>
            <a:tailEnd/>
          </a:ln>
          <a:effectLst/>
        </p:spPr>
        <p:txBody>
          <a:bodyPr wrap="none" anchor="ctr"/>
          <a:lstStyle/>
          <a:p>
            <a:endParaRPr lang="en-US">
              <a:effectLst>
                <a:outerShdw blurRad="38100" dist="38100" dir="2700000" algn="tl">
                  <a:srgbClr val="FFFFFF"/>
                </a:outerShdw>
              </a:effectLst>
            </a:endParaRPr>
          </a:p>
        </p:txBody>
      </p:sp>
      <p:sp>
        <p:nvSpPr>
          <p:cNvPr id="31756" name="AutoShape 12"/>
          <p:cNvSpPr>
            <a:spLocks noChangeArrowheads="1"/>
          </p:cNvSpPr>
          <p:nvPr/>
        </p:nvSpPr>
        <p:spPr bwMode="auto">
          <a:xfrm>
            <a:off x="5334000" y="2286000"/>
            <a:ext cx="1219200" cy="304800"/>
          </a:xfrm>
          <a:prstGeom prst="rightArrow">
            <a:avLst>
              <a:gd name="adj1" fmla="val 50000"/>
              <a:gd name="adj2" fmla="val 100000"/>
            </a:avLst>
          </a:prstGeom>
          <a:solidFill>
            <a:schemeClr val="accent1"/>
          </a:solidFill>
          <a:ln w="9525">
            <a:solidFill>
              <a:schemeClr val="tx1"/>
            </a:solidFill>
            <a:miter lim="800000"/>
            <a:headEnd/>
            <a:tailEnd/>
          </a:ln>
          <a:effectLst/>
        </p:spPr>
        <p:txBody>
          <a:bodyPr wrap="none" anchor="ctr"/>
          <a:lstStyle/>
          <a:p>
            <a:endParaRPr lang="en-US">
              <a:effectLst>
                <a:outerShdw blurRad="38100" dist="38100" dir="2700000" algn="tl">
                  <a:srgbClr val="FFFFFF"/>
                </a:outerShdw>
              </a:effectLst>
            </a:endParaRPr>
          </a:p>
        </p:txBody>
      </p:sp>
      <p:sp>
        <p:nvSpPr>
          <p:cNvPr id="31757" name="Text Box 13"/>
          <p:cNvSpPr txBox="1">
            <a:spLocks noChangeArrowheads="1"/>
          </p:cNvSpPr>
          <p:nvPr/>
        </p:nvSpPr>
        <p:spPr bwMode="auto">
          <a:xfrm>
            <a:off x="5334000" y="1876425"/>
            <a:ext cx="753732" cy="400110"/>
          </a:xfrm>
          <a:prstGeom prst="rect">
            <a:avLst/>
          </a:prstGeom>
          <a:noFill/>
          <a:ln w="9525">
            <a:noFill/>
            <a:miter lim="800000"/>
            <a:headEnd/>
            <a:tailEnd/>
          </a:ln>
          <a:effectLst/>
        </p:spPr>
        <p:txBody>
          <a:bodyPr wrap="none">
            <a:spAutoFit/>
          </a:bodyPr>
          <a:lstStyle/>
          <a:p>
            <a:r>
              <a:rPr lang="en-US" sz="2000" b="1">
                <a:solidFill>
                  <a:srgbClr val="008000"/>
                </a:solidFill>
                <a:latin typeface="Arial" pitchFamily="34" charset="0"/>
                <a:cs typeface="Arial" pitchFamily="34" charset="0"/>
              </a:rPr>
              <a:t>likes</a:t>
            </a:r>
          </a:p>
        </p:txBody>
      </p:sp>
      <p:sp>
        <p:nvSpPr>
          <p:cNvPr id="31758" name="Text Box 14"/>
          <p:cNvSpPr txBox="1">
            <a:spLocks noChangeArrowheads="1"/>
          </p:cNvSpPr>
          <p:nvPr/>
        </p:nvSpPr>
        <p:spPr bwMode="auto">
          <a:xfrm>
            <a:off x="7222754" y="1344360"/>
            <a:ext cx="2013693" cy="461665"/>
          </a:xfrm>
          <a:prstGeom prst="rect">
            <a:avLst/>
          </a:prstGeom>
          <a:noFill/>
          <a:ln w="9525">
            <a:noFill/>
            <a:miter lim="800000"/>
            <a:headEnd/>
            <a:tailEnd/>
          </a:ln>
          <a:effectLst/>
        </p:spPr>
        <p:txBody>
          <a:bodyPr wrap="none">
            <a:spAutoFit/>
          </a:bodyPr>
          <a:lstStyle/>
          <a:p>
            <a:r>
              <a:rPr lang="en-US" sz="2400" b="1" u="sng" dirty="0">
                <a:solidFill>
                  <a:srgbClr val="008000"/>
                </a:solidFill>
                <a:latin typeface="Arial" pitchFamily="34" charset="0"/>
                <a:cs typeface="Arial" pitchFamily="34" charset="0"/>
              </a:rPr>
              <a:t>Item profiles</a:t>
            </a:r>
          </a:p>
        </p:txBody>
      </p:sp>
      <p:sp>
        <p:nvSpPr>
          <p:cNvPr id="31759" name="AutoShape 15"/>
          <p:cNvSpPr>
            <a:spLocks noChangeArrowheads="1"/>
          </p:cNvSpPr>
          <p:nvPr/>
        </p:nvSpPr>
        <p:spPr bwMode="auto">
          <a:xfrm>
            <a:off x="8077200" y="3124200"/>
            <a:ext cx="304800" cy="1295400"/>
          </a:xfrm>
          <a:prstGeom prst="downArrow">
            <a:avLst>
              <a:gd name="adj1" fmla="val 50000"/>
              <a:gd name="adj2" fmla="val 106250"/>
            </a:avLst>
          </a:prstGeom>
          <a:solidFill>
            <a:schemeClr val="accent1"/>
          </a:solidFill>
          <a:ln w="9525">
            <a:solidFill>
              <a:schemeClr val="tx1"/>
            </a:solidFill>
            <a:miter lim="800000"/>
            <a:headEnd/>
            <a:tailEnd/>
          </a:ln>
          <a:effectLst/>
        </p:spPr>
        <p:txBody>
          <a:bodyPr wrap="none" anchor="ctr"/>
          <a:lstStyle/>
          <a:p>
            <a:endParaRPr lang="en-US">
              <a:effectLst>
                <a:outerShdw blurRad="38100" dist="38100" dir="2700000" algn="tl">
                  <a:srgbClr val="FFFFFF"/>
                </a:outerShdw>
              </a:effectLst>
            </a:endParaRPr>
          </a:p>
        </p:txBody>
      </p:sp>
      <p:sp>
        <p:nvSpPr>
          <p:cNvPr id="31760" name="Rectangle 16"/>
          <p:cNvSpPr>
            <a:spLocks noChangeArrowheads="1"/>
          </p:cNvSpPr>
          <p:nvPr/>
        </p:nvSpPr>
        <p:spPr bwMode="auto">
          <a:xfrm>
            <a:off x="7086600" y="1981200"/>
            <a:ext cx="2057400" cy="838200"/>
          </a:xfrm>
          <a:prstGeom prst="rect">
            <a:avLst/>
          </a:prstGeom>
          <a:noFill/>
          <a:ln w="9525">
            <a:solidFill>
              <a:schemeClr val="tx1"/>
            </a:solidFill>
            <a:miter lim="800000"/>
            <a:headEnd/>
            <a:tailEnd/>
          </a:ln>
          <a:effectLst/>
        </p:spPr>
        <p:txBody>
          <a:bodyPr wrap="none" anchor="ctr"/>
          <a:lstStyle/>
          <a:p>
            <a:endParaRPr lang="en-US">
              <a:effectLst>
                <a:outerShdw blurRad="38100" dist="38100" dir="2700000" algn="tl">
                  <a:srgbClr val="C0C0C0"/>
                </a:outerShdw>
              </a:effectLst>
            </a:endParaRPr>
          </a:p>
        </p:txBody>
      </p:sp>
      <p:sp>
        <p:nvSpPr>
          <p:cNvPr id="31761" name="Rectangle 17"/>
          <p:cNvSpPr>
            <a:spLocks noChangeArrowheads="1"/>
          </p:cNvSpPr>
          <p:nvPr/>
        </p:nvSpPr>
        <p:spPr bwMode="auto">
          <a:xfrm>
            <a:off x="7086600" y="4648200"/>
            <a:ext cx="2209800" cy="1143000"/>
          </a:xfrm>
          <a:prstGeom prst="rect">
            <a:avLst/>
          </a:prstGeom>
          <a:noFill/>
          <a:ln w="9525">
            <a:solidFill>
              <a:schemeClr val="tx1"/>
            </a:solidFill>
            <a:miter lim="800000"/>
            <a:headEnd/>
            <a:tailEnd/>
          </a:ln>
          <a:effectLst/>
        </p:spPr>
        <p:txBody>
          <a:bodyPr wrap="none" anchor="ctr"/>
          <a:lstStyle/>
          <a:p>
            <a:pPr algn="ctr"/>
            <a:r>
              <a:rPr lang="en-US" sz="2000" b="1" dirty="0">
                <a:solidFill>
                  <a:srgbClr val="C00000"/>
                </a:solidFill>
                <a:latin typeface="Arial" pitchFamily="34" charset="0"/>
                <a:cs typeface="Arial" pitchFamily="34" charset="0"/>
              </a:rPr>
              <a:t>Red</a:t>
            </a:r>
          </a:p>
          <a:p>
            <a:pPr algn="ctr"/>
            <a:r>
              <a:rPr lang="en-US" sz="2000" b="1" dirty="0">
                <a:latin typeface="Arial" pitchFamily="34" charset="0"/>
                <a:cs typeface="Arial" pitchFamily="34" charset="0"/>
              </a:rPr>
              <a:t>Circles</a:t>
            </a:r>
          </a:p>
          <a:p>
            <a:pPr algn="ctr"/>
            <a:r>
              <a:rPr lang="en-US" sz="2000" b="1" dirty="0">
                <a:latin typeface="Arial" pitchFamily="34" charset="0"/>
                <a:cs typeface="Arial" pitchFamily="34" charset="0"/>
              </a:rPr>
              <a:t>Triangles</a:t>
            </a:r>
          </a:p>
        </p:txBody>
      </p:sp>
      <p:sp>
        <p:nvSpPr>
          <p:cNvPr id="31762" name="Text Box 18"/>
          <p:cNvSpPr txBox="1">
            <a:spLocks noChangeArrowheads="1"/>
          </p:cNvSpPr>
          <p:nvPr/>
        </p:nvSpPr>
        <p:spPr bwMode="auto">
          <a:xfrm>
            <a:off x="7315201" y="5943601"/>
            <a:ext cx="1895071" cy="461665"/>
          </a:xfrm>
          <a:prstGeom prst="rect">
            <a:avLst/>
          </a:prstGeom>
          <a:noFill/>
          <a:ln w="9525">
            <a:noFill/>
            <a:miter lim="800000"/>
            <a:headEnd/>
            <a:tailEnd/>
          </a:ln>
          <a:effectLst/>
        </p:spPr>
        <p:txBody>
          <a:bodyPr wrap="none">
            <a:spAutoFit/>
          </a:bodyPr>
          <a:lstStyle/>
          <a:p>
            <a:r>
              <a:rPr lang="en-US" sz="2400" b="1" u="sng" dirty="0">
                <a:solidFill>
                  <a:srgbClr val="008000"/>
                </a:solidFill>
                <a:latin typeface="Arial" pitchFamily="34" charset="0"/>
                <a:cs typeface="Arial" pitchFamily="34" charset="0"/>
              </a:rPr>
              <a:t>User profile</a:t>
            </a:r>
          </a:p>
        </p:txBody>
      </p:sp>
      <p:sp>
        <p:nvSpPr>
          <p:cNvPr id="31764" name="AutoShape 20"/>
          <p:cNvSpPr>
            <a:spLocks noChangeArrowheads="1"/>
          </p:cNvSpPr>
          <p:nvPr/>
        </p:nvSpPr>
        <p:spPr bwMode="auto">
          <a:xfrm>
            <a:off x="5257800" y="5105400"/>
            <a:ext cx="1219200" cy="304800"/>
          </a:xfrm>
          <a:prstGeom prst="leftArrow">
            <a:avLst>
              <a:gd name="adj1" fmla="val 50000"/>
              <a:gd name="adj2" fmla="val 100000"/>
            </a:avLst>
          </a:prstGeom>
          <a:solidFill>
            <a:schemeClr val="accent1"/>
          </a:solidFill>
          <a:ln w="9525">
            <a:solidFill>
              <a:schemeClr val="tx1"/>
            </a:solidFill>
            <a:miter lim="800000"/>
            <a:headEnd/>
            <a:tailEnd/>
          </a:ln>
          <a:effectLst/>
        </p:spPr>
        <p:txBody>
          <a:bodyPr wrap="none" anchor="ctr"/>
          <a:lstStyle/>
          <a:p>
            <a:endParaRPr lang="en-US">
              <a:effectLst>
                <a:outerShdw blurRad="38100" dist="38100" dir="2700000" algn="tl">
                  <a:srgbClr val="FFFFFF"/>
                </a:outerShdw>
              </a:effectLst>
            </a:endParaRPr>
          </a:p>
        </p:txBody>
      </p:sp>
      <p:sp>
        <p:nvSpPr>
          <p:cNvPr id="31765" name="Text Box 21"/>
          <p:cNvSpPr txBox="1">
            <a:spLocks noChangeArrowheads="1"/>
          </p:cNvSpPr>
          <p:nvPr/>
        </p:nvSpPr>
        <p:spPr bwMode="auto">
          <a:xfrm>
            <a:off x="5461120" y="4724400"/>
            <a:ext cx="939681" cy="400110"/>
          </a:xfrm>
          <a:prstGeom prst="rect">
            <a:avLst/>
          </a:prstGeom>
          <a:noFill/>
          <a:ln w="9525">
            <a:noFill/>
            <a:miter lim="800000"/>
            <a:headEnd/>
            <a:tailEnd/>
          </a:ln>
          <a:effectLst/>
        </p:spPr>
        <p:txBody>
          <a:bodyPr wrap="none">
            <a:spAutoFit/>
          </a:bodyPr>
          <a:lstStyle/>
          <a:p>
            <a:r>
              <a:rPr lang="en-US" sz="2000" b="1" dirty="0">
                <a:solidFill>
                  <a:srgbClr val="008000"/>
                </a:solidFill>
                <a:latin typeface="Arial" pitchFamily="34" charset="0"/>
                <a:cs typeface="Arial" pitchFamily="34" charset="0"/>
              </a:rPr>
              <a:t>match</a:t>
            </a:r>
          </a:p>
        </p:txBody>
      </p:sp>
      <p:sp>
        <p:nvSpPr>
          <p:cNvPr id="31766" name="AutoShape 22"/>
          <p:cNvSpPr>
            <a:spLocks noChangeArrowheads="1"/>
          </p:cNvSpPr>
          <p:nvPr/>
        </p:nvSpPr>
        <p:spPr bwMode="auto">
          <a:xfrm>
            <a:off x="3581400" y="3276600"/>
            <a:ext cx="228600" cy="1066800"/>
          </a:xfrm>
          <a:prstGeom prst="upArrow">
            <a:avLst>
              <a:gd name="adj1" fmla="val 50000"/>
              <a:gd name="adj2" fmla="val 116667"/>
            </a:avLst>
          </a:prstGeom>
          <a:solidFill>
            <a:schemeClr val="accent1"/>
          </a:solidFill>
          <a:ln w="9525">
            <a:solidFill>
              <a:schemeClr val="tx1"/>
            </a:solidFill>
            <a:miter lim="800000"/>
            <a:headEnd/>
            <a:tailEnd/>
          </a:ln>
          <a:effectLst/>
        </p:spPr>
        <p:txBody>
          <a:bodyPr wrap="none" anchor="ctr"/>
          <a:lstStyle/>
          <a:p>
            <a:endParaRPr lang="en-US">
              <a:effectLst>
                <a:outerShdw blurRad="38100" dist="38100" dir="2700000" algn="tl">
                  <a:srgbClr val="FFFFFF"/>
                </a:outerShdw>
              </a:effectLst>
            </a:endParaRPr>
          </a:p>
        </p:txBody>
      </p:sp>
      <p:sp>
        <p:nvSpPr>
          <p:cNvPr id="31767" name="Text Box 23"/>
          <p:cNvSpPr txBox="1">
            <a:spLocks noChangeArrowheads="1"/>
          </p:cNvSpPr>
          <p:nvPr/>
        </p:nvSpPr>
        <p:spPr bwMode="auto">
          <a:xfrm>
            <a:off x="1889125" y="3714690"/>
            <a:ext cx="1638590" cy="400110"/>
          </a:xfrm>
          <a:prstGeom prst="rect">
            <a:avLst/>
          </a:prstGeom>
          <a:noFill/>
          <a:ln w="9525">
            <a:noFill/>
            <a:miter lim="800000"/>
            <a:headEnd/>
            <a:tailEnd/>
          </a:ln>
          <a:effectLst/>
        </p:spPr>
        <p:txBody>
          <a:bodyPr wrap="none">
            <a:spAutoFit/>
          </a:bodyPr>
          <a:lstStyle/>
          <a:p>
            <a:r>
              <a:rPr lang="en-US" sz="2000" b="1" dirty="0">
                <a:solidFill>
                  <a:srgbClr val="008000"/>
                </a:solidFill>
                <a:latin typeface="Arial" pitchFamily="34" charset="0"/>
                <a:cs typeface="Arial" pitchFamily="34" charset="0"/>
              </a:rPr>
              <a:t>recommend</a:t>
            </a:r>
          </a:p>
        </p:txBody>
      </p:sp>
      <p:sp>
        <p:nvSpPr>
          <p:cNvPr id="31768" name="Text Box 24"/>
          <p:cNvSpPr txBox="1">
            <a:spLocks noChangeArrowheads="1"/>
          </p:cNvSpPr>
          <p:nvPr/>
        </p:nvSpPr>
        <p:spPr bwMode="auto">
          <a:xfrm>
            <a:off x="8366126" y="3476625"/>
            <a:ext cx="797013" cy="400110"/>
          </a:xfrm>
          <a:prstGeom prst="rect">
            <a:avLst/>
          </a:prstGeom>
          <a:noFill/>
          <a:ln w="9525">
            <a:noFill/>
            <a:miter lim="800000"/>
            <a:headEnd/>
            <a:tailEnd/>
          </a:ln>
          <a:effectLst/>
        </p:spPr>
        <p:txBody>
          <a:bodyPr wrap="none">
            <a:spAutoFit/>
          </a:bodyPr>
          <a:lstStyle/>
          <a:p>
            <a:r>
              <a:rPr lang="en-US" sz="2000" b="1">
                <a:solidFill>
                  <a:srgbClr val="008000"/>
                </a:solidFill>
                <a:latin typeface="Arial" pitchFamily="34" charset="0"/>
                <a:cs typeface="Arial" pitchFamily="34" charset="0"/>
              </a:rPr>
              <a:t>build</a:t>
            </a:r>
          </a:p>
        </p:txBody>
      </p:sp>
      <p:sp>
        <p:nvSpPr>
          <p:cNvPr id="23" name="Slide Number Placeholder 22"/>
          <p:cNvSpPr>
            <a:spLocks noGrp="1"/>
          </p:cNvSpPr>
          <p:nvPr>
            <p:ph type="sldNum" sz="quarter" idx="12"/>
          </p:nvPr>
        </p:nvSpPr>
        <p:spPr/>
        <p:txBody>
          <a:bodyPr/>
          <a:lstStyle/>
          <a:p>
            <a:fld id="{19B12225-5612-419B-A8D5-4B8EEE4C217E}" type="slidenum">
              <a:rPr lang="en-US" smtClean="0"/>
              <a:pPr/>
              <a:t>15</a:t>
            </a:fld>
            <a:endParaRPr lang="en-US"/>
          </a:p>
        </p:txBody>
      </p:sp>
    </p:spTree>
    <p:extLst>
      <p:ext uri="{BB962C8B-B14F-4D97-AF65-F5344CB8AC3E}">
        <p14:creationId xmlns:p14="http://schemas.microsoft.com/office/powerpoint/2010/main" val="3473787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749"/>
                                        </p:tgtEl>
                                        <p:attrNameLst>
                                          <p:attrName>style.visibility</p:attrName>
                                        </p:attrNameLst>
                                      </p:cBhvr>
                                      <p:to>
                                        <p:strVal val="visible"/>
                                      </p:to>
                                    </p:set>
                                    <p:animEffect transition="in" filter="dissolve">
                                      <p:cBhvr>
                                        <p:cTn id="7" dur="500"/>
                                        <p:tgtEl>
                                          <p:spTgt spid="3174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1754"/>
                                        </p:tgtEl>
                                        <p:attrNameLst>
                                          <p:attrName>style.visibility</p:attrName>
                                        </p:attrNameLst>
                                      </p:cBhvr>
                                      <p:to>
                                        <p:strVal val="visible"/>
                                      </p:to>
                                    </p:set>
                                    <p:animEffect transition="in" filter="dissolve">
                                      <p:cBhvr>
                                        <p:cTn id="10" dur="500"/>
                                        <p:tgtEl>
                                          <p:spTgt spid="3175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1756"/>
                                        </p:tgtEl>
                                        <p:attrNameLst>
                                          <p:attrName>style.visibility</p:attrName>
                                        </p:attrNameLst>
                                      </p:cBhvr>
                                      <p:to>
                                        <p:strVal val="visible"/>
                                      </p:to>
                                    </p:set>
                                    <p:animEffect transition="in" filter="dissolve">
                                      <p:cBhvr>
                                        <p:cTn id="13" dur="500"/>
                                        <p:tgtEl>
                                          <p:spTgt spid="3175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1757"/>
                                        </p:tgtEl>
                                        <p:attrNameLst>
                                          <p:attrName>style.visibility</p:attrName>
                                        </p:attrNameLst>
                                      </p:cBhvr>
                                      <p:to>
                                        <p:strVal val="visible"/>
                                      </p:to>
                                    </p:set>
                                    <p:animEffect transition="in" filter="dissolve">
                                      <p:cBhvr>
                                        <p:cTn id="16" dur="500"/>
                                        <p:tgtEl>
                                          <p:spTgt spid="3175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1758"/>
                                        </p:tgtEl>
                                        <p:attrNameLst>
                                          <p:attrName>style.visibility</p:attrName>
                                        </p:attrNameLst>
                                      </p:cBhvr>
                                      <p:to>
                                        <p:strVal val="visible"/>
                                      </p:to>
                                    </p:set>
                                    <p:animEffect transition="in" filter="dissolve">
                                      <p:cBhvr>
                                        <p:cTn id="19" dur="500"/>
                                        <p:tgtEl>
                                          <p:spTgt spid="3175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1760"/>
                                        </p:tgtEl>
                                        <p:attrNameLst>
                                          <p:attrName>style.visibility</p:attrName>
                                        </p:attrNameLst>
                                      </p:cBhvr>
                                      <p:to>
                                        <p:strVal val="visible"/>
                                      </p:to>
                                    </p:set>
                                    <p:animEffect transition="in" filter="dissolve">
                                      <p:cBhvr>
                                        <p:cTn id="22" dur="500"/>
                                        <p:tgtEl>
                                          <p:spTgt spid="3176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1759"/>
                                        </p:tgtEl>
                                        <p:attrNameLst>
                                          <p:attrName>style.visibility</p:attrName>
                                        </p:attrNameLst>
                                      </p:cBhvr>
                                      <p:to>
                                        <p:strVal val="visible"/>
                                      </p:to>
                                    </p:set>
                                    <p:animEffect transition="in" filter="dissolve">
                                      <p:cBhvr>
                                        <p:cTn id="27" dur="500"/>
                                        <p:tgtEl>
                                          <p:spTgt spid="31759"/>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1761"/>
                                        </p:tgtEl>
                                        <p:attrNameLst>
                                          <p:attrName>style.visibility</p:attrName>
                                        </p:attrNameLst>
                                      </p:cBhvr>
                                      <p:to>
                                        <p:strVal val="visible"/>
                                      </p:to>
                                    </p:set>
                                    <p:animEffect transition="in" filter="dissolve">
                                      <p:cBhvr>
                                        <p:cTn id="30" dur="500"/>
                                        <p:tgtEl>
                                          <p:spTgt spid="31761"/>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1762"/>
                                        </p:tgtEl>
                                        <p:attrNameLst>
                                          <p:attrName>style.visibility</p:attrName>
                                        </p:attrNameLst>
                                      </p:cBhvr>
                                      <p:to>
                                        <p:strVal val="visible"/>
                                      </p:to>
                                    </p:set>
                                    <p:animEffect transition="in" filter="dissolve">
                                      <p:cBhvr>
                                        <p:cTn id="33" dur="500"/>
                                        <p:tgtEl>
                                          <p:spTgt spid="31762"/>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1768"/>
                                        </p:tgtEl>
                                        <p:attrNameLst>
                                          <p:attrName>style.visibility</p:attrName>
                                        </p:attrNameLst>
                                      </p:cBhvr>
                                      <p:to>
                                        <p:strVal val="visible"/>
                                      </p:to>
                                    </p:set>
                                    <p:animEffect transition="in" filter="dissolve">
                                      <p:cBhvr>
                                        <p:cTn id="36" dur="500"/>
                                        <p:tgtEl>
                                          <p:spTgt spid="31768"/>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31750"/>
                                        </p:tgtEl>
                                        <p:attrNameLst>
                                          <p:attrName>style.visibility</p:attrName>
                                        </p:attrNameLst>
                                      </p:cBhvr>
                                      <p:to>
                                        <p:strVal val="visible"/>
                                      </p:to>
                                    </p:set>
                                    <p:animEffect transition="in" filter="dissolve">
                                      <p:cBhvr>
                                        <p:cTn id="41" dur="500"/>
                                        <p:tgtEl>
                                          <p:spTgt spid="31750"/>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1752"/>
                                        </p:tgtEl>
                                        <p:attrNameLst>
                                          <p:attrName>style.visibility</p:attrName>
                                        </p:attrNameLst>
                                      </p:cBhvr>
                                      <p:to>
                                        <p:strVal val="visible"/>
                                      </p:to>
                                    </p:set>
                                    <p:animEffect transition="in" filter="dissolve">
                                      <p:cBhvr>
                                        <p:cTn id="44" dur="500"/>
                                        <p:tgtEl>
                                          <p:spTgt spid="31752"/>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1753"/>
                                        </p:tgtEl>
                                        <p:attrNameLst>
                                          <p:attrName>style.visibility</p:attrName>
                                        </p:attrNameLst>
                                      </p:cBhvr>
                                      <p:to>
                                        <p:strVal val="visible"/>
                                      </p:to>
                                    </p:set>
                                    <p:animEffect transition="in" filter="dissolve">
                                      <p:cBhvr>
                                        <p:cTn id="47" dur="500"/>
                                        <p:tgtEl>
                                          <p:spTgt spid="31753"/>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1755"/>
                                        </p:tgtEl>
                                        <p:attrNameLst>
                                          <p:attrName>style.visibility</p:attrName>
                                        </p:attrNameLst>
                                      </p:cBhvr>
                                      <p:to>
                                        <p:strVal val="visible"/>
                                      </p:to>
                                    </p:set>
                                    <p:animEffect transition="in" filter="dissolve">
                                      <p:cBhvr>
                                        <p:cTn id="50" dur="500"/>
                                        <p:tgtEl>
                                          <p:spTgt spid="31755"/>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31764"/>
                                        </p:tgtEl>
                                        <p:attrNameLst>
                                          <p:attrName>style.visibility</p:attrName>
                                        </p:attrNameLst>
                                      </p:cBhvr>
                                      <p:to>
                                        <p:strVal val="visible"/>
                                      </p:to>
                                    </p:set>
                                    <p:animEffect transition="in" filter="dissolve">
                                      <p:cBhvr>
                                        <p:cTn id="53" dur="500"/>
                                        <p:tgtEl>
                                          <p:spTgt spid="31764"/>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31765"/>
                                        </p:tgtEl>
                                        <p:attrNameLst>
                                          <p:attrName>style.visibility</p:attrName>
                                        </p:attrNameLst>
                                      </p:cBhvr>
                                      <p:to>
                                        <p:strVal val="visible"/>
                                      </p:to>
                                    </p:set>
                                    <p:animEffect transition="in" filter="dissolve">
                                      <p:cBhvr>
                                        <p:cTn id="56" dur="500"/>
                                        <p:tgtEl>
                                          <p:spTgt spid="31765"/>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31766"/>
                                        </p:tgtEl>
                                        <p:attrNameLst>
                                          <p:attrName>style.visibility</p:attrName>
                                        </p:attrNameLst>
                                      </p:cBhvr>
                                      <p:to>
                                        <p:strVal val="visible"/>
                                      </p:to>
                                    </p:set>
                                    <p:animEffect transition="in" filter="dissolve">
                                      <p:cBhvr>
                                        <p:cTn id="61" dur="500"/>
                                        <p:tgtEl>
                                          <p:spTgt spid="31766"/>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31767"/>
                                        </p:tgtEl>
                                        <p:attrNameLst>
                                          <p:attrName>style.visibility</p:attrName>
                                        </p:attrNameLst>
                                      </p:cBhvr>
                                      <p:to>
                                        <p:strVal val="visible"/>
                                      </p:to>
                                    </p:set>
                                    <p:animEffect transition="in" filter="dissolve">
                                      <p:cBhvr>
                                        <p:cTn id="64" dur="500"/>
                                        <p:tgtEl>
                                          <p:spTgt spid="317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9" grpId="0" animBg="1"/>
      <p:bldP spid="31750" grpId="0" animBg="1"/>
      <p:bldP spid="31752" grpId="0" animBg="1"/>
      <p:bldP spid="31753" grpId="0" animBg="1"/>
      <p:bldP spid="31754" grpId="0" animBg="1"/>
      <p:bldP spid="31755" grpId="0" animBg="1"/>
      <p:bldP spid="31756" grpId="0" animBg="1"/>
      <p:bldP spid="31757" grpId="0"/>
      <p:bldP spid="31758" grpId="0"/>
      <p:bldP spid="31759" grpId="0" animBg="1"/>
      <p:bldP spid="31760" grpId="0" animBg="1"/>
      <p:bldP spid="31761" grpId="0" animBg="1"/>
      <p:bldP spid="31762" grpId="0"/>
      <p:bldP spid="31764" grpId="0" animBg="1"/>
      <p:bldP spid="31765" grpId="0"/>
      <p:bldP spid="31766" grpId="0" animBg="1"/>
      <p:bldP spid="31767" grpId="0"/>
      <p:bldP spid="3176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a:t>Collaborative Filtering</a:t>
            </a:r>
          </a:p>
        </p:txBody>
      </p:sp>
      <p:sp>
        <p:nvSpPr>
          <p:cNvPr id="47107" name="Rectangle 3"/>
          <p:cNvSpPr>
            <a:spLocks noGrp="1" noChangeArrowheads="1"/>
          </p:cNvSpPr>
          <p:nvPr>
            <p:ph type="body" idx="1"/>
          </p:nvPr>
        </p:nvSpPr>
        <p:spPr>
          <a:xfrm>
            <a:off x="1981200" y="1295401"/>
            <a:ext cx="8153400" cy="5257801"/>
          </a:xfrm>
        </p:spPr>
        <p:txBody>
          <a:bodyPr/>
          <a:lstStyle/>
          <a:p>
            <a:pPr eaLnBrk="1" hangingPunct="1"/>
            <a:r>
              <a:rPr lang="en-US" dirty="0">
                <a:solidFill>
                  <a:srgbClr val="0000FF"/>
                </a:solidFill>
              </a:rPr>
              <a:t>Consider user </a:t>
            </a:r>
            <a:r>
              <a:rPr lang="en-US" b="1" i="1" dirty="0">
                <a:solidFill>
                  <a:srgbClr val="0000FF"/>
                </a:solidFill>
              </a:rPr>
              <a:t>x</a:t>
            </a:r>
          </a:p>
          <a:p>
            <a:pPr lvl="8"/>
            <a:endParaRPr lang="en-US" dirty="0"/>
          </a:p>
          <a:p>
            <a:pPr eaLnBrk="1" hangingPunct="1"/>
            <a:r>
              <a:rPr lang="en-US" dirty="0"/>
              <a:t>Find set </a:t>
            </a:r>
            <a:r>
              <a:rPr lang="en-US" b="1" i="1" dirty="0"/>
              <a:t>N</a:t>
            </a:r>
            <a:r>
              <a:rPr lang="en-US" dirty="0"/>
              <a:t> of other </a:t>
            </a:r>
            <a:br>
              <a:rPr lang="en-US" dirty="0"/>
            </a:br>
            <a:r>
              <a:rPr lang="en-US" dirty="0"/>
              <a:t>users whose ratings </a:t>
            </a:r>
            <a:br>
              <a:rPr lang="en-US" dirty="0"/>
            </a:br>
            <a:r>
              <a:rPr lang="en-US" dirty="0"/>
              <a:t>are “</a:t>
            </a:r>
            <a:r>
              <a:rPr lang="en-US" b="1" dirty="0">
                <a:solidFill>
                  <a:srgbClr val="FF0066"/>
                </a:solidFill>
              </a:rPr>
              <a:t>similar</a:t>
            </a:r>
            <a:r>
              <a:rPr lang="en-US" dirty="0"/>
              <a:t>” to </a:t>
            </a:r>
            <a:br>
              <a:rPr lang="en-US" dirty="0"/>
            </a:br>
            <a:r>
              <a:rPr lang="en-US" b="1" i="1" dirty="0"/>
              <a:t>x</a:t>
            </a:r>
            <a:r>
              <a:rPr lang="en-US" dirty="0"/>
              <a:t>’s ratings</a:t>
            </a:r>
          </a:p>
          <a:p>
            <a:pPr lvl="8"/>
            <a:endParaRPr lang="en-US" dirty="0"/>
          </a:p>
          <a:p>
            <a:pPr eaLnBrk="1" hangingPunct="1"/>
            <a:r>
              <a:rPr lang="en-US" dirty="0"/>
              <a:t>Estimate </a:t>
            </a:r>
            <a:r>
              <a:rPr lang="en-US" b="1" i="1" dirty="0"/>
              <a:t>x</a:t>
            </a:r>
            <a:r>
              <a:rPr lang="en-US" dirty="0"/>
              <a:t>’s ratings </a:t>
            </a:r>
            <a:br>
              <a:rPr lang="en-US" dirty="0"/>
            </a:br>
            <a:r>
              <a:rPr lang="en-US" dirty="0"/>
              <a:t>based on ratings </a:t>
            </a:r>
            <a:br>
              <a:rPr lang="en-US" dirty="0"/>
            </a:br>
            <a:r>
              <a:rPr lang="en-US" dirty="0"/>
              <a:t>of users in </a:t>
            </a:r>
            <a:r>
              <a:rPr lang="en-US" b="1" i="1" dirty="0"/>
              <a:t>N</a:t>
            </a:r>
          </a:p>
          <a:p>
            <a:pPr eaLnBrk="1" hangingPunct="1"/>
            <a:endParaRPr lang="en-US" dirty="0"/>
          </a:p>
        </p:txBody>
      </p:sp>
      <p:sp>
        <p:nvSpPr>
          <p:cNvPr id="5" name="Slide Number Placeholder 4"/>
          <p:cNvSpPr>
            <a:spLocks noGrp="1"/>
          </p:cNvSpPr>
          <p:nvPr>
            <p:ph type="sldNum" sz="quarter" idx="12"/>
          </p:nvPr>
        </p:nvSpPr>
        <p:spPr/>
        <p:txBody>
          <a:bodyPr/>
          <a:lstStyle/>
          <a:p>
            <a:fld id="{19B12225-5612-419B-A8D5-4B8EEE4C217E}" type="slidenum">
              <a:rPr lang="en-US" smtClean="0"/>
              <a:pPr/>
              <a:t>16</a:t>
            </a:fld>
            <a:endParaRPr lang="en-US"/>
          </a:p>
        </p:txBody>
      </p:sp>
      <p:pic>
        <p:nvPicPr>
          <p:cNvPr id="32772" name="Picture 4" descr="Fig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7960" y="1209674"/>
            <a:ext cx="4603840" cy="427672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172200" y="2492298"/>
            <a:ext cx="762000" cy="30480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r>
              <a:rPr lang="en-US" sz="2400" b="1" i="1" dirty="0">
                <a:solidFill>
                  <a:srgbClr val="008000"/>
                </a:solidFill>
              </a:rPr>
              <a:t>x</a:t>
            </a:r>
          </a:p>
        </p:txBody>
      </p:sp>
      <p:sp>
        <p:nvSpPr>
          <p:cNvPr id="12" name="Rectangle 11"/>
          <p:cNvSpPr/>
          <p:nvPr/>
        </p:nvSpPr>
        <p:spPr>
          <a:xfrm>
            <a:off x="6781800" y="1382751"/>
            <a:ext cx="3200400" cy="403302"/>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13" name="Rectangle 12"/>
          <p:cNvSpPr/>
          <p:nvPr/>
        </p:nvSpPr>
        <p:spPr>
          <a:xfrm>
            <a:off x="8915400" y="3776547"/>
            <a:ext cx="1600200" cy="403302"/>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r>
              <a:rPr lang="en-US" sz="2400" b="1" i="1" dirty="0">
                <a:solidFill>
                  <a:srgbClr val="008000"/>
                </a:solidFill>
              </a:rPr>
              <a:t>N</a:t>
            </a:r>
            <a:endParaRPr lang="en-US" b="1" i="1" dirty="0">
              <a:solidFill>
                <a:srgbClr val="008000"/>
              </a:solidFill>
            </a:endParaRPr>
          </a:p>
        </p:txBody>
      </p:sp>
      <p:sp>
        <p:nvSpPr>
          <p:cNvPr id="14" name="Rectangle 13"/>
          <p:cNvSpPr/>
          <p:nvPr/>
        </p:nvSpPr>
        <p:spPr>
          <a:xfrm>
            <a:off x="6477000" y="4995747"/>
            <a:ext cx="1828800" cy="403302"/>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15" name="Rectangle 14"/>
          <p:cNvSpPr/>
          <p:nvPr/>
        </p:nvSpPr>
        <p:spPr>
          <a:xfrm>
            <a:off x="7162800" y="5715000"/>
            <a:ext cx="1828800" cy="403302"/>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16" name="Rectangle 15"/>
          <p:cNvSpPr/>
          <p:nvPr/>
        </p:nvSpPr>
        <p:spPr>
          <a:xfrm>
            <a:off x="5943600" y="3149292"/>
            <a:ext cx="457200" cy="403302"/>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7802450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dirty="0"/>
              <a:t>Finding “Similar” Users</a:t>
            </a:r>
          </a:p>
        </p:txBody>
      </p:sp>
      <mc:AlternateContent xmlns:mc="http://schemas.openxmlformats.org/markup-compatibility/2006" xmlns:a14="http://schemas.microsoft.com/office/drawing/2010/main">
        <mc:Choice Requires="a14">
          <p:sp>
            <p:nvSpPr>
              <p:cNvPr id="34819" name="Rectangle 3"/>
              <p:cNvSpPr>
                <a:spLocks noGrp="1" noChangeArrowheads="1"/>
              </p:cNvSpPr>
              <p:nvPr>
                <p:ph idx="1"/>
              </p:nvPr>
            </p:nvSpPr>
            <p:spPr/>
            <p:txBody>
              <a:bodyPr>
                <a:normAutofit lnSpcReduction="10000"/>
              </a:bodyPr>
              <a:lstStyle/>
              <a:p>
                <a:pPr eaLnBrk="1" hangingPunct="1"/>
                <a:r>
                  <a:rPr lang="en-US" dirty="0"/>
                  <a:t>Let </a:t>
                </a:r>
                <a:r>
                  <a:rPr lang="en-US" b="1" i="1" dirty="0" err="1"/>
                  <a:t>r</a:t>
                </a:r>
                <a:r>
                  <a:rPr lang="en-US" b="1" i="1" baseline="-25000" dirty="0" err="1"/>
                  <a:t>x</a:t>
                </a:r>
                <a:r>
                  <a:rPr lang="en-US" dirty="0"/>
                  <a:t> be the vector of user </a:t>
                </a:r>
                <a:r>
                  <a:rPr lang="en-US" b="1" i="1" dirty="0"/>
                  <a:t>x</a:t>
                </a:r>
                <a:r>
                  <a:rPr lang="en-US" dirty="0"/>
                  <a:t>’s ratings</a:t>
                </a:r>
              </a:p>
              <a:p>
                <a:r>
                  <a:rPr lang="en-US" b="1" dirty="0" err="1">
                    <a:solidFill>
                      <a:srgbClr val="0000FF"/>
                    </a:solidFill>
                  </a:rPr>
                  <a:t>Jaccard</a:t>
                </a:r>
                <a:r>
                  <a:rPr lang="en-US" b="1" dirty="0">
                    <a:solidFill>
                      <a:srgbClr val="0000FF"/>
                    </a:solidFill>
                  </a:rPr>
                  <a:t> similarity measure</a:t>
                </a:r>
              </a:p>
              <a:p>
                <a:pPr lvl="1"/>
                <a:r>
                  <a:rPr lang="en-US" b="1" dirty="0"/>
                  <a:t>Problem:</a:t>
                </a:r>
                <a:r>
                  <a:rPr lang="en-US" dirty="0"/>
                  <a:t> Ignores the value of the rating </a:t>
                </a:r>
              </a:p>
              <a:p>
                <a:pPr eaLnBrk="1" hangingPunct="1"/>
                <a:r>
                  <a:rPr lang="en-US" b="1" dirty="0">
                    <a:solidFill>
                      <a:srgbClr val="FF0066"/>
                    </a:solidFill>
                  </a:rPr>
                  <a:t>Cosine similarity measure</a:t>
                </a:r>
              </a:p>
              <a:p>
                <a:pPr lvl="1"/>
                <a:r>
                  <a:rPr lang="en-US" dirty="0" err="1"/>
                  <a:t>sim</a:t>
                </a:r>
                <a:r>
                  <a:rPr lang="en-US" dirty="0"/>
                  <a:t>(</a:t>
                </a:r>
                <a:r>
                  <a:rPr lang="en-US" b="1" i="1" dirty="0"/>
                  <a:t>x</a:t>
                </a:r>
                <a:r>
                  <a:rPr lang="en-US" dirty="0"/>
                  <a:t>, </a:t>
                </a:r>
                <a:r>
                  <a:rPr lang="en-US" b="1" i="1" dirty="0"/>
                  <a:t>y</a:t>
                </a:r>
                <a:r>
                  <a:rPr lang="en-US" dirty="0"/>
                  <a:t>) = </a:t>
                </a:r>
                <a:r>
                  <a:rPr lang="en-US" dirty="0" err="1"/>
                  <a:t>cos</a:t>
                </a:r>
                <a:r>
                  <a:rPr lang="en-US" dirty="0"/>
                  <a:t>(</a:t>
                </a:r>
                <a:r>
                  <a:rPr lang="en-US" b="1" i="1" dirty="0" err="1"/>
                  <a:t>r</a:t>
                </a:r>
                <a:r>
                  <a:rPr lang="en-US" b="1" i="1" baseline="-25000" dirty="0" err="1"/>
                  <a:t>x</a:t>
                </a:r>
                <a:r>
                  <a:rPr lang="en-US" dirty="0"/>
                  <a:t>, </a:t>
                </a:r>
                <a:r>
                  <a:rPr lang="en-US" b="1" i="1" dirty="0" err="1"/>
                  <a:t>r</a:t>
                </a:r>
                <a:r>
                  <a:rPr lang="en-US" b="1" i="1" baseline="-25000" dirty="0" err="1"/>
                  <a:t>y</a:t>
                </a:r>
                <a:r>
                  <a:rPr lang="en-US" dirty="0"/>
                  <a:t>) = </a:t>
                </a:r>
                <a14:m>
                  <m:oMath xmlns:m="http://schemas.openxmlformats.org/officeDocument/2006/math">
                    <m:f>
                      <m:fPr>
                        <m:ctrlPr>
                          <a:rPr lang="en-US" b="0" i="1" dirty="0" smtClean="0">
                            <a:latin typeface="Cambria Math" panose="02040503050406030204" pitchFamily="18" charset="0"/>
                          </a:rPr>
                        </m:ctrlPr>
                      </m:fPr>
                      <m:num>
                        <m:sSub>
                          <m:sSubPr>
                            <m:ctrlPr>
                              <a:rPr lang="en-US" i="1" dirty="0">
                                <a:latin typeface="Cambria Math" panose="02040503050406030204" pitchFamily="18" charset="0"/>
                              </a:rPr>
                            </m:ctrlPr>
                          </m:sSubPr>
                          <m:e>
                            <m:r>
                              <a:rPr lang="en-US" i="1" dirty="0">
                                <a:latin typeface="Cambria Math"/>
                              </a:rPr>
                              <m:t>𝑟</m:t>
                            </m:r>
                          </m:e>
                          <m:sub>
                            <m:r>
                              <a:rPr lang="en-US" i="1" dirty="0">
                                <a:latin typeface="Cambria Math"/>
                              </a:rPr>
                              <m:t>𝑥</m:t>
                            </m:r>
                          </m:sub>
                        </m:sSub>
                        <m:r>
                          <a:rPr lang="en-US" i="1" dirty="0">
                            <a:latin typeface="Cambria Math"/>
                          </a:rPr>
                          <m:t>⋅</m:t>
                        </m:r>
                        <m:sSub>
                          <m:sSubPr>
                            <m:ctrlPr>
                              <a:rPr lang="en-US" b="0" i="1" dirty="0" smtClean="0">
                                <a:latin typeface="Cambria Math" panose="02040503050406030204" pitchFamily="18" charset="0"/>
                              </a:rPr>
                            </m:ctrlPr>
                          </m:sSubPr>
                          <m:e>
                            <m:r>
                              <a:rPr lang="en-US" b="0" i="1" dirty="0" smtClean="0">
                                <a:latin typeface="Cambria Math"/>
                              </a:rPr>
                              <m:t>𝑟</m:t>
                            </m:r>
                          </m:e>
                          <m:sub>
                            <m:r>
                              <a:rPr lang="en-US" b="0" i="1" dirty="0" smtClean="0">
                                <a:latin typeface="Cambria Math"/>
                              </a:rPr>
                              <m:t>𝑦</m:t>
                            </m:r>
                          </m:sub>
                        </m:sSub>
                      </m:num>
                      <m:den>
                        <m:r>
                          <a:rPr lang="en-US" b="0" i="1" dirty="0" smtClean="0">
                            <a:latin typeface="Cambria Math"/>
                          </a:rPr>
                          <m:t>||</m:t>
                        </m:r>
                        <m:sSub>
                          <m:sSubPr>
                            <m:ctrlPr>
                              <a:rPr lang="en-US" b="0" i="1" dirty="0" smtClean="0">
                                <a:latin typeface="Cambria Math" panose="02040503050406030204" pitchFamily="18" charset="0"/>
                              </a:rPr>
                            </m:ctrlPr>
                          </m:sSubPr>
                          <m:e>
                            <m:r>
                              <a:rPr lang="en-US" b="0" i="1" dirty="0" smtClean="0">
                                <a:latin typeface="Cambria Math"/>
                              </a:rPr>
                              <m:t>𝑟</m:t>
                            </m:r>
                          </m:e>
                          <m:sub>
                            <m:r>
                              <a:rPr lang="en-US" b="0" i="1" dirty="0" smtClean="0">
                                <a:latin typeface="Cambria Math"/>
                              </a:rPr>
                              <m:t>𝑥</m:t>
                            </m:r>
                          </m:sub>
                        </m:sSub>
                        <m:r>
                          <a:rPr lang="en-US" b="0" i="1" dirty="0" smtClean="0">
                            <a:latin typeface="Cambria Math"/>
                          </a:rPr>
                          <m:t>||⋅</m:t>
                        </m:r>
                        <m:sSub>
                          <m:sSubPr>
                            <m:ctrlPr>
                              <a:rPr lang="en-US" b="0" i="1" dirty="0" smtClean="0">
                                <a:latin typeface="Cambria Math" panose="02040503050406030204" pitchFamily="18" charset="0"/>
                              </a:rPr>
                            </m:ctrlPr>
                          </m:sSubPr>
                          <m:e>
                            <m:r>
                              <a:rPr lang="en-US" b="0" i="1" dirty="0" smtClean="0">
                                <a:latin typeface="Cambria Math"/>
                              </a:rPr>
                              <m:t>||</m:t>
                            </m:r>
                            <m:r>
                              <a:rPr lang="en-US" b="0" i="1" dirty="0" smtClean="0">
                                <a:latin typeface="Cambria Math"/>
                              </a:rPr>
                              <m:t>𝑟</m:t>
                            </m:r>
                          </m:e>
                          <m:sub>
                            <m:r>
                              <a:rPr lang="en-US" b="0" i="1" dirty="0" smtClean="0">
                                <a:latin typeface="Cambria Math"/>
                              </a:rPr>
                              <m:t>𝑦</m:t>
                            </m:r>
                          </m:sub>
                        </m:sSub>
                        <m:r>
                          <a:rPr lang="en-US" b="0" i="1" dirty="0" smtClean="0">
                            <a:latin typeface="Cambria Math"/>
                          </a:rPr>
                          <m:t>||</m:t>
                        </m:r>
                      </m:den>
                    </m:f>
                  </m:oMath>
                </a14:m>
                <a:endParaRPr lang="en-US" dirty="0"/>
              </a:p>
              <a:p>
                <a:pPr lvl="1"/>
                <a:r>
                  <a:rPr lang="en-US" b="1" dirty="0"/>
                  <a:t>Problem:</a:t>
                </a:r>
                <a:r>
                  <a:rPr lang="en-US" dirty="0"/>
                  <a:t> Treats missing ratings as “negative”</a:t>
                </a:r>
              </a:p>
              <a:p>
                <a:pPr eaLnBrk="1" hangingPunct="1"/>
                <a:r>
                  <a:rPr lang="en-US" b="1" dirty="0">
                    <a:solidFill>
                      <a:srgbClr val="D60093"/>
                    </a:solidFill>
                  </a:rPr>
                  <a:t>Pearson correlation coefficient</a:t>
                </a:r>
              </a:p>
              <a:p>
                <a:pPr lvl="1" eaLnBrk="1" hangingPunct="1"/>
                <a:r>
                  <a:rPr lang="en-US" b="1" i="1" dirty="0" err="1">
                    <a:solidFill>
                      <a:srgbClr val="0000FF"/>
                    </a:solidFill>
                  </a:rPr>
                  <a:t>S</a:t>
                </a:r>
                <a:r>
                  <a:rPr lang="en-US" b="1" i="1" baseline="-25000" dirty="0" err="1">
                    <a:solidFill>
                      <a:srgbClr val="0000FF"/>
                    </a:solidFill>
                  </a:rPr>
                  <a:t>xy</a:t>
                </a:r>
                <a:r>
                  <a:rPr lang="en-US" dirty="0"/>
                  <a:t> = items rated by both users </a:t>
                </a:r>
                <a:r>
                  <a:rPr lang="en-US" b="1" i="1" dirty="0"/>
                  <a:t>x</a:t>
                </a:r>
                <a:r>
                  <a:rPr lang="en-US" dirty="0"/>
                  <a:t> and </a:t>
                </a:r>
                <a:r>
                  <a:rPr lang="en-US" b="1" i="1" dirty="0"/>
                  <a:t>y</a:t>
                </a:r>
              </a:p>
              <a:p>
                <a:pPr lvl="1" eaLnBrk="1" hangingPunct="1">
                  <a:buFont typeface="Wingdings" charset="2"/>
                  <a:buNone/>
                </a:pPr>
                <a:endParaRPr lang="en-US" dirty="0"/>
              </a:p>
              <a:p>
                <a:pPr eaLnBrk="1" hangingPunct="1">
                  <a:buFont typeface="Wingdings" charset="2"/>
                  <a:buNone/>
                </a:pPr>
                <a:r>
                  <a:rPr lang="en-US" dirty="0"/>
                  <a:t>	</a:t>
                </a:r>
              </a:p>
            </p:txBody>
          </p:sp>
        </mc:Choice>
        <mc:Fallback xmlns="">
          <p:sp>
            <p:nvSpPr>
              <p:cNvPr id="34819" name="Rectangle 3"/>
              <p:cNvSpPr>
                <a:spLocks noGrp="1" noRot="1" noChangeAspect="1" noMove="1" noResize="1" noEditPoints="1" noAdjustHandles="1" noChangeArrowheads="1" noChangeShapeType="1" noTextEdit="1"/>
              </p:cNvSpPr>
              <p:nvPr>
                <p:ph idx="1"/>
              </p:nvPr>
            </p:nvSpPr>
            <p:spPr>
              <a:blipFill rotWithShape="1">
                <a:blip r:embed="rId4"/>
                <a:stretch>
                  <a:fillRect t="-1624"/>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19B12225-5612-419B-A8D5-4B8EEE4C217E}" type="slidenum">
              <a:rPr lang="en-US" smtClean="0"/>
              <a:pPr/>
              <a:t>17</a:t>
            </a:fld>
            <a:endParaRPr lang="en-US"/>
          </a:p>
        </p:txBody>
      </p:sp>
      <p:sp>
        <p:nvSpPr>
          <p:cNvPr id="2" name="TextBox 1"/>
          <p:cNvSpPr txBox="1"/>
          <p:nvPr/>
        </p:nvSpPr>
        <p:spPr>
          <a:xfrm>
            <a:off x="8029880" y="76201"/>
            <a:ext cx="2561920" cy="830997"/>
          </a:xfrm>
          <a:prstGeom prst="rect">
            <a:avLst/>
          </a:prstGeom>
          <a:solidFill>
            <a:schemeClr val="bg1"/>
          </a:solidFill>
        </p:spPr>
        <p:txBody>
          <a:bodyPr wrap="none" rtlCol="0">
            <a:spAutoFit/>
          </a:bodyPr>
          <a:lstStyle/>
          <a:p>
            <a:r>
              <a:rPr lang="en-US" sz="2400" b="1" i="1" dirty="0" err="1">
                <a:solidFill>
                  <a:srgbClr val="008000"/>
                </a:solidFill>
                <a:latin typeface="Arial" pitchFamily="34" charset="0"/>
                <a:cs typeface="Arial" pitchFamily="34" charset="0"/>
              </a:rPr>
              <a:t>r</a:t>
            </a:r>
            <a:r>
              <a:rPr lang="en-US" sz="2400" b="1" i="1" baseline="-25000" dirty="0" err="1">
                <a:solidFill>
                  <a:srgbClr val="008000"/>
                </a:solidFill>
                <a:latin typeface="Arial" pitchFamily="34" charset="0"/>
                <a:cs typeface="Arial" pitchFamily="34" charset="0"/>
              </a:rPr>
              <a:t>x</a:t>
            </a:r>
            <a:r>
              <a:rPr lang="en-US" sz="2400" dirty="0">
                <a:solidFill>
                  <a:srgbClr val="008000"/>
                </a:solidFill>
                <a:latin typeface="Arial" pitchFamily="34" charset="0"/>
                <a:cs typeface="Arial" pitchFamily="34" charset="0"/>
              </a:rPr>
              <a:t> = [*, _, _, *, ***]</a:t>
            </a:r>
          </a:p>
          <a:p>
            <a:r>
              <a:rPr lang="en-US" sz="2400" b="1" i="1" dirty="0" err="1">
                <a:solidFill>
                  <a:srgbClr val="008000"/>
                </a:solidFill>
                <a:latin typeface="Arial" pitchFamily="34" charset="0"/>
                <a:cs typeface="Arial" pitchFamily="34" charset="0"/>
              </a:rPr>
              <a:t>r</a:t>
            </a:r>
            <a:r>
              <a:rPr lang="en-US" sz="2400" b="1" i="1" baseline="-25000" dirty="0" err="1">
                <a:solidFill>
                  <a:srgbClr val="008000"/>
                </a:solidFill>
                <a:latin typeface="Arial" pitchFamily="34" charset="0"/>
                <a:cs typeface="Arial" pitchFamily="34" charset="0"/>
              </a:rPr>
              <a:t>y</a:t>
            </a:r>
            <a:r>
              <a:rPr lang="en-US" sz="2400" dirty="0">
                <a:solidFill>
                  <a:srgbClr val="008000"/>
                </a:solidFill>
                <a:latin typeface="Arial" pitchFamily="34" charset="0"/>
                <a:cs typeface="Arial" pitchFamily="34" charset="0"/>
              </a:rPr>
              <a:t> = [*, _, **, **, _]</a:t>
            </a:r>
          </a:p>
        </p:txBody>
      </p:sp>
      <p:sp>
        <p:nvSpPr>
          <p:cNvPr id="9" name="TextBox 8"/>
          <p:cNvSpPr txBox="1"/>
          <p:nvPr/>
        </p:nvSpPr>
        <p:spPr>
          <a:xfrm>
            <a:off x="9067800" y="1896071"/>
            <a:ext cx="1433406" cy="830997"/>
          </a:xfrm>
          <a:prstGeom prst="rect">
            <a:avLst/>
          </a:prstGeom>
          <a:solidFill>
            <a:schemeClr val="bg1"/>
          </a:solidFill>
        </p:spPr>
        <p:txBody>
          <a:bodyPr wrap="none" rtlCol="0">
            <a:spAutoFit/>
          </a:bodyPr>
          <a:lstStyle/>
          <a:p>
            <a:r>
              <a:rPr lang="en-US" sz="1600" b="1" i="1" dirty="0" err="1">
                <a:solidFill>
                  <a:srgbClr val="008000"/>
                </a:solidFill>
                <a:latin typeface="Arial" pitchFamily="34" charset="0"/>
                <a:cs typeface="Arial" pitchFamily="34" charset="0"/>
              </a:rPr>
              <a:t>r</a:t>
            </a:r>
            <a:r>
              <a:rPr lang="en-US" sz="1600" b="1" i="1" baseline="-25000" dirty="0" err="1">
                <a:solidFill>
                  <a:srgbClr val="008000"/>
                </a:solidFill>
                <a:latin typeface="Arial" pitchFamily="34" charset="0"/>
                <a:cs typeface="Arial" pitchFamily="34" charset="0"/>
              </a:rPr>
              <a:t>x</a:t>
            </a:r>
            <a:r>
              <a:rPr lang="en-US" sz="1600" b="1" i="1" dirty="0">
                <a:solidFill>
                  <a:srgbClr val="008000"/>
                </a:solidFill>
                <a:latin typeface="Arial" pitchFamily="34" charset="0"/>
                <a:cs typeface="Arial" pitchFamily="34" charset="0"/>
              </a:rPr>
              <a:t>, </a:t>
            </a:r>
            <a:r>
              <a:rPr lang="en-US" sz="1600" b="1" i="1" dirty="0" err="1">
                <a:solidFill>
                  <a:srgbClr val="008000"/>
                </a:solidFill>
                <a:latin typeface="Arial" pitchFamily="34" charset="0"/>
                <a:cs typeface="Arial" pitchFamily="34" charset="0"/>
              </a:rPr>
              <a:t>r</a:t>
            </a:r>
            <a:r>
              <a:rPr lang="en-US" sz="1600" b="1" i="1" baseline="-25000" dirty="0" err="1">
                <a:solidFill>
                  <a:srgbClr val="008000"/>
                </a:solidFill>
                <a:latin typeface="Arial" pitchFamily="34" charset="0"/>
                <a:cs typeface="Arial" pitchFamily="34" charset="0"/>
              </a:rPr>
              <a:t>y</a:t>
            </a:r>
            <a:r>
              <a:rPr lang="en-US" sz="1600" b="1" i="1" dirty="0">
                <a:solidFill>
                  <a:srgbClr val="008000"/>
                </a:solidFill>
                <a:latin typeface="Arial" pitchFamily="34" charset="0"/>
                <a:cs typeface="Arial" pitchFamily="34" charset="0"/>
              </a:rPr>
              <a:t> as sets:</a:t>
            </a:r>
          </a:p>
          <a:p>
            <a:r>
              <a:rPr lang="en-US" sz="1600" b="1" i="1" dirty="0" err="1">
                <a:solidFill>
                  <a:srgbClr val="008000"/>
                </a:solidFill>
                <a:latin typeface="Arial" pitchFamily="34" charset="0"/>
                <a:cs typeface="Arial" pitchFamily="34" charset="0"/>
              </a:rPr>
              <a:t>r</a:t>
            </a:r>
            <a:r>
              <a:rPr lang="en-US" sz="1600" b="1" i="1" baseline="-25000" dirty="0" err="1">
                <a:solidFill>
                  <a:srgbClr val="008000"/>
                </a:solidFill>
                <a:latin typeface="Arial" pitchFamily="34" charset="0"/>
                <a:cs typeface="Arial" pitchFamily="34" charset="0"/>
              </a:rPr>
              <a:t>x</a:t>
            </a:r>
            <a:r>
              <a:rPr lang="en-US" sz="1600" dirty="0">
                <a:solidFill>
                  <a:srgbClr val="008000"/>
                </a:solidFill>
                <a:latin typeface="Arial" pitchFamily="34" charset="0"/>
                <a:cs typeface="Arial" pitchFamily="34" charset="0"/>
              </a:rPr>
              <a:t> = {1, 4, 5}</a:t>
            </a:r>
          </a:p>
          <a:p>
            <a:r>
              <a:rPr lang="en-US" sz="1600" b="1" i="1" dirty="0" err="1">
                <a:solidFill>
                  <a:srgbClr val="008000"/>
                </a:solidFill>
                <a:latin typeface="Arial" pitchFamily="34" charset="0"/>
                <a:cs typeface="Arial" pitchFamily="34" charset="0"/>
              </a:rPr>
              <a:t>r</a:t>
            </a:r>
            <a:r>
              <a:rPr lang="en-US" sz="1600" b="1" i="1" baseline="-25000" dirty="0" err="1">
                <a:solidFill>
                  <a:srgbClr val="008000"/>
                </a:solidFill>
                <a:latin typeface="Arial" pitchFamily="34" charset="0"/>
                <a:cs typeface="Arial" pitchFamily="34" charset="0"/>
              </a:rPr>
              <a:t>y</a:t>
            </a:r>
            <a:r>
              <a:rPr lang="en-US" sz="1600" dirty="0">
                <a:solidFill>
                  <a:srgbClr val="008000"/>
                </a:solidFill>
                <a:latin typeface="Arial" pitchFamily="34" charset="0"/>
                <a:cs typeface="Arial" pitchFamily="34" charset="0"/>
              </a:rPr>
              <a:t> = {1, 3, 4}</a:t>
            </a:r>
          </a:p>
        </p:txBody>
      </p:sp>
      <p:sp>
        <p:nvSpPr>
          <p:cNvPr id="10" name="TextBox 9"/>
          <p:cNvSpPr txBox="1"/>
          <p:nvPr/>
        </p:nvSpPr>
        <p:spPr>
          <a:xfrm>
            <a:off x="8923612" y="3124201"/>
            <a:ext cx="1744388" cy="830997"/>
          </a:xfrm>
          <a:prstGeom prst="rect">
            <a:avLst/>
          </a:prstGeom>
          <a:solidFill>
            <a:schemeClr val="bg1"/>
          </a:solidFill>
        </p:spPr>
        <p:txBody>
          <a:bodyPr wrap="none" rtlCol="0">
            <a:spAutoFit/>
          </a:bodyPr>
          <a:lstStyle/>
          <a:p>
            <a:r>
              <a:rPr lang="en-US" sz="1600" b="1" i="1" dirty="0" err="1">
                <a:solidFill>
                  <a:srgbClr val="008000"/>
                </a:solidFill>
                <a:latin typeface="Arial" pitchFamily="34" charset="0"/>
                <a:cs typeface="Arial" pitchFamily="34" charset="0"/>
              </a:rPr>
              <a:t>r</a:t>
            </a:r>
            <a:r>
              <a:rPr lang="en-US" sz="1600" b="1" i="1" baseline="-25000" dirty="0" err="1">
                <a:solidFill>
                  <a:srgbClr val="008000"/>
                </a:solidFill>
                <a:latin typeface="Arial" pitchFamily="34" charset="0"/>
                <a:cs typeface="Arial" pitchFamily="34" charset="0"/>
              </a:rPr>
              <a:t>x</a:t>
            </a:r>
            <a:r>
              <a:rPr lang="en-US" sz="1600" b="1" i="1" dirty="0">
                <a:solidFill>
                  <a:srgbClr val="008000"/>
                </a:solidFill>
                <a:latin typeface="Arial" pitchFamily="34" charset="0"/>
                <a:cs typeface="Arial" pitchFamily="34" charset="0"/>
              </a:rPr>
              <a:t>, </a:t>
            </a:r>
            <a:r>
              <a:rPr lang="en-US" sz="1600" b="1" i="1" dirty="0" err="1">
                <a:solidFill>
                  <a:srgbClr val="008000"/>
                </a:solidFill>
                <a:latin typeface="Arial" pitchFamily="34" charset="0"/>
                <a:cs typeface="Arial" pitchFamily="34" charset="0"/>
              </a:rPr>
              <a:t>r</a:t>
            </a:r>
            <a:r>
              <a:rPr lang="en-US" sz="1600" b="1" i="1" baseline="-25000" dirty="0" err="1">
                <a:solidFill>
                  <a:srgbClr val="008000"/>
                </a:solidFill>
                <a:latin typeface="Arial" pitchFamily="34" charset="0"/>
                <a:cs typeface="Arial" pitchFamily="34" charset="0"/>
              </a:rPr>
              <a:t>y</a:t>
            </a:r>
            <a:r>
              <a:rPr lang="en-US" sz="1600" b="1" i="1" dirty="0">
                <a:solidFill>
                  <a:srgbClr val="008000"/>
                </a:solidFill>
                <a:latin typeface="Arial" pitchFamily="34" charset="0"/>
                <a:cs typeface="Arial" pitchFamily="34" charset="0"/>
              </a:rPr>
              <a:t> as points:</a:t>
            </a:r>
          </a:p>
          <a:p>
            <a:r>
              <a:rPr lang="en-US" sz="1600" b="1" i="1" dirty="0" err="1">
                <a:solidFill>
                  <a:srgbClr val="008000"/>
                </a:solidFill>
                <a:latin typeface="Arial" pitchFamily="34" charset="0"/>
                <a:cs typeface="Arial" pitchFamily="34" charset="0"/>
              </a:rPr>
              <a:t>r</a:t>
            </a:r>
            <a:r>
              <a:rPr lang="en-US" sz="1600" b="1" i="1" baseline="-25000" dirty="0" err="1">
                <a:solidFill>
                  <a:srgbClr val="008000"/>
                </a:solidFill>
                <a:latin typeface="Arial" pitchFamily="34" charset="0"/>
                <a:cs typeface="Arial" pitchFamily="34" charset="0"/>
              </a:rPr>
              <a:t>x</a:t>
            </a:r>
            <a:r>
              <a:rPr lang="en-US" sz="1600" dirty="0">
                <a:solidFill>
                  <a:srgbClr val="008000"/>
                </a:solidFill>
                <a:latin typeface="Arial" pitchFamily="34" charset="0"/>
                <a:cs typeface="Arial" pitchFamily="34" charset="0"/>
              </a:rPr>
              <a:t> = {1, 0, 0, 1, 3}</a:t>
            </a:r>
          </a:p>
          <a:p>
            <a:r>
              <a:rPr lang="en-US" sz="1600" b="1" i="1" dirty="0" err="1">
                <a:solidFill>
                  <a:srgbClr val="008000"/>
                </a:solidFill>
                <a:latin typeface="Arial" pitchFamily="34" charset="0"/>
                <a:cs typeface="Arial" pitchFamily="34" charset="0"/>
              </a:rPr>
              <a:t>r</a:t>
            </a:r>
            <a:r>
              <a:rPr lang="en-US" sz="1600" b="1" i="1" baseline="-25000" dirty="0" err="1">
                <a:solidFill>
                  <a:srgbClr val="008000"/>
                </a:solidFill>
                <a:latin typeface="Arial" pitchFamily="34" charset="0"/>
                <a:cs typeface="Arial" pitchFamily="34" charset="0"/>
              </a:rPr>
              <a:t>y</a:t>
            </a:r>
            <a:r>
              <a:rPr lang="en-US" sz="1600" dirty="0">
                <a:solidFill>
                  <a:srgbClr val="008000"/>
                </a:solidFill>
                <a:latin typeface="Arial" pitchFamily="34" charset="0"/>
                <a:cs typeface="Arial" pitchFamily="34" charset="0"/>
              </a:rPr>
              <a:t> = {1, 0, 2, 2, 0}</a:t>
            </a:r>
          </a:p>
        </p:txBody>
      </p:sp>
      <p:sp>
        <p:nvSpPr>
          <p:cNvPr id="3" name="TextBox 2"/>
          <p:cNvSpPr txBox="1"/>
          <p:nvPr/>
        </p:nvSpPr>
        <p:spPr>
          <a:xfrm>
            <a:off x="9235232" y="6172201"/>
            <a:ext cx="1454244" cy="646331"/>
          </a:xfrm>
          <a:prstGeom prst="rect">
            <a:avLst/>
          </a:prstGeom>
          <a:noFill/>
        </p:spPr>
        <p:txBody>
          <a:bodyPr wrap="none" rtlCol="0">
            <a:spAutoFit/>
          </a:bodyPr>
          <a:lstStyle/>
          <a:p>
            <a:pPr algn="r"/>
            <a:r>
              <a:rPr lang="en-US" b="1" dirty="0" err="1">
                <a:solidFill>
                  <a:srgbClr val="008000"/>
                </a:solidFill>
                <a:latin typeface="Arial" pitchFamily="34" charset="0"/>
                <a:cs typeface="Arial" pitchFamily="34" charset="0"/>
              </a:rPr>
              <a:t>r</a:t>
            </a:r>
            <a:r>
              <a:rPr lang="en-US" b="1" baseline="-25000" dirty="0" err="1">
                <a:solidFill>
                  <a:srgbClr val="008000"/>
                </a:solidFill>
                <a:latin typeface="Arial" pitchFamily="34" charset="0"/>
                <a:cs typeface="Arial" pitchFamily="34" charset="0"/>
              </a:rPr>
              <a:t>x</a:t>
            </a:r>
            <a:r>
              <a:rPr lang="en-US" dirty="0">
                <a:solidFill>
                  <a:srgbClr val="008000"/>
                </a:solidFill>
                <a:latin typeface="Arial" pitchFamily="34" charset="0"/>
                <a:cs typeface="Arial" pitchFamily="34" charset="0"/>
              </a:rPr>
              <a:t>, </a:t>
            </a:r>
            <a:r>
              <a:rPr lang="en-US" b="1" dirty="0" err="1">
                <a:solidFill>
                  <a:srgbClr val="008000"/>
                </a:solidFill>
                <a:latin typeface="Arial" pitchFamily="34" charset="0"/>
                <a:cs typeface="Arial" pitchFamily="34" charset="0"/>
              </a:rPr>
              <a:t>r</a:t>
            </a:r>
            <a:r>
              <a:rPr lang="en-US" b="1" baseline="-25000" dirty="0" err="1">
                <a:solidFill>
                  <a:srgbClr val="008000"/>
                </a:solidFill>
                <a:latin typeface="Arial" pitchFamily="34" charset="0"/>
                <a:cs typeface="Arial" pitchFamily="34" charset="0"/>
              </a:rPr>
              <a:t>y</a:t>
            </a:r>
            <a:r>
              <a:rPr lang="en-US" baseline="-25000" dirty="0">
                <a:solidFill>
                  <a:srgbClr val="008000"/>
                </a:solidFill>
                <a:latin typeface="Arial" pitchFamily="34" charset="0"/>
                <a:cs typeface="Arial" pitchFamily="34" charset="0"/>
              </a:rPr>
              <a:t> </a:t>
            </a:r>
            <a:r>
              <a:rPr lang="en-US" dirty="0">
                <a:solidFill>
                  <a:srgbClr val="008000"/>
                </a:solidFill>
                <a:latin typeface="Arial" pitchFamily="34" charset="0"/>
                <a:cs typeface="Arial" pitchFamily="34" charset="0"/>
              </a:rPr>
              <a:t>… avg.</a:t>
            </a:r>
            <a:br>
              <a:rPr lang="en-US" dirty="0">
                <a:solidFill>
                  <a:srgbClr val="008000"/>
                </a:solidFill>
                <a:latin typeface="Arial" pitchFamily="34" charset="0"/>
                <a:cs typeface="Arial" pitchFamily="34" charset="0"/>
              </a:rPr>
            </a:br>
            <a:r>
              <a:rPr lang="en-US" dirty="0">
                <a:solidFill>
                  <a:srgbClr val="008000"/>
                </a:solidFill>
                <a:latin typeface="Arial" pitchFamily="34" charset="0"/>
                <a:cs typeface="Arial" pitchFamily="34" charset="0"/>
              </a:rPr>
              <a:t>rating of </a:t>
            </a:r>
            <a:r>
              <a:rPr lang="en-US" b="1" dirty="0">
                <a:solidFill>
                  <a:srgbClr val="008000"/>
                </a:solidFill>
                <a:latin typeface="Arial" pitchFamily="34" charset="0"/>
                <a:cs typeface="Arial" pitchFamily="34" charset="0"/>
              </a:rPr>
              <a:t>x</a:t>
            </a:r>
            <a:r>
              <a:rPr lang="en-US" dirty="0">
                <a:solidFill>
                  <a:srgbClr val="008000"/>
                </a:solidFill>
                <a:latin typeface="Arial" pitchFamily="34" charset="0"/>
                <a:cs typeface="Arial" pitchFamily="34" charset="0"/>
              </a:rPr>
              <a:t>, </a:t>
            </a:r>
            <a:r>
              <a:rPr lang="en-US" b="1" dirty="0">
                <a:solidFill>
                  <a:srgbClr val="008000"/>
                </a:solidFill>
                <a:latin typeface="Arial" pitchFamily="34" charset="0"/>
                <a:cs typeface="Arial" pitchFamily="34" charset="0"/>
              </a:rPr>
              <a:t>y</a:t>
            </a:r>
            <a:endParaRPr lang="en-US" b="1" baseline="-25000" dirty="0">
              <a:solidFill>
                <a:srgbClr val="008000"/>
              </a:solidFill>
              <a:latin typeface="Arial" pitchFamily="34" charset="0"/>
              <a:cs typeface="Arial" pitchFamily="34" charset="0"/>
            </a:endParaRPr>
          </a:p>
        </p:txBody>
      </p:sp>
      <p:cxnSp>
        <p:nvCxnSpPr>
          <p:cNvPr id="8" name="Straight Connector 7"/>
          <p:cNvCxnSpPr/>
          <p:nvPr/>
        </p:nvCxnSpPr>
        <p:spPr>
          <a:xfrm>
            <a:off x="9331542" y="6284260"/>
            <a:ext cx="145180" cy="0"/>
          </a:xfrm>
          <a:prstGeom prst="line">
            <a:avLst/>
          </a:prstGeom>
          <a:ln w="12700">
            <a:solidFill>
              <a:srgbClr val="008000"/>
            </a:solidFill>
          </a:ln>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a:off x="9620334" y="6284260"/>
            <a:ext cx="145180" cy="0"/>
          </a:xfrm>
          <a:prstGeom prst="line">
            <a:avLst/>
          </a:prstGeom>
          <a:ln w="12700">
            <a:solidFill>
              <a:srgbClr val="008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 name="TextBox 10"/>
              <p:cNvSpPr txBox="1"/>
              <p:nvPr/>
            </p:nvSpPr>
            <p:spPr>
              <a:xfrm>
                <a:off x="2081452" y="5257800"/>
                <a:ext cx="7138749" cy="143045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a:latin typeface="Cambria Math"/>
                          <a:cs typeface="Arial" pitchFamily="34" charset="0"/>
                        </a:rPr>
                        <m:t>𝒔𝒊𝒎</m:t>
                      </m:r>
                      <m:d>
                        <m:dPr>
                          <m:ctrlPr>
                            <a:rPr lang="en-US" sz="2400" b="1" i="1">
                              <a:latin typeface="Cambria Math" panose="02040503050406030204" pitchFamily="18" charset="0"/>
                              <a:cs typeface="Arial" pitchFamily="34" charset="0"/>
                            </a:rPr>
                          </m:ctrlPr>
                        </m:dPr>
                        <m:e>
                          <m:r>
                            <a:rPr lang="en-US" sz="2400" b="1" i="1">
                              <a:latin typeface="Cambria Math"/>
                              <a:cs typeface="Arial" pitchFamily="34" charset="0"/>
                            </a:rPr>
                            <m:t>𝒙</m:t>
                          </m:r>
                          <m:r>
                            <a:rPr lang="en-US" sz="2400" b="1" i="1">
                              <a:latin typeface="Cambria Math"/>
                              <a:cs typeface="Arial" pitchFamily="34" charset="0"/>
                            </a:rPr>
                            <m:t>,</m:t>
                          </m:r>
                          <m:r>
                            <a:rPr lang="en-US" sz="2400" b="1" i="1">
                              <a:latin typeface="Cambria Math"/>
                              <a:cs typeface="Arial" pitchFamily="34" charset="0"/>
                            </a:rPr>
                            <m:t>𝒚</m:t>
                          </m:r>
                        </m:e>
                      </m:d>
                      <m:r>
                        <a:rPr lang="en-US" sz="2400" b="1" i="1">
                          <a:latin typeface="Cambria Math"/>
                          <a:cs typeface="Arial" pitchFamily="34" charset="0"/>
                        </a:rPr>
                        <m:t>=</m:t>
                      </m:r>
                      <m:f>
                        <m:fPr>
                          <m:ctrlPr>
                            <a:rPr lang="en-US" sz="2400" b="1" i="1">
                              <a:latin typeface="Cambria Math" panose="02040503050406030204" pitchFamily="18" charset="0"/>
                              <a:cs typeface="Arial" pitchFamily="34" charset="0"/>
                            </a:rPr>
                          </m:ctrlPr>
                        </m:fPr>
                        <m:num>
                          <m:nary>
                            <m:naryPr>
                              <m:chr m:val="∑"/>
                              <m:supHide m:val="on"/>
                              <m:ctrlPr>
                                <a:rPr lang="en-US" sz="2400" b="1" i="1">
                                  <a:latin typeface="Cambria Math" panose="02040503050406030204" pitchFamily="18" charset="0"/>
                                  <a:cs typeface="Arial" pitchFamily="34" charset="0"/>
                                </a:rPr>
                              </m:ctrlPr>
                            </m:naryPr>
                            <m:sub>
                              <m:r>
                                <a:rPr lang="en-US" sz="2400" b="1" i="1">
                                  <a:latin typeface="Cambria Math"/>
                                  <a:cs typeface="Arial" pitchFamily="34" charset="0"/>
                                </a:rPr>
                                <m:t>𝒔</m:t>
                              </m:r>
                              <m:r>
                                <a:rPr lang="en-US" sz="2400" b="1" i="1">
                                  <a:latin typeface="Cambria Math"/>
                                  <a:cs typeface="Arial" pitchFamily="34" charset="0"/>
                                </a:rPr>
                                <m:t>∈</m:t>
                              </m:r>
                              <m:sSub>
                                <m:sSubPr>
                                  <m:ctrlPr>
                                    <a:rPr lang="en-US" sz="2400" b="1" i="1">
                                      <a:latin typeface="Cambria Math" panose="02040503050406030204" pitchFamily="18" charset="0"/>
                                      <a:cs typeface="Arial" pitchFamily="34" charset="0"/>
                                    </a:rPr>
                                  </m:ctrlPr>
                                </m:sSubPr>
                                <m:e>
                                  <m:r>
                                    <a:rPr lang="en-US" sz="2400" b="1" i="1">
                                      <a:latin typeface="Cambria Math"/>
                                      <a:cs typeface="Arial" pitchFamily="34" charset="0"/>
                                    </a:rPr>
                                    <m:t>𝑺</m:t>
                                  </m:r>
                                </m:e>
                                <m:sub>
                                  <m:r>
                                    <a:rPr lang="en-US" sz="2400" b="1" i="1">
                                      <a:latin typeface="Cambria Math"/>
                                      <a:cs typeface="Arial" pitchFamily="34" charset="0"/>
                                    </a:rPr>
                                    <m:t>𝒙𝒚</m:t>
                                  </m:r>
                                </m:sub>
                              </m:sSub>
                            </m:sub>
                            <m:sup/>
                            <m:e>
                              <m:d>
                                <m:dPr>
                                  <m:ctrlPr>
                                    <a:rPr lang="en-US" sz="2400" b="1" i="1">
                                      <a:latin typeface="Cambria Math" panose="02040503050406030204" pitchFamily="18" charset="0"/>
                                      <a:cs typeface="Arial" pitchFamily="34" charset="0"/>
                                    </a:rPr>
                                  </m:ctrlPr>
                                </m:dPr>
                                <m:e>
                                  <m:sSub>
                                    <m:sSubPr>
                                      <m:ctrlPr>
                                        <a:rPr lang="en-US" sz="2400" b="1" i="1">
                                          <a:latin typeface="Cambria Math" panose="02040503050406030204" pitchFamily="18" charset="0"/>
                                          <a:cs typeface="Arial" pitchFamily="34" charset="0"/>
                                        </a:rPr>
                                      </m:ctrlPr>
                                    </m:sSubPr>
                                    <m:e>
                                      <m:r>
                                        <a:rPr lang="en-US" sz="2400" b="1" i="1">
                                          <a:latin typeface="Cambria Math"/>
                                          <a:cs typeface="Arial" pitchFamily="34" charset="0"/>
                                        </a:rPr>
                                        <m:t>𝒓</m:t>
                                      </m:r>
                                    </m:e>
                                    <m:sub>
                                      <m:r>
                                        <a:rPr lang="en-US" sz="2400" b="1" i="1">
                                          <a:latin typeface="Cambria Math"/>
                                          <a:cs typeface="Arial" pitchFamily="34" charset="0"/>
                                        </a:rPr>
                                        <m:t>𝒙𝒔</m:t>
                                      </m:r>
                                    </m:sub>
                                  </m:sSub>
                                  <m:r>
                                    <a:rPr lang="en-US" sz="2400" b="1" i="1">
                                      <a:latin typeface="Cambria Math"/>
                                      <a:cs typeface="Arial" pitchFamily="34" charset="0"/>
                                    </a:rPr>
                                    <m:t>−</m:t>
                                  </m:r>
                                  <m:acc>
                                    <m:accPr>
                                      <m:chr m:val="̅"/>
                                      <m:ctrlPr>
                                        <a:rPr lang="en-US" sz="2400" b="1" i="1">
                                          <a:latin typeface="Cambria Math" panose="02040503050406030204" pitchFamily="18" charset="0"/>
                                          <a:cs typeface="Arial" pitchFamily="34" charset="0"/>
                                        </a:rPr>
                                      </m:ctrlPr>
                                    </m:accPr>
                                    <m:e>
                                      <m:sSub>
                                        <m:sSubPr>
                                          <m:ctrlPr>
                                            <a:rPr lang="en-US" sz="2400" b="1" i="1">
                                              <a:latin typeface="Cambria Math" panose="02040503050406030204" pitchFamily="18" charset="0"/>
                                              <a:cs typeface="Arial" pitchFamily="34" charset="0"/>
                                            </a:rPr>
                                          </m:ctrlPr>
                                        </m:sSubPr>
                                        <m:e>
                                          <m:r>
                                            <a:rPr lang="en-US" sz="2400" b="1" i="1">
                                              <a:latin typeface="Cambria Math"/>
                                              <a:cs typeface="Arial" pitchFamily="34" charset="0"/>
                                            </a:rPr>
                                            <m:t>𝒓</m:t>
                                          </m:r>
                                        </m:e>
                                        <m:sub>
                                          <m:r>
                                            <a:rPr lang="en-US" sz="2400" b="1" i="1">
                                              <a:latin typeface="Cambria Math"/>
                                              <a:cs typeface="Arial" pitchFamily="34" charset="0"/>
                                            </a:rPr>
                                            <m:t>𝒙</m:t>
                                          </m:r>
                                        </m:sub>
                                      </m:sSub>
                                    </m:e>
                                  </m:acc>
                                </m:e>
                              </m:d>
                              <m:d>
                                <m:dPr>
                                  <m:ctrlPr>
                                    <a:rPr lang="en-US" sz="2400" b="1" i="1">
                                      <a:latin typeface="Cambria Math" panose="02040503050406030204" pitchFamily="18" charset="0"/>
                                      <a:cs typeface="Arial" pitchFamily="34" charset="0"/>
                                    </a:rPr>
                                  </m:ctrlPr>
                                </m:dPr>
                                <m:e>
                                  <m:sSub>
                                    <m:sSubPr>
                                      <m:ctrlPr>
                                        <a:rPr lang="en-US" sz="2400" b="1" i="1">
                                          <a:latin typeface="Cambria Math" panose="02040503050406030204" pitchFamily="18" charset="0"/>
                                          <a:cs typeface="Arial" pitchFamily="34" charset="0"/>
                                        </a:rPr>
                                      </m:ctrlPr>
                                    </m:sSubPr>
                                    <m:e>
                                      <m:r>
                                        <a:rPr lang="en-US" sz="2400" b="1" i="1">
                                          <a:latin typeface="Cambria Math"/>
                                          <a:cs typeface="Arial" pitchFamily="34" charset="0"/>
                                        </a:rPr>
                                        <m:t>𝒓</m:t>
                                      </m:r>
                                    </m:e>
                                    <m:sub>
                                      <m:r>
                                        <a:rPr lang="en-US" sz="2400" b="1" i="1">
                                          <a:latin typeface="Cambria Math"/>
                                          <a:cs typeface="Arial" pitchFamily="34" charset="0"/>
                                        </a:rPr>
                                        <m:t>𝒚𝒔</m:t>
                                      </m:r>
                                    </m:sub>
                                  </m:sSub>
                                  <m:r>
                                    <a:rPr lang="en-US" sz="2400" b="1" i="1">
                                      <a:latin typeface="Cambria Math"/>
                                      <a:cs typeface="Arial" pitchFamily="34" charset="0"/>
                                    </a:rPr>
                                    <m:t>−</m:t>
                                  </m:r>
                                  <m:acc>
                                    <m:accPr>
                                      <m:chr m:val="̅"/>
                                      <m:ctrlPr>
                                        <a:rPr lang="en-US" sz="2400" b="1" i="1">
                                          <a:latin typeface="Cambria Math" panose="02040503050406030204" pitchFamily="18" charset="0"/>
                                          <a:cs typeface="Arial" pitchFamily="34" charset="0"/>
                                        </a:rPr>
                                      </m:ctrlPr>
                                    </m:accPr>
                                    <m:e>
                                      <m:sSub>
                                        <m:sSubPr>
                                          <m:ctrlPr>
                                            <a:rPr lang="en-US" sz="2400" b="1" i="1">
                                              <a:latin typeface="Cambria Math" panose="02040503050406030204" pitchFamily="18" charset="0"/>
                                              <a:cs typeface="Arial" pitchFamily="34" charset="0"/>
                                            </a:rPr>
                                          </m:ctrlPr>
                                        </m:sSubPr>
                                        <m:e>
                                          <m:r>
                                            <a:rPr lang="en-US" sz="2400" b="1" i="1">
                                              <a:latin typeface="Cambria Math"/>
                                              <a:cs typeface="Arial" pitchFamily="34" charset="0"/>
                                            </a:rPr>
                                            <m:t>𝒓</m:t>
                                          </m:r>
                                        </m:e>
                                        <m:sub>
                                          <m:r>
                                            <a:rPr lang="en-US" sz="2400" b="1" i="1">
                                              <a:latin typeface="Cambria Math"/>
                                              <a:cs typeface="Arial" pitchFamily="34" charset="0"/>
                                            </a:rPr>
                                            <m:t>𝒚</m:t>
                                          </m:r>
                                        </m:sub>
                                      </m:sSub>
                                    </m:e>
                                  </m:acc>
                                </m:e>
                              </m:d>
                            </m:e>
                          </m:nary>
                        </m:num>
                        <m:den>
                          <m:rad>
                            <m:radPr>
                              <m:degHide m:val="on"/>
                              <m:ctrlPr>
                                <a:rPr lang="en-US" sz="2400" b="1" i="1">
                                  <a:latin typeface="Cambria Math" panose="02040503050406030204" pitchFamily="18" charset="0"/>
                                  <a:cs typeface="Arial" pitchFamily="34" charset="0"/>
                                </a:rPr>
                              </m:ctrlPr>
                            </m:radPr>
                            <m:deg/>
                            <m:e>
                              <m:nary>
                                <m:naryPr>
                                  <m:chr m:val="∑"/>
                                  <m:supHide m:val="on"/>
                                  <m:ctrlPr>
                                    <a:rPr lang="en-US" sz="2400" b="1" i="1">
                                      <a:latin typeface="Cambria Math" panose="02040503050406030204" pitchFamily="18" charset="0"/>
                                      <a:cs typeface="Arial" pitchFamily="34" charset="0"/>
                                    </a:rPr>
                                  </m:ctrlPr>
                                </m:naryPr>
                                <m:sub>
                                  <m:r>
                                    <a:rPr lang="en-US" sz="2400" b="1" i="1">
                                      <a:latin typeface="Cambria Math"/>
                                      <a:cs typeface="Arial" pitchFamily="34" charset="0"/>
                                    </a:rPr>
                                    <m:t>𝒔</m:t>
                                  </m:r>
                                  <m:r>
                                    <a:rPr lang="en-US" sz="2400" b="1" i="1">
                                      <a:latin typeface="Cambria Math"/>
                                      <a:cs typeface="Arial" pitchFamily="34" charset="0"/>
                                    </a:rPr>
                                    <m:t>∈</m:t>
                                  </m:r>
                                  <m:sSub>
                                    <m:sSubPr>
                                      <m:ctrlPr>
                                        <a:rPr lang="en-US" sz="2400" b="1" i="1">
                                          <a:latin typeface="Cambria Math" panose="02040503050406030204" pitchFamily="18" charset="0"/>
                                          <a:cs typeface="Arial" pitchFamily="34" charset="0"/>
                                        </a:rPr>
                                      </m:ctrlPr>
                                    </m:sSubPr>
                                    <m:e>
                                      <m:r>
                                        <a:rPr lang="en-US" sz="2400" b="1" i="1">
                                          <a:latin typeface="Cambria Math"/>
                                          <a:cs typeface="Arial" pitchFamily="34" charset="0"/>
                                        </a:rPr>
                                        <m:t>𝑺</m:t>
                                      </m:r>
                                    </m:e>
                                    <m:sub>
                                      <m:r>
                                        <a:rPr lang="en-US" sz="2400" b="1" i="1">
                                          <a:latin typeface="Cambria Math"/>
                                          <a:cs typeface="Arial" pitchFamily="34" charset="0"/>
                                        </a:rPr>
                                        <m:t>𝒙𝒚</m:t>
                                      </m:r>
                                    </m:sub>
                                  </m:sSub>
                                </m:sub>
                                <m:sup/>
                                <m:e>
                                  <m:sSup>
                                    <m:sSupPr>
                                      <m:ctrlPr>
                                        <a:rPr lang="en-US" sz="2400" b="1" i="1">
                                          <a:latin typeface="Cambria Math" panose="02040503050406030204" pitchFamily="18" charset="0"/>
                                          <a:cs typeface="Arial" pitchFamily="34" charset="0"/>
                                        </a:rPr>
                                      </m:ctrlPr>
                                    </m:sSupPr>
                                    <m:e>
                                      <m:d>
                                        <m:dPr>
                                          <m:ctrlPr>
                                            <a:rPr lang="en-US" sz="2400" b="1" i="1">
                                              <a:latin typeface="Cambria Math" panose="02040503050406030204" pitchFamily="18" charset="0"/>
                                              <a:cs typeface="Arial" pitchFamily="34" charset="0"/>
                                            </a:rPr>
                                          </m:ctrlPr>
                                        </m:dPr>
                                        <m:e>
                                          <m:sSub>
                                            <m:sSubPr>
                                              <m:ctrlPr>
                                                <a:rPr lang="en-US" sz="2400" b="1" i="1">
                                                  <a:latin typeface="Cambria Math" panose="02040503050406030204" pitchFamily="18" charset="0"/>
                                                  <a:cs typeface="Arial" pitchFamily="34" charset="0"/>
                                                </a:rPr>
                                              </m:ctrlPr>
                                            </m:sSubPr>
                                            <m:e>
                                              <m:r>
                                                <a:rPr lang="en-US" sz="2400" b="1" i="1">
                                                  <a:latin typeface="Cambria Math"/>
                                                  <a:cs typeface="Arial" pitchFamily="34" charset="0"/>
                                                </a:rPr>
                                                <m:t>𝒓</m:t>
                                              </m:r>
                                            </m:e>
                                            <m:sub>
                                              <m:r>
                                                <a:rPr lang="en-US" sz="2400" b="1" i="1">
                                                  <a:latin typeface="Cambria Math"/>
                                                  <a:cs typeface="Arial" pitchFamily="34" charset="0"/>
                                                </a:rPr>
                                                <m:t>𝒙𝒔</m:t>
                                              </m:r>
                                            </m:sub>
                                          </m:sSub>
                                          <m:r>
                                            <a:rPr lang="en-US" sz="2400" b="1" i="1">
                                              <a:latin typeface="Cambria Math"/>
                                              <a:cs typeface="Arial" pitchFamily="34" charset="0"/>
                                            </a:rPr>
                                            <m:t>−</m:t>
                                          </m:r>
                                          <m:acc>
                                            <m:accPr>
                                              <m:chr m:val="̅"/>
                                              <m:ctrlPr>
                                                <a:rPr lang="en-US" sz="2400" b="1" i="1">
                                                  <a:latin typeface="Cambria Math" panose="02040503050406030204" pitchFamily="18" charset="0"/>
                                                  <a:cs typeface="Arial" pitchFamily="34" charset="0"/>
                                                </a:rPr>
                                              </m:ctrlPr>
                                            </m:accPr>
                                            <m:e>
                                              <m:sSub>
                                                <m:sSubPr>
                                                  <m:ctrlPr>
                                                    <a:rPr lang="en-US" sz="2400" b="1" i="1">
                                                      <a:latin typeface="Cambria Math" panose="02040503050406030204" pitchFamily="18" charset="0"/>
                                                      <a:cs typeface="Arial" pitchFamily="34" charset="0"/>
                                                    </a:rPr>
                                                  </m:ctrlPr>
                                                </m:sSubPr>
                                                <m:e>
                                                  <m:r>
                                                    <a:rPr lang="en-US" sz="2400" b="1" i="1">
                                                      <a:latin typeface="Cambria Math"/>
                                                      <a:cs typeface="Arial" pitchFamily="34" charset="0"/>
                                                    </a:rPr>
                                                    <m:t>𝒓</m:t>
                                                  </m:r>
                                                </m:e>
                                                <m:sub>
                                                  <m:r>
                                                    <a:rPr lang="en-US" sz="2400" b="1" i="1">
                                                      <a:latin typeface="Cambria Math"/>
                                                      <a:cs typeface="Arial" pitchFamily="34" charset="0"/>
                                                    </a:rPr>
                                                    <m:t>𝒙</m:t>
                                                  </m:r>
                                                </m:sub>
                                              </m:sSub>
                                            </m:e>
                                          </m:acc>
                                        </m:e>
                                      </m:d>
                                    </m:e>
                                    <m:sup>
                                      <m:r>
                                        <a:rPr lang="en-US" sz="2400" b="1" i="1">
                                          <a:latin typeface="Cambria Math"/>
                                          <a:cs typeface="Arial" pitchFamily="34" charset="0"/>
                                        </a:rPr>
                                        <m:t>𝟐</m:t>
                                      </m:r>
                                    </m:sup>
                                  </m:sSup>
                                </m:e>
                              </m:nary>
                            </m:e>
                          </m:rad>
                          <m:rad>
                            <m:radPr>
                              <m:degHide m:val="on"/>
                              <m:ctrlPr>
                                <a:rPr lang="en-US" sz="2400" b="1" i="1">
                                  <a:latin typeface="Cambria Math" panose="02040503050406030204" pitchFamily="18" charset="0"/>
                                  <a:cs typeface="Arial" pitchFamily="34" charset="0"/>
                                </a:rPr>
                              </m:ctrlPr>
                            </m:radPr>
                            <m:deg/>
                            <m:e>
                              <m:nary>
                                <m:naryPr>
                                  <m:chr m:val="∑"/>
                                  <m:supHide m:val="on"/>
                                  <m:ctrlPr>
                                    <a:rPr lang="en-US" sz="2400" b="1" i="1">
                                      <a:latin typeface="Cambria Math" panose="02040503050406030204" pitchFamily="18" charset="0"/>
                                      <a:cs typeface="Arial" pitchFamily="34" charset="0"/>
                                    </a:rPr>
                                  </m:ctrlPr>
                                </m:naryPr>
                                <m:sub>
                                  <m:r>
                                    <a:rPr lang="en-US" sz="2400" b="1" i="1">
                                      <a:latin typeface="Cambria Math"/>
                                      <a:cs typeface="Arial" pitchFamily="34" charset="0"/>
                                    </a:rPr>
                                    <m:t>𝒔</m:t>
                                  </m:r>
                                  <m:r>
                                    <a:rPr lang="en-US" sz="2400" b="1" i="1">
                                      <a:latin typeface="Cambria Math"/>
                                      <a:cs typeface="Arial" pitchFamily="34" charset="0"/>
                                    </a:rPr>
                                    <m:t>∈</m:t>
                                  </m:r>
                                  <m:sSub>
                                    <m:sSubPr>
                                      <m:ctrlPr>
                                        <a:rPr lang="en-US" sz="2400" b="1" i="1">
                                          <a:latin typeface="Cambria Math" panose="02040503050406030204" pitchFamily="18" charset="0"/>
                                          <a:cs typeface="Arial" pitchFamily="34" charset="0"/>
                                        </a:rPr>
                                      </m:ctrlPr>
                                    </m:sSubPr>
                                    <m:e>
                                      <m:r>
                                        <a:rPr lang="en-US" sz="2400" b="1" i="1">
                                          <a:latin typeface="Cambria Math"/>
                                          <a:cs typeface="Arial" pitchFamily="34" charset="0"/>
                                        </a:rPr>
                                        <m:t>𝑺</m:t>
                                      </m:r>
                                    </m:e>
                                    <m:sub>
                                      <m:r>
                                        <a:rPr lang="en-US" sz="2400" b="1" i="1">
                                          <a:latin typeface="Cambria Math"/>
                                          <a:cs typeface="Arial" pitchFamily="34" charset="0"/>
                                        </a:rPr>
                                        <m:t>𝒙𝒚</m:t>
                                      </m:r>
                                    </m:sub>
                                  </m:sSub>
                                </m:sub>
                                <m:sup/>
                                <m:e>
                                  <m:sSup>
                                    <m:sSupPr>
                                      <m:ctrlPr>
                                        <a:rPr lang="en-US" sz="2400" b="1" i="1">
                                          <a:latin typeface="Cambria Math" panose="02040503050406030204" pitchFamily="18" charset="0"/>
                                          <a:cs typeface="Arial" pitchFamily="34" charset="0"/>
                                        </a:rPr>
                                      </m:ctrlPr>
                                    </m:sSupPr>
                                    <m:e>
                                      <m:d>
                                        <m:dPr>
                                          <m:ctrlPr>
                                            <a:rPr lang="en-US" sz="2400" b="1" i="1">
                                              <a:latin typeface="Cambria Math" panose="02040503050406030204" pitchFamily="18" charset="0"/>
                                              <a:cs typeface="Arial" pitchFamily="34" charset="0"/>
                                            </a:rPr>
                                          </m:ctrlPr>
                                        </m:dPr>
                                        <m:e>
                                          <m:sSub>
                                            <m:sSubPr>
                                              <m:ctrlPr>
                                                <a:rPr lang="en-US" sz="2400" b="1" i="1">
                                                  <a:latin typeface="Cambria Math" panose="02040503050406030204" pitchFamily="18" charset="0"/>
                                                  <a:cs typeface="Arial" pitchFamily="34" charset="0"/>
                                                </a:rPr>
                                              </m:ctrlPr>
                                            </m:sSubPr>
                                            <m:e>
                                              <m:r>
                                                <a:rPr lang="en-US" sz="2400" b="1" i="1">
                                                  <a:latin typeface="Cambria Math"/>
                                                  <a:cs typeface="Arial" pitchFamily="34" charset="0"/>
                                                </a:rPr>
                                                <m:t>𝒓</m:t>
                                              </m:r>
                                            </m:e>
                                            <m:sub>
                                              <m:r>
                                                <a:rPr lang="en-US" sz="2400" b="1" i="1">
                                                  <a:latin typeface="Cambria Math"/>
                                                  <a:cs typeface="Arial" pitchFamily="34" charset="0"/>
                                                </a:rPr>
                                                <m:t>𝒚𝒔</m:t>
                                              </m:r>
                                            </m:sub>
                                          </m:sSub>
                                          <m:r>
                                            <a:rPr lang="en-US" sz="2400" b="1" i="1">
                                              <a:latin typeface="Cambria Math"/>
                                              <a:cs typeface="Arial" pitchFamily="34" charset="0"/>
                                            </a:rPr>
                                            <m:t>−</m:t>
                                          </m:r>
                                          <m:acc>
                                            <m:accPr>
                                              <m:chr m:val="̅"/>
                                              <m:ctrlPr>
                                                <a:rPr lang="en-US" sz="2400" b="1" i="1">
                                                  <a:latin typeface="Cambria Math" panose="02040503050406030204" pitchFamily="18" charset="0"/>
                                                  <a:cs typeface="Arial" pitchFamily="34" charset="0"/>
                                                </a:rPr>
                                              </m:ctrlPr>
                                            </m:accPr>
                                            <m:e>
                                              <m:sSub>
                                                <m:sSubPr>
                                                  <m:ctrlPr>
                                                    <a:rPr lang="en-US" sz="2400" b="1" i="1">
                                                      <a:latin typeface="Cambria Math" panose="02040503050406030204" pitchFamily="18" charset="0"/>
                                                      <a:cs typeface="Arial" pitchFamily="34" charset="0"/>
                                                    </a:rPr>
                                                  </m:ctrlPr>
                                                </m:sSubPr>
                                                <m:e>
                                                  <m:r>
                                                    <a:rPr lang="en-US" sz="2400" b="1" i="1">
                                                      <a:latin typeface="Cambria Math"/>
                                                      <a:cs typeface="Arial" pitchFamily="34" charset="0"/>
                                                    </a:rPr>
                                                    <m:t>𝒓</m:t>
                                                  </m:r>
                                                </m:e>
                                                <m:sub>
                                                  <m:r>
                                                    <a:rPr lang="en-US" sz="2400" b="1" i="1">
                                                      <a:latin typeface="Cambria Math"/>
                                                      <a:cs typeface="Arial" pitchFamily="34" charset="0"/>
                                                    </a:rPr>
                                                    <m:t>𝒚</m:t>
                                                  </m:r>
                                                </m:sub>
                                              </m:sSub>
                                            </m:e>
                                          </m:acc>
                                        </m:e>
                                      </m:d>
                                    </m:e>
                                    <m:sup>
                                      <m:r>
                                        <a:rPr lang="en-US" sz="2400" b="1" i="1">
                                          <a:latin typeface="Cambria Math"/>
                                          <a:cs typeface="Arial" pitchFamily="34" charset="0"/>
                                        </a:rPr>
                                        <m:t>𝟐</m:t>
                                      </m:r>
                                    </m:sup>
                                  </m:sSup>
                                </m:e>
                              </m:nary>
                            </m:e>
                          </m:rad>
                        </m:den>
                      </m:f>
                    </m:oMath>
                  </m:oMathPara>
                </a14:m>
                <a:endParaRPr lang="en-US" sz="2400" b="1" dirty="0">
                  <a:latin typeface="Arial" pitchFamily="34" charset="0"/>
                  <a:cs typeface="Arial" pitchFamily="3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2081452" y="5257800"/>
                <a:ext cx="7138749" cy="1430456"/>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1588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81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819">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81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4819">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819">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819">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3"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r>
              <a:rPr lang="en-US" dirty="0"/>
              <a:t>Latent Factor Models</a:t>
            </a:r>
          </a:p>
        </p:txBody>
      </p:sp>
      <p:sp>
        <p:nvSpPr>
          <p:cNvPr id="40" name="Content Placeholder 39"/>
          <p:cNvSpPr>
            <a:spLocks noGrp="1"/>
          </p:cNvSpPr>
          <p:nvPr>
            <p:ph idx="1"/>
          </p:nvPr>
        </p:nvSpPr>
        <p:spPr>
          <a:xfrm>
            <a:off x="1981200" y="1295400"/>
            <a:ext cx="8502134" cy="5334000"/>
          </a:xfrm>
        </p:spPr>
        <p:txBody>
          <a:bodyPr>
            <a:normAutofit fontScale="85000" lnSpcReduction="20000"/>
          </a:bodyPr>
          <a:lstStyle/>
          <a:p>
            <a:r>
              <a:rPr lang="en-US" dirty="0">
                <a:solidFill>
                  <a:srgbClr val="0000FF"/>
                </a:solidFill>
              </a:rPr>
              <a:t>“SVD” on Netflix data: </a:t>
            </a:r>
            <a:r>
              <a:rPr lang="en-US" b="1" dirty="0">
                <a:solidFill>
                  <a:srgbClr val="0000FF"/>
                </a:solidFill>
              </a:rPr>
              <a:t>R ≈ </a:t>
            </a:r>
            <a:r>
              <a:rPr lang="en-US" b="1" i="1" dirty="0">
                <a:solidFill>
                  <a:srgbClr val="0000FF"/>
                </a:solidFill>
              </a:rPr>
              <a:t>Q · P</a:t>
            </a:r>
            <a:r>
              <a:rPr lang="en-US" b="1" i="1" baseline="30000" dirty="0">
                <a:solidFill>
                  <a:srgbClr val="0000FF"/>
                </a:solidFill>
              </a:rPr>
              <a:t>T</a:t>
            </a:r>
          </a:p>
          <a:p>
            <a:endParaRPr lang="en-US" b="1" dirty="0">
              <a:solidFill>
                <a:schemeClr val="accent3"/>
              </a:solidFill>
            </a:endParaRPr>
          </a:p>
          <a:p>
            <a:endParaRPr lang="en-US" b="1" dirty="0">
              <a:solidFill>
                <a:schemeClr val="accent3"/>
              </a:solidFill>
            </a:endParaRPr>
          </a:p>
          <a:p>
            <a:pPr lvl="8"/>
            <a:endParaRPr lang="en-US" sz="1000" b="1" dirty="0">
              <a:solidFill>
                <a:schemeClr val="accent3"/>
              </a:solidFill>
            </a:endParaRPr>
          </a:p>
          <a:p>
            <a:pPr lvl="8"/>
            <a:endParaRPr lang="en-US" sz="1000" b="1" dirty="0">
              <a:solidFill>
                <a:schemeClr val="accent3"/>
              </a:solidFill>
            </a:endParaRPr>
          </a:p>
          <a:p>
            <a:endParaRPr lang="en-US" sz="600" b="1" dirty="0">
              <a:solidFill>
                <a:schemeClr val="accent3"/>
              </a:solidFill>
            </a:endParaRPr>
          </a:p>
          <a:p>
            <a:endParaRPr lang="en-US" sz="600" b="1" dirty="0">
              <a:solidFill>
                <a:schemeClr val="accent3"/>
              </a:solidFill>
            </a:endParaRPr>
          </a:p>
          <a:p>
            <a:endParaRPr lang="en-US" sz="600" b="1" dirty="0">
              <a:solidFill>
                <a:schemeClr val="accent3"/>
              </a:solidFill>
            </a:endParaRPr>
          </a:p>
          <a:p>
            <a:endParaRPr lang="en-US" sz="600" b="1" dirty="0">
              <a:solidFill>
                <a:schemeClr val="accent3"/>
              </a:solidFill>
            </a:endParaRPr>
          </a:p>
          <a:p>
            <a:endParaRPr lang="en-US" sz="600" b="1" dirty="0">
              <a:solidFill>
                <a:schemeClr val="accent3"/>
              </a:solidFill>
            </a:endParaRPr>
          </a:p>
          <a:p>
            <a:endParaRPr lang="en-US" sz="600" b="1" dirty="0">
              <a:solidFill>
                <a:schemeClr val="accent3"/>
              </a:solidFill>
            </a:endParaRPr>
          </a:p>
          <a:p>
            <a:endParaRPr lang="en-US" sz="600" b="1" dirty="0">
              <a:solidFill>
                <a:schemeClr val="accent3"/>
              </a:solidFill>
            </a:endParaRPr>
          </a:p>
          <a:p>
            <a:endParaRPr lang="en-US" sz="600" b="1" dirty="0">
              <a:solidFill>
                <a:schemeClr val="accent3"/>
              </a:solidFill>
            </a:endParaRPr>
          </a:p>
          <a:p>
            <a:endParaRPr lang="en-US" sz="600" b="1" dirty="0">
              <a:solidFill>
                <a:schemeClr val="accent3"/>
              </a:solidFill>
            </a:endParaRPr>
          </a:p>
          <a:p>
            <a:endParaRPr lang="en-US" sz="600" b="1" dirty="0">
              <a:solidFill>
                <a:schemeClr val="accent3"/>
              </a:solidFill>
            </a:endParaRPr>
          </a:p>
          <a:p>
            <a:endParaRPr lang="en-US" sz="600" b="1" dirty="0">
              <a:solidFill>
                <a:schemeClr val="accent3"/>
              </a:solidFill>
            </a:endParaRPr>
          </a:p>
          <a:p>
            <a:endParaRPr lang="en-US" sz="600" b="1" dirty="0">
              <a:solidFill>
                <a:schemeClr val="accent3"/>
              </a:solidFill>
            </a:endParaRPr>
          </a:p>
          <a:p>
            <a:endParaRPr lang="en-US" sz="600" b="1" dirty="0">
              <a:solidFill>
                <a:schemeClr val="accent3"/>
              </a:solidFill>
            </a:endParaRPr>
          </a:p>
          <a:p>
            <a:r>
              <a:rPr lang="en-US" dirty="0"/>
              <a:t>For now let’s assume we can approximate the rating matrix </a:t>
            </a:r>
            <a:r>
              <a:rPr lang="en-US" b="1" i="1" dirty="0">
                <a:solidFill>
                  <a:srgbClr val="0000FF"/>
                </a:solidFill>
              </a:rPr>
              <a:t>R</a:t>
            </a:r>
            <a:r>
              <a:rPr lang="en-US" b="1" dirty="0">
                <a:solidFill>
                  <a:schemeClr val="accent3"/>
                </a:solidFill>
              </a:rPr>
              <a:t> </a:t>
            </a:r>
            <a:r>
              <a:rPr lang="en-US" dirty="0"/>
              <a:t>as a product of “thin” </a:t>
            </a:r>
            <a:r>
              <a:rPr lang="en-US" b="1" i="1" dirty="0">
                <a:solidFill>
                  <a:srgbClr val="0000FF"/>
                </a:solidFill>
              </a:rPr>
              <a:t>Q · P</a:t>
            </a:r>
            <a:r>
              <a:rPr lang="en-US" b="1" baseline="30000" dirty="0">
                <a:solidFill>
                  <a:srgbClr val="0000FF"/>
                </a:solidFill>
              </a:rPr>
              <a:t>T</a:t>
            </a:r>
            <a:endParaRPr lang="en-US" baseline="30000" dirty="0">
              <a:solidFill>
                <a:srgbClr val="0000FF"/>
              </a:solidFill>
            </a:endParaRPr>
          </a:p>
          <a:p>
            <a:pPr lvl="1"/>
            <a:r>
              <a:rPr lang="en-US" b="1" i="1" dirty="0">
                <a:solidFill>
                  <a:schemeClr val="bg1">
                    <a:lumMod val="50000"/>
                  </a:schemeClr>
                </a:solidFill>
              </a:rPr>
              <a:t>R</a:t>
            </a:r>
            <a:r>
              <a:rPr lang="en-US" b="1" dirty="0">
                <a:solidFill>
                  <a:schemeClr val="bg1">
                    <a:lumMod val="50000"/>
                  </a:schemeClr>
                </a:solidFill>
              </a:rPr>
              <a:t> </a:t>
            </a:r>
            <a:r>
              <a:rPr lang="en-US" dirty="0">
                <a:solidFill>
                  <a:schemeClr val="bg1">
                    <a:lumMod val="50000"/>
                  </a:schemeClr>
                </a:solidFill>
              </a:rPr>
              <a:t>has missing entries but let’s ignore that for now!</a:t>
            </a:r>
          </a:p>
          <a:p>
            <a:pPr lvl="2"/>
            <a:r>
              <a:rPr lang="en-US" dirty="0">
                <a:solidFill>
                  <a:schemeClr val="bg1">
                    <a:lumMod val="50000"/>
                  </a:schemeClr>
                </a:solidFill>
              </a:rPr>
              <a:t>Basically, we will want the reconstruction error to be small on known ratings and we don’t care about the values on the missing ones</a:t>
            </a:r>
          </a:p>
        </p:txBody>
      </p:sp>
      <p:sp>
        <p:nvSpPr>
          <p:cNvPr id="45" name="Slide Number Placeholder 44"/>
          <p:cNvSpPr>
            <a:spLocks noGrp="1"/>
          </p:cNvSpPr>
          <p:nvPr>
            <p:ph type="sldNum" sz="quarter" idx="12"/>
          </p:nvPr>
        </p:nvSpPr>
        <p:spPr/>
        <p:txBody>
          <a:bodyPr/>
          <a:lstStyle/>
          <a:p>
            <a:fld id="{19B12225-5612-419B-A8D5-4B8EEE4C217E}" type="slidenum">
              <a:rPr lang="en-US" smtClean="0"/>
              <a:pPr/>
              <a:t>18</a:t>
            </a:fld>
            <a:endParaRPr lang="en-US"/>
          </a:p>
        </p:txBody>
      </p:sp>
      <p:graphicFrame>
        <p:nvGraphicFramePr>
          <p:cNvPr id="36" name="Group 3"/>
          <p:cNvGraphicFramePr>
            <a:graphicFrameLocks noGrp="1"/>
          </p:cNvGraphicFramePr>
          <p:nvPr/>
        </p:nvGraphicFramePr>
        <p:xfrm>
          <a:off x="1765050" y="2205335"/>
          <a:ext cx="2499360" cy="1676400"/>
        </p:xfrm>
        <a:graphic>
          <a:graphicData uri="http://schemas.openxmlformats.org/drawingml/2006/table">
            <a:tbl>
              <a:tblPr rtl="1"/>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208280">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gridCol w="208280">
                  <a:extLst>
                    <a:ext uri="{9D8B030D-6E8A-4147-A177-3AD203B41FA5}">
                      <a16:colId xmlns:a16="http://schemas.microsoft.com/office/drawing/2014/main" val="20007"/>
                    </a:ext>
                  </a:extLst>
                </a:gridCol>
                <a:gridCol w="208280">
                  <a:extLst>
                    <a:ext uri="{9D8B030D-6E8A-4147-A177-3AD203B41FA5}">
                      <a16:colId xmlns:a16="http://schemas.microsoft.com/office/drawing/2014/main" val="20008"/>
                    </a:ext>
                  </a:extLst>
                </a:gridCol>
                <a:gridCol w="208280">
                  <a:extLst>
                    <a:ext uri="{9D8B030D-6E8A-4147-A177-3AD203B41FA5}">
                      <a16:colId xmlns:a16="http://schemas.microsoft.com/office/drawing/2014/main" val="20009"/>
                    </a:ext>
                  </a:extLst>
                </a:gridCol>
                <a:gridCol w="208280">
                  <a:extLst>
                    <a:ext uri="{9D8B030D-6E8A-4147-A177-3AD203B41FA5}">
                      <a16:colId xmlns:a16="http://schemas.microsoft.com/office/drawing/2014/main" val="20010"/>
                    </a:ext>
                  </a:extLst>
                </a:gridCol>
                <a:gridCol w="208280">
                  <a:extLst>
                    <a:ext uri="{9D8B030D-6E8A-4147-A177-3AD203B41FA5}">
                      <a16:colId xmlns:a16="http://schemas.microsoft.com/office/drawing/2014/main" val="20011"/>
                    </a:ext>
                  </a:extLst>
                </a:gridCol>
              </a:tblGrid>
              <a:tr h="279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dirty="0">
                        <a:ln>
                          <a:noFill/>
                        </a:ln>
                        <a:solidFill>
                          <a:schemeClr val="tx1"/>
                        </a:solidFill>
                        <a:effectLst/>
                        <a:latin typeface="Arial"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a:ln>
                          <a:noFill/>
                        </a:ln>
                        <a:solidFill>
                          <a:schemeClr val="bg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extLst>
                  <a:ext uri="{0D108BD9-81ED-4DB2-BD59-A6C34878D82A}">
                    <a16:rowId xmlns:a16="http://schemas.microsoft.com/office/drawing/2014/main" val="10000"/>
                  </a:ext>
                </a:extLst>
              </a:tr>
              <a:tr h="279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he-IL" sz="1000" b="0" i="0" u="none" strike="noStrike" cap="none" normalizeH="0" baseline="0">
                          <a:ln>
                            <a:noFill/>
                          </a:ln>
                          <a:solidFill>
                            <a:schemeClr val="tx1"/>
                          </a:solidFill>
                          <a:effectLst/>
                          <a:latin typeface="Arial" charset="0"/>
                          <a:cs typeface="Arial" charset="0"/>
                        </a:rPr>
                        <a:t>4</a:t>
                      </a:r>
                      <a:endParaRPr kumimoji="0" lang="en-US" sz="10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9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extLst>
                  <a:ext uri="{0D108BD9-81ED-4DB2-BD59-A6C34878D82A}">
                    <a16:rowId xmlns:a16="http://schemas.microsoft.com/office/drawing/2014/main" val="10002"/>
                  </a:ext>
                </a:extLst>
              </a:tr>
              <a:tr h="279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9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9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extLst>
                  <a:ext uri="{0D108BD9-81ED-4DB2-BD59-A6C34878D82A}">
                    <a16:rowId xmlns:a16="http://schemas.microsoft.com/office/drawing/2014/main" val="10005"/>
                  </a:ext>
                </a:extLst>
              </a:tr>
            </a:tbl>
          </a:graphicData>
        </a:graphic>
      </p:graphicFrame>
      <p:graphicFrame>
        <p:nvGraphicFramePr>
          <p:cNvPr id="37" name="Group 96"/>
          <p:cNvGraphicFramePr>
            <a:graphicFrameLocks noGrp="1"/>
          </p:cNvGraphicFramePr>
          <p:nvPr/>
        </p:nvGraphicFramePr>
        <p:xfrm>
          <a:off x="4685985" y="2129135"/>
          <a:ext cx="1118616" cy="1752600"/>
        </p:xfrm>
        <a:graphic>
          <a:graphicData uri="http://schemas.openxmlformats.org/drawingml/2006/table">
            <a:tbl>
              <a:tblPr rtl="1"/>
              <a:tblGrid>
                <a:gridCol w="372872">
                  <a:extLst>
                    <a:ext uri="{9D8B030D-6E8A-4147-A177-3AD203B41FA5}">
                      <a16:colId xmlns:a16="http://schemas.microsoft.com/office/drawing/2014/main" val="20000"/>
                    </a:ext>
                  </a:extLst>
                </a:gridCol>
                <a:gridCol w="372872">
                  <a:extLst>
                    <a:ext uri="{9D8B030D-6E8A-4147-A177-3AD203B41FA5}">
                      <a16:colId xmlns:a16="http://schemas.microsoft.com/office/drawing/2014/main" val="20001"/>
                    </a:ext>
                  </a:extLst>
                </a:gridCol>
                <a:gridCol w="372872">
                  <a:extLst>
                    <a:ext uri="{9D8B030D-6E8A-4147-A177-3AD203B41FA5}">
                      <a16:colId xmlns:a16="http://schemas.microsoft.com/office/drawing/2014/main" val="20002"/>
                    </a:ext>
                  </a:extLst>
                </a:gridCol>
              </a:tblGrid>
              <a:tr h="2921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a:ln>
                            <a:noFill/>
                          </a:ln>
                          <a:solidFill>
                            <a:schemeClr val="tx1"/>
                          </a:solidFill>
                          <a:effectLst/>
                          <a:latin typeface="Arial" charset="0"/>
                          <a:cs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2921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921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a:ln>
                            <a:noFill/>
                          </a:ln>
                          <a:solidFill>
                            <a:schemeClr val="tx1"/>
                          </a:solidFill>
                          <a:effectLst/>
                          <a:latin typeface="Arial" charset="0"/>
                          <a:cs typeface="Arial"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921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2.1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921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2.1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2921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graphicFrame>
        <p:nvGraphicFramePr>
          <p:cNvPr id="38" name="Group 126"/>
          <p:cNvGraphicFramePr>
            <a:graphicFrameLocks noGrp="1"/>
          </p:cNvGraphicFramePr>
          <p:nvPr/>
        </p:nvGraphicFramePr>
        <p:xfrm>
          <a:off x="5981387" y="2681585"/>
          <a:ext cx="4648198" cy="731520"/>
        </p:xfrm>
        <a:graphic>
          <a:graphicData uri="http://schemas.openxmlformats.org/drawingml/2006/table">
            <a:tbl>
              <a:tblPr rtl="1"/>
              <a:tblGrid>
                <a:gridCol w="387350">
                  <a:extLst>
                    <a:ext uri="{9D8B030D-6E8A-4147-A177-3AD203B41FA5}">
                      <a16:colId xmlns:a16="http://schemas.microsoft.com/office/drawing/2014/main" val="20000"/>
                    </a:ext>
                  </a:extLst>
                </a:gridCol>
                <a:gridCol w="385836">
                  <a:extLst>
                    <a:ext uri="{9D8B030D-6E8A-4147-A177-3AD203B41FA5}">
                      <a16:colId xmlns:a16="http://schemas.microsoft.com/office/drawing/2014/main" val="20001"/>
                    </a:ext>
                  </a:extLst>
                </a:gridCol>
                <a:gridCol w="390376">
                  <a:extLst>
                    <a:ext uri="{9D8B030D-6E8A-4147-A177-3AD203B41FA5}">
                      <a16:colId xmlns:a16="http://schemas.microsoft.com/office/drawing/2014/main" val="20002"/>
                    </a:ext>
                  </a:extLst>
                </a:gridCol>
                <a:gridCol w="387350">
                  <a:extLst>
                    <a:ext uri="{9D8B030D-6E8A-4147-A177-3AD203B41FA5}">
                      <a16:colId xmlns:a16="http://schemas.microsoft.com/office/drawing/2014/main" val="20003"/>
                    </a:ext>
                  </a:extLst>
                </a:gridCol>
                <a:gridCol w="385837">
                  <a:extLst>
                    <a:ext uri="{9D8B030D-6E8A-4147-A177-3AD203B41FA5}">
                      <a16:colId xmlns:a16="http://schemas.microsoft.com/office/drawing/2014/main" val="20004"/>
                    </a:ext>
                  </a:extLst>
                </a:gridCol>
                <a:gridCol w="384324">
                  <a:extLst>
                    <a:ext uri="{9D8B030D-6E8A-4147-A177-3AD203B41FA5}">
                      <a16:colId xmlns:a16="http://schemas.microsoft.com/office/drawing/2014/main" val="20005"/>
                    </a:ext>
                  </a:extLst>
                </a:gridCol>
                <a:gridCol w="397941">
                  <a:extLst>
                    <a:ext uri="{9D8B030D-6E8A-4147-A177-3AD203B41FA5}">
                      <a16:colId xmlns:a16="http://schemas.microsoft.com/office/drawing/2014/main" val="20006"/>
                    </a:ext>
                  </a:extLst>
                </a:gridCol>
                <a:gridCol w="378271">
                  <a:extLst>
                    <a:ext uri="{9D8B030D-6E8A-4147-A177-3AD203B41FA5}">
                      <a16:colId xmlns:a16="http://schemas.microsoft.com/office/drawing/2014/main" val="20007"/>
                    </a:ext>
                  </a:extLst>
                </a:gridCol>
                <a:gridCol w="387350">
                  <a:extLst>
                    <a:ext uri="{9D8B030D-6E8A-4147-A177-3AD203B41FA5}">
                      <a16:colId xmlns:a16="http://schemas.microsoft.com/office/drawing/2014/main" val="20008"/>
                    </a:ext>
                  </a:extLst>
                </a:gridCol>
                <a:gridCol w="390376">
                  <a:extLst>
                    <a:ext uri="{9D8B030D-6E8A-4147-A177-3AD203B41FA5}">
                      <a16:colId xmlns:a16="http://schemas.microsoft.com/office/drawing/2014/main" val="20009"/>
                    </a:ext>
                  </a:extLst>
                </a:gridCol>
                <a:gridCol w="385837">
                  <a:extLst>
                    <a:ext uri="{9D8B030D-6E8A-4147-A177-3AD203B41FA5}">
                      <a16:colId xmlns:a16="http://schemas.microsoft.com/office/drawing/2014/main" val="20010"/>
                    </a:ext>
                  </a:extLst>
                </a:gridCol>
                <a:gridCol w="387350">
                  <a:extLst>
                    <a:ext uri="{9D8B030D-6E8A-4147-A177-3AD203B41FA5}">
                      <a16:colId xmlns:a16="http://schemas.microsoft.com/office/drawing/2014/main" val="20011"/>
                    </a:ext>
                  </a:extLst>
                </a:gridCol>
              </a:tblGrid>
              <a:tr h="228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a:ln>
                            <a:noFill/>
                          </a:ln>
                          <a:solidFill>
                            <a:schemeClr val="tx1"/>
                          </a:solidFill>
                          <a:effectLst/>
                          <a:latin typeface="Arial" charset="0"/>
                          <a:cs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228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1.3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2.9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28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a:ln>
                            <a:noFill/>
                          </a:ln>
                          <a:solidFill>
                            <a:schemeClr val="tx1"/>
                          </a:solidFill>
                          <a:effectLst/>
                          <a:latin typeface="Arial" charset="0"/>
                          <a:cs typeface="Arial"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1.7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cs typeface="Arial"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a:ln>
                            <a:noFill/>
                          </a:ln>
                          <a:solidFill>
                            <a:schemeClr val="tx1"/>
                          </a:solidFill>
                          <a:effectLst/>
                          <a:latin typeface="Arial" charset="0"/>
                          <a:cs typeface="Arial" charset="0"/>
                        </a:rPr>
                        <a:t>2.1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sp>
        <p:nvSpPr>
          <p:cNvPr id="39" name="Text Box 180"/>
          <p:cNvSpPr txBox="1">
            <a:spLocks noChangeArrowheads="1"/>
          </p:cNvSpPr>
          <p:nvPr/>
        </p:nvSpPr>
        <p:spPr bwMode="auto">
          <a:xfrm>
            <a:off x="4217673" y="2738735"/>
            <a:ext cx="468312" cy="579438"/>
          </a:xfrm>
          <a:prstGeom prst="rect">
            <a:avLst/>
          </a:prstGeom>
          <a:noFill/>
          <a:ln w="9525">
            <a:noFill/>
            <a:miter lim="800000"/>
            <a:headEnd/>
            <a:tailEnd/>
          </a:ln>
          <a:effectLst/>
        </p:spPr>
        <p:txBody>
          <a:bodyPr>
            <a:spAutoFit/>
          </a:bodyPr>
          <a:lstStyle/>
          <a:p>
            <a:pPr>
              <a:spcBef>
                <a:spcPct val="50000"/>
              </a:spcBef>
            </a:pPr>
            <a:r>
              <a:rPr lang="en-US" sz="3200" b="1" dirty="0"/>
              <a:t>≈</a:t>
            </a:r>
          </a:p>
        </p:txBody>
      </p:sp>
      <p:sp>
        <p:nvSpPr>
          <p:cNvPr id="42" name="Text Box 185"/>
          <p:cNvSpPr txBox="1">
            <a:spLocks noChangeArrowheads="1"/>
          </p:cNvSpPr>
          <p:nvPr/>
        </p:nvSpPr>
        <p:spPr bwMode="auto">
          <a:xfrm>
            <a:off x="7962586" y="2297410"/>
            <a:ext cx="869149" cy="400110"/>
          </a:xfrm>
          <a:prstGeom prst="rect">
            <a:avLst/>
          </a:prstGeom>
          <a:noFill/>
          <a:ln w="9525">
            <a:noFill/>
            <a:miter lim="800000"/>
            <a:headEnd/>
            <a:tailEnd/>
          </a:ln>
          <a:effectLst/>
        </p:spPr>
        <p:txBody>
          <a:bodyPr wrap="none">
            <a:spAutoFit/>
          </a:bodyPr>
          <a:lstStyle/>
          <a:p>
            <a:pPr algn="l"/>
            <a:r>
              <a:rPr lang="en-US" sz="2000" b="1" dirty="0">
                <a:solidFill>
                  <a:srgbClr val="008000"/>
                </a:solidFill>
                <a:latin typeface="Arial" pitchFamily="34" charset="0"/>
                <a:cs typeface="Arial" pitchFamily="34" charset="0"/>
              </a:rPr>
              <a:t>users</a:t>
            </a:r>
          </a:p>
        </p:txBody>
      </p:sp>
      <p:sp>
        <p:nvSpPr>
          <p:cNvPr id="48" name="Text Box 184"/>
          <p:cNvSpPr txBox="1">
            <a:spLocks noChangeArrowheads="1"/>
          </p:cNvSpPr>
          <p:nvPr/>
        </p:nvSpPr>
        <p:spPr bwMode="auto">
          <a:xfrm rot="16200000">
            <a:off x="4146954" y="3384564"/>
            <a:ext cx="797013" cy="400110"/>
          </a:xfrm>
          <a:prstGeom prst="rect">
            <a:avLst/>
          </a:prstGeom>
          <a:noFill/>
          <a:ln w="9525">
            <a:noFill/>
            <a:miter lim="800000"/>
            <a:headEnd/>
            <a:tailEnd/>
          </a:ln>
          <a:effectLst/>
        </p:spPr>
        <p:txBody>
          <a:bodyPr wrap="none">
            <a:spAutoFit/>
          </a:bodyPr>
          <a:lstStyle/>
          <a:p>
            <a:pPr algn="l"/>
            <a:r>
              <a:rPr lang="en-US" sz="2000" dirty="0">
                <a:solidFill>
                  <a:srgbClr val="008000"/>
                </a:solidFill>
                <a:latin typeface="Arial" pitchFamily="34" charset="0"/>
                <a:cs typeface="Arial" pitchFamily="34" charset="0"/>
              </a:rPr>
              <a:t>items</a:t>
            </a:r>
          </a:p>
        </p:txBody>
      </p:sp>
      <p:sp>
        <p:nvSpPr>
          <p:cNvPr id="50" name="TextBox 49"/>
          <p:cNvSpPr txBox="1"/>
          <p:nvPr/>
        </p:nvSpPr>
        <p:spPr>
          <a:xfrm>
            <a:off x="8267386" y="3417812"/>
            <a:ext cx="569387" cy="523220"/>
          </a:xfrm>
          <a:prstGeom prst="rect">
            <a:avLst/>
          </a:prstGeom>
          <a:noFill/>
        </p:spPr>
        <p:txBody>
          <a:bodyPr wrap="none" rtlCol="0">
            <a:spAutoFit/>
          </a:bodyPr>
          <a:lstStyle/>
          <a:p>
            <a:r>
              <a:rPr lang="en-US" sz="2800" b="1" i="1" dirty="0">
                <a:solidFill>
                  <a:srgbClr val="008000"/>
                </a:solidFill>
                <a:latin typeface="Arial" pitchFamily="34" charset="0"/>
                <a:cs typeface="Arial" pitchFamily="34" charset="0"/>
              </a:rPr>
              <a:t>P</a:t>
            </a:r>
            <a:r>
              <a:rPr lang="en-US" sz="2800" b="1" baseline="30000" dirty="0">
                <a:solidFill>
                  <a:srgbClr val="008000"/>
                </a:solidFill>
                <a:latin typeface="Arial" pitchFamily="34" charset="0"/>
                <a:cs typeface="Arial" pitchFamily="34" charset="0"/>
              </a:rPr>
              <a:t>T</a:t>
            </a:r>
          </a:p>
        </p:txBody>
      </p:sp>
      <p:sp>
        <p:nvSpPr>
          <p:cNvPr id="51" name="TextBox 50"/>
          <p:cNvSpPr txBox="1"/>
          <p:nvPr/>
        </p:nvSpPr>
        <p:spPr>
          <a:xfrm>
            <a:off x="5143185" y="3881735"/>
            <a:ext cx="463588" cy="523220"/>
          </a:xfrm>
          <a:prstGeom prst="rect">
            <a:avLst/>
          </a:prstGeom>
          <a:noFill/>
        </p:spPr>
        <p:txBody>
          <a:bodyPr wrap="none" rtlCol="0">
            <a:spAutoFit/>
          </a:bodyPr>
          <a:lstStyle/>
          <a:p>
            <a:r>
              <a:rPr lang="en-US" sz="2800" b="1" i="1" dirty="0">
                <a:solidFill>
                  <a:srgbClr val="008000"/>
                </a:solidFill>
                <a:latin typeface="Arial" pitchFamily="34" charset="0"/>
                <a:cs typeface="Arial" pitchFamily="34" charset="0"/>
              </a:rPr>
              <a:t>Q</a:t>
            </a:r>
          </a:p>
        </p:txBody>
      </p:sp>
      <p:sp>
        <p:nvSpPr>
          <p:cNvPr id="16" name="Text Box 96"/>
          <p:cNvSpPr txBox="1">
            <a:spLocks noChangeArrowheads="1"/>
          </p:cNvSpPr>
          <p:nvPr/>
        </p:nvSpPr>
        <p:spPr bwMode="auto">
          <a:xfrm rot="16200000">
            <a:off x="1247331" y="2734431"/>
            <a:ext cx="736099" cy="369332"/>
          </a:xfrm>
          <a:prstGeom prst="rect">
            <a:avLst/>
          </a:prstGeom>
          <a:noFill/>
          <a:ln w="9525">
            <a:noFill/>
            <a:miter lim="800000"/>
            <a:headEnd/>
            <a:tailEnd/>
          </a:ln>
          <a:effectLst/>
        </p:spPr>
        <p:txBody>
          <a:bodyPr wrap="none">
            <a:spAutoFit/>
          </a:bodyPr>
          <a:lstStyle/>
          <a:p>
            <a:pPr algn="l"/>
            <a:r>
              <a:rPr lang="en-US" dirty="0">
                <a:solidFill>
                  <a:srgbClr val="008000"/>
                </a:solidFill>
                <a:latin typeface="Arial" pitchFamily="34" charset="0"/>
                <a:cs typeface="Arial" pitchFamily="34" charset="0"/>
              </a:rPr>
              <a:t>items</a:t>
            </a:r>
          </a:p>
        </p:txBody>
      </p:sp>
      <p:sp>
        <p:nvSpPr>
          <p:cNvPr id="17" name="Text Box 187"/>
          <p:cNvSpPr txBox="1">
            <a:spLocks noChangeArrowheads="1"/>
          </p:cNvSpPr>
          <p:nvPr/>
        </p:nvSpPr>
        <p:spPr bwMode="auto">
          <a:xfrm>
            <a:off x="2707266" y="1882202"/>
            <a:ext cx="748923" cy="369332"/>
          </a:xfrm>
          <a:prstGeom prst="rect">
            <a:avLst/>
          </a:prstGeom>
          <a:noFill/>
          <a:ln w="9525">
            <a:noFill/>
            <a:miter lim="800000"/>
            <a:headEnd/>
            <a:tailEnd/>
          </a:ln>
          <a:effectLst/>
        </p:spPr>
        <p:txBody>
          <a:bodyPr wrap="none">
            <a:spAutoFit/>
          </a:bodyPr>
          <a:lstStyle/>
          <a:p>
            <a:pPr algn="l"/>
            <a:r>
              <a:rPr lang="en-US">
                <a:solidFill>
                  <a:srgbClr val="008000"/>
                </a:solidFill>
                <a:latin typeface="Arial" pitchFamily="34" charset="0"/>
                <a:cs typeface="Arial" pitchFamily="34" charset="0"/>
              </a:rPr>
              <a:t>users</a:t>
            </a:r>
          </a:p>
        </p:txBody>
      </p:sp>
      <p:sp>
        <p:nvSpPr>
          <p:cNvPr id="18" name="TextBox 17"/>
          <p:cNvSpPr txBox="1"/>
          <p:nvPr/>
        </p:nvSpPr>
        <p:spPr>
          <a:xfrm>
            <a:off x="2667000" y="3886200"/>
            <a:ext cx="444352" cy="523220"/>
          </a:xfrm>
          <a:prstGeom prst="rect">
            <a:avLst/>
          </a:prstGeom>
          <a:noFill/>
        </p:spPr>
        <p:txBody>
          <a:bodyPr wrap="none" rtlCol="0">
            <a:spAutoFit/>
          </a:bodyPr>
          <a:lstStyle/>
          <a:p>
            <a:r>
              <a:rPr lang="en-US" sz="2800" b="1" i="1" dirty="0">
                <a:solidFill>
                  <a:srgbClr val="008000"/>
                </a:solidFill>
                <a:latin typeface="Arial" pitchFamily="34" charset="0"/>
                <a:cs typeface="Arial" pitchFamily="34" charset="0"/>
              </a:rPr>
              <a:t>R</a:t>
            </a:r>
          </a:p>
        </p:txBody>
      </p:sp>
      <p:sp>
        <p:nvSpPr>
          <p:cNvPr id="2" name="Rectangle 1"/>
          <p:cNvSpPr/>
          <p:nvPr/>
        </p:nvSpPr>
        <p:spPr>
          <a:xfrm>
            <a:off x="8677648" y="1143000"/>
            <a:ext cx="1990353" cy="369332"/>
          </a:xfrm>
          <a:prstGeom prst="rect">
            <a:avLst/>
          </a:prstGeom>
        </p:spPr>
        <p:txBody>
          <a:bodyPr wrap="none">
            <a:spAutoFit/>
          </a:bodyPr>
          <a:lstStyle/>
          <a:p>
            <a:r>
              <a:rPr lang="en-US" b="1" dirty="0">
                <a:latin typeface="Arial" pitchFamily="34" charset="0"/>
                <a:cs typeface="Arial" pitchFamily="34" charset="0"/>
              </a:rPr>
              <a:t>SVD: </a:t>
            </a:r>
            <a:r>
              <a:rPr lang="en-US" i="1" dirty="0">
                <a:latin typeface="Arial" pitchFamily="34" charset="0"/>
                <a:cs typeface="Arial" pitchFamily="34" charset="0"/>
              </a:rPr>
              <a:t>A = U </a:t>
            </a:r>
            <a:r>
              <a:rPr lang="en-US" i="1" dirty="0">
                <a:latin typeface="Arial" pitchFamily="34" charset="0"/>
                <a:cs typeface="Arial" pitchFamily="34" charset="0"/>
                <a:sym typeface="Symbol"/>
              </a:rPr>
              <a:t></a:t>
            </a:r>
            <a:r>
              <a:rPr lang="en-US" i="1" dirty="0">
                <a:latin typeface="Arial" pitchFamily="34" charset="0"/>
                <a:cs typeface="Arial" pitchFamily="34" charset="0"/>
              </a:rPr>
              <a:t> V</a:t>
            </a:r>
            <a:r>
              <a:rPr lang="en-US" i="1" baseline="30000" dirty="0">
                <a:latin typeface="Arial" pitchFamily="34" charset="0"/>
                <a:cs typeface="Arial" pitchFamily="34" charset="0"/>
              </a:rPr>
              <a:t>T</a:t>
            </a:r>
            <a:r>
              <a:rPr lang="en-US" i="1" dirty="0">
                <a:latin typeface="Arial" pitchFamily="34" charset="0"/>
                <a:cs typeface="Arial" pitchFamily="34" charset="0"/>
              </a:rPr>
              <a:t> </a:t>
            </a:r>
          </a:p>
        </p:txBody>
      </p:sp>
      <p:sp>
        <p:nvSpPr>
          <p:cNvPr id="20" name="TextBox 19"/>
          <p:cNvSpPr txBox="1"/>
          <p:nvPr/>
        </p:nvSpPr>
        <p:spPr>
          <a:xfrm>
            <a:off x="4696774" y="1828800"/>
            <a:ext cx="877163"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factors</a:t>
            </a:r>
          </a:p>
        </p:txBody>
      </p:sp>
      <p:sp>
        <p:nvSpPr>
          <p:cNvPr id="21" name="TextBox 20"/>
          <p:cNvSpPr txBox="1"/>
          <p:nvPr/>
        </p:nvSpPr>
        <p:spPr>
          <a:xfrm rot="5400000">
            <a:off x="10044754" y="2821913"/>
            <a:ext cx="877163" cy="369332"/>
          </a:xfrm>
          <a:prstGeom prst="rect">
            <a:avLst/>
          </a:prstGeom>
          <a:solidFill>
            <a:schemeClr val="bg1"/>
          </a:solidFill>
        </p:spPr>
        <p:txBody>
          <a:bodyPr wrap="none" rtlCol="0">
            <a:spAutoFit/>
          </a:bodyPr>
          <a:lstStyle/>
          <a:p>
            <a:r>
              <a:rPr lang="en-US" dirty="0">
                <a:solidFill>
                  <a:srgbClr val="008000"/>
                </a:solidFill>
                <a:latin typeface="Arial" pitchFamily="34" charset="0"/>
                <a:cs typeface="Arial" pitchFamily="34" charset="0"/>
              </a:rPr>
              <a:t>factors</a:t>
            </a:r>
          </a:p>
        </p:txBody>
      </p:sp>
    </p:spTree>
    <p:extLst>
      <p:ext uri="{BB962C8B-B14F-4D97-AF65-F5344CB8AC3E}">
        <p14:creationId xmlns:p14="http://schemas.microsoft.com/office/powerpoint/2010/main" val="3601163389"/>
      </p:ext>
    </p:extLst>
  </p:cSld>
  <p:clrMapOvr>
    <a:masterClrMapping/>
  </p:clrMapOvr>
  <p:transition advTm="13329"/>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SGD vs. GD</a:t>
            </a:r>
          </a:p>
        </p:txBody>
      </p:sp>
      <p:sp>
        <p:nvSpPr>
          <p:cNvPr id="10" name="Content Placeholder 9"/>
          <p:cNvSpPr>
            <a:spLocks noGrp="1"/>
          </p:cNvSpPr>
          <p:nvPr>
            <p:ph idx="1"/>
          </p:nvPr>
        </p:nvSpPr>
        <p:spPr>
          <a:xfrm>
            <a:off x="838200" y="1295907"/>
            <a:ext cx="10515600" cy="4351338"/>
          </a:xfrm>
        </p:spPr>
        <p:txBody>
          <a:bodyPr/>
          <a:lstStyle/>
          <a:p>
            <a:r>
              <a:rPr lang="en-US" b="1" dirty="0"/>
              <a:t>Convergence of </a:t>
            </a:r>
            <a:r>
              <a:rPr lang="en-US" b="1" dirty="0">
                <a:solidFill>
                  <a:srgbClr val="FF0000"/>
                </a:solidFill>
              </a:rPr>
              <a:t>GD</a:t>
            </a:r>
            <a:r>
              <a:rPr lang="en-US" b="1" dirty="0">
                <a:solidFill>
                  <a:srgbClr val="D60093"/>
                </a:solidFill>
              </a:rPr>
              <a:t> </a:t>
            </a:r>
            <a:r>
              <a:rPr lang="en-US" b="1" dirty="0"/>
              <a:t>vs. </a:t>
            </a:r>
            <a:r>
              <a:rPr lang="en-US" b="1" dirty="0">
                <a:solidFill>
                  <a:srgbClr val="0000FF"/>
                </a:solidFill>
              </a:rPr>
              <a:t>SGD </a:t>
            </a:r>
            <a:endParaRPr lang="en-US" b="1" dirty="0">
              <a:solidFill>
                <a:srgbClr val="D60093"/>
              </a:solidFill>
            </a:endParaRPr>
          </a:p>
        </p:txBody>
      </p:sp>
      <p:sp>
        <p:nvSpPr>
          <p:cNvPr id="6" name="Slide Number Placeholder 5"/>
          <p:cNvSpPr>
            <a:spLocks noGrp="1"/>
          </p:cNvSpPr>
          <p:nvPr>
            <p:ph type="sldNum" sz="quarter" idx="12"/>
          </p:nvPr>
        </p:nvSpPr>
        <p:spPr/>
        <p:txBody>
          <a:bodyPr/>
          <a:lstStyle/>
          <a:p>
            <a:fld id="{19B12225-5612-419B-A8D5-4B8EEE4C217E}" type="slidenum">
              <a:rPr lang="en-US" smtClean="0"/>
              <a:pPr/>
              <a:t>19</a:t>
            </a:fld>
            <a:endParaRPr lang="en-US"/>
          </a:p>
        </p:txBody>
      </p:sp>
      <p:pic>
        <p:nvPicPr>
          <p:cNvPr id="51202" name="Picture 2" descr="http://upload.wikimedia.org/wikipedia/en/f/f3/Stogr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3929" y="2025134"/>
            <a:ext cx="4610100" cy="36195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423170" y="5726668"/>
            <a:ext cx="1633781" cy="369332"/>
          </a:xfrm>
          <a:prstGeom prst="rect">
            <a:avLst/>
          </a:prstGeom>
          <a:noFill/>
        </p:spPr>
        <p:txBody>
          <a:bodyPr wrap="none" rtlCol="0">
            <a:spAutoFit/>
          </a:bodyPr>
          <a:lstStyle/>
          <a:p>
            <a:r>
              <a:rPr lang="en-US" b="1" dirty="0">
                <a:solidFill>
                  <a:srgbClr val="008000"/>
                </a:solidFill>
                <a:latin typeface="Arial" pitchFamily="34" charset="0"/>
                <a:cs typeface="Arial" pitchFamily="34" charset="0"/>
              </a:rPr>
              <a:t>Iteration/step</a:t>
            </a:r>
          </a:p>
        </p:txBody>
      </p:sp>
      <p:sp>
        <p:nvSpPr>
          <p:cNvPr id="9" name="TextBox 8"/>
          <p:cNvSpPr txBox="1"/>
          <p:nvPr/>
        </p:nvSpPr>
        <p:spPr>
          <a:xfrm rot="16200000">
            <a:off x="939779" y="3571758"/>
            <a:ext cx="3518977" cy="369332"/>
          </a:xfrm>
          <a:prstGeom prst="rect">
            <a:avLst/>
          </a:prstGeom>
          <a:noFill/>
        </p:spPr>
        <p:txBody>
          <a:bodyPr wrap="none" rtlCol="0">
            <a:spAutoFit/>
          </a:bodyPr>
          <a:lstStyle/>
          <a:p>
            <a:r>
              <a:rPr lang="en-US" b="1" dirty="0">
                <a:solidFill>
                  <a:srgbClr val="008000"/>
                </a:solidFill>
                <a:latin typeface="Arial" pitchFamily="34" charset="0"/>
                <a:cs typeface="Arial" pitchFamily="34" charset="0"/>
              </a:rPr>
              <a:t>Value of the objective function</a:t>
            </a:r>
          </a:p>
        </p:txBody>
      </p:sp>
      <p:sp>
        <p:nvSpPr>
          <p:cNvPr id="8" name="Freeform 7"/>
          <p:cNvSpPr/>
          <p:nvPr/>
        </p:nvSpPr>
        <p:spPr>
          <a:xfrm>
            <a:off x="3176537" y="2284214"/>
            <a:ext cx="1755648" cy="2624328"/>
          </a:xfrm>
          <a:custGeom>
            <a:avLst/>
            <a:gdLst>
              <a:gd name="connsiteX0" fmla="*/ 0 w 1755648"/>
              <a:gd name="connsiteY0" fmla="*/ 0 h 2624328"/>
              <a:gd name="connsiteX1" fmla="*/ 210312 w 1755648"/>
              <a:gd name="connsiteY1" fmla="*/ 1892808 h 2624328"/>
              <a:gd name="connsiteX2" fmla="*/ 521208 w 1755648"/>
              <a:gd name="connsiteY2" fmla="*/ 2331720 h 2624328"/>
              <a:gd name="connsiteX3" fmla="*/ 1755648 w 1755648"/>
              <a:gd name="connsiteY3" fmla="*/ 2624328 h 2624328"/>
            </a:gdLst>
            <a:ahLst/>
            <a:cxnLst>
              <a:cxn ang="0">
                <a:pos x="connsiteX0" y="connsiteY0"/>
              </a:cxn>
              <a:cxn ang="0">
                <a:pos x="connsiteX1" y="connsiteY1"/>
              </a:cxn>
              <a:cxn ang="0">
                <a:pos x="connsiteX2" y="connsiteY2"/>
              </a:cxn>
              <a:cxn ang="0">
                <a:pos x="connsiteX3" y="connsiteY3"/>
              </a:cxn>
            </a:cxnLst>
            <a:rect l="l" t="t" r="r" b="b"/>
            <a:pathLst>
              <a:path w="1755648" h="2624328">
                <a:moveTo>
                  <a:pt x="0" y="0"/>
                </a:moveTo>
                <a:cubicBezTo>
                  <a:pt x="61722" y="752094"/>
                  <a:pt x="123444" y="1504188"/>
                  <a:pt x="210312" y="1892808"/>
                </a:cubicBezTo>
                <a:cubicBezTo>
                  <a:pt x="297180" y="2281428"/>
                  <a:pt x="263652" y="2209800"/>
                  <a:pt x="521208" y="2331720"/>
                </a:cubicBezTo>
                <a:cubicBezTo>
                  <a:pt x="778764" y="2453640"/>
                  <a:pt x="1267206" y="2538984"/>
                  <a:pt x="1755648" y="2624328"/>
                </a:cubicBezTo>
              </a:path>
            </a:pathLst>
          </a:custGeom>
          <a:noFill/>
          <a:ln w="1905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2" name="Straight Arrow Connector 11"/>
          <p:cNvCxnSpPr/>
          <p:nvPr/>
        </p:nvCxnSpPr>
        <p:spPr>
          <a:xfrm flipH="1">
            <a:off x="3243073" y="1828800"/>
            <a:ext cx="2167129" cy="1060704"/>
          </a:xfrm>
          <a:prstGeom prst="straightConnector1">
            <a:avLst/>
          </a:prstGeom>
          <a:ln w="28575">
            <a:solidFill>
              <a:srgbClr val="FF0000"/>
            </a:solidFill>
            <a:tailEnd type="arrow"/>
          </a:ln>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flipH="1">
            <a:off x="4800601" y="1828800"/>
            <a:ext cx="1828801" cy="2209800"/>
          </a:xfrm>
          <a:prstGeom prst="straightConnector1">
            <a:avLst/>
          </a:prstGeom>
          <a:ln w="28575">
            <a:solidFill>
              <a:srgbClr val="0000FF"/>
            </a:solidFill>
            <a:tailEnd type="arrow"/>
          </a:ln>
        </p:spPr>
        <p:style>
          <a:lnRef idx="1">
            <a:schemeClr val="dk1"/>
          </a:lnRef>
          <a:fillRef idx="0">
            <a:schemeClr val="dk1"/>
          </a:fillRef>
          <a:effectRef idx="0">
            <a:schemeClr val="dk1"/>
          </a:effectRef>
          <a:fontRef idx="minor">
            <a:schemeClr val="tx1"/>
          </a:fontRef>
        </p:style>
      </p:cxnSp>
      <p:sp>
        <p:nvSpPr>
          <p:cNvPr id="17" name="TextBox 16"/>
          <p:cNvSpPr txBox="1"/>
          <p:nvPr/>
        </p:nvSpPr>
        <p:spPr>
          <a:xfrm>
            <a:off x="7772400" y="3718680"/>
            <a:ext cx="2703384" cy="3139321"/>
          </a:xfrm>
          <a:prstGeom prst="rect">
            <a:avLst/>
          </a:prstGeom>
          <a:noFill/>
        </p:spPr>
        <p:txBody>
          <a:bodyPr wrap="square" rtlCol="0">
            <a:spAutoFit/>
          </a:bodyPr>
          <a:lstStyle/>
          <a:p>
            <a:r>
              <a:rPr lang="en-US" b="1" dirty="0">
                <a:solidFill>
                  <a:srgbClr val="008000"/>
                </a:solidFill>
                <a:latin typeface="Arial" pitchFamily="34" charset="0"/>
                <a:cs typeface="Arial" pitchFamily="34" charset="0"/>
              </a:rPr>
              <a:t>GD</a:t>
            </a:r>
            <a:r>
              <a:rPr lang="en-US" dirty="0">
                <a:solidFill>
                  <a:srgbClr val="008000"/>
                </a:solidFill>
                <a:latin typeface="Arial" pitchFamily="34" charset="0"/>
                <a:cs typeface="Arial" pitchFamily="34" charset="0"/>
              </a:rPr>
              <a:t> improves the value of the objective function at every step. </a:t>
            </a:r>
          </a:p>
          <a:p>
            <a:r>
              <a:rPr lang="en-US" b="1" dirty="0">
                <a:solidFill>
                  <a:srgbClr val="008000"/>
                </a:solidFill>
                <a:latin typeface="Arial" pitchFamily="34" charset="0"/>
                <a:cs typeface="Arial" pitchFamily="34" charset="0"/>
              </a:rPr>
              <a:t>SGD</a:t>
            </a:r>
            <a:r>
              <a:rPr lang="en-US" dirty="0">
                <a:solidFill>
                  <a:srgbClr val="008000"/>
                </a:solidFill>
                <a:latin typeface="Arial" pitchFamily="34" charset="0"/>
                <a:cs typeface="Arial" pitchFamily="34" charset="0"/>
              </a:rPr>
              <a:t> improves the value but in a “noisy” way.</a:t>
            </a:r>
          </a:p>
          <a:p>
            <a:r>
              <a:rPr lang="en-US" b="1" dirty="0">
                <a:solidFill>
                  <a:srgbClr val="008000"/>
                </a:solidFill>
                <a:latin typeface="Arial" pitchFamily="34" charset="0"/>
                <a:cs typeface="Arial" pitchFamily="34" charset="0"/>
              </a:rPr>
              <a:t>GD</a:t>
            </a:r>
            <a:r>
              <a:rPr lang="en-US" dirty="0">
                <a:solidFill>
                  <a:srgbClr val="008000"/>
                </a:solidFill>
                <a:latin typeface="Arial" pitchFamily="34" charset="0"/>
                <a:cs typeface="Arial" pitchFamily="34" charset="0"/>
              </a:rPr>
              <a:t> takes fewer steps to converge but each step</a:t>
            </a:r>
            <a:br>
              <a:rPr lang="en-US" dirty="0">
                <a:solidFill>
                  <a:srgbClr val="008000"/>
                </a:solidFill>
                <a:latin typeface="Arial" pitchFamily="34" charset="0"/>
                <a:cs typeface="Arial" pitchFamily="34" charset="0"/>
              </a:rPr>
            </a:br>
            <a:r>
              <a:rPr lang="en-US" dirty="0">
                <a:solidFill>
                  <a:srgbClr val="008000"/>
                </a:solidFill>
                <a:latin typeface="Arial" pitchFamily="34" charset="0"/>
                <a:cs typeface="Arial" pitchFamily="34" charset="0"/>
              </a:rPr>
              <a:t>takes much longer to compute. </a:t>
            </a:r>
          </a:p>
          <a:p>
            <a:r>
              <a:rPr lang="en-US" dirty="0">
                <a:solidFill>
                  <a:srgbClr val="008000"/>
                </a:solidFill>
                <a:latin typeface="Arial" pitchFamily="34" charset="0"/>
                <a:cs typeface="Arial" pitchFamily="34" charset="0"/>
              </a:rPr>
              <a:t>In practice, </a:t>
            </a:r>
            <a:r>
              <a:rPr lang="en-US" b="1" dirty="0">
                <a:solidFill>
                  <a:srgbClr val="008000"/>
                </a:solidFill>
                <a:latin typeface="Arial" pitchFamily="34" charset="0"/>
                <a:cs typeface="Arial" pitchFamily="34" charset="0"/>
              </a:rPr>
              <a:t>SGD</a:t>
            </a:r>
            <a:r>
              <a:rPr lang="en-US" dirty="0">
                <a:solidFill>
                  <a:srgbClr val="008000"/>
                </a:solidFill>
                <a:latin typeface="Arial" pitchFamily="34" charset="0"/>
                <a:cs typeface="Arial" pitchFamily="34" charset="0"/>
              </a:rPr>
              <a:t> is much faster!</a:t>
            </a:r>
          </a:p>
        </p:txBody>
      </p:sp>
      <p:pic>
        <p:nvPicPr>
          <p:cNvPr id="20" name="Picture 2" descr="http://upload.wikimedia.org/wikipedia/commons/thumb/f/ff/Gradient_descent.svg/350px-Gradient_descent.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228602"/>
            <a:ext cx="3200400" cy="3428998"/>
          </a:xfrm>
          <a:prstGeom prst="rect">
            <a:avLst/>
          </a:prstGeom>
          <a:solidFill>
            <a:schemeClr val="bg1"/>
          </a:solidFill>
        </p:spPr>
      </p:pic>
      <p:sp>
        <p:nvSpPr>
          <p:cNvPr id="21" name="Freeform 20"/>
          <p:cNvSpPr/>
          <p:nvPr/>
        </p:nvSpPr>
        <p:spPr>
          <a:xfrm>
            <a:off x="7997952" y="1709928"/>
            <a:ext cx="932688" cy="1252728"/>
          </a:xfrm>
          <a:custGeom>
            <a:avLst/>
            <a:gdLst>
              <a:gd name="connsiteX0" fmla="*/ 36576 w 932688"/>
              <a:gd name="connsiteY0" fmla="*/ 1252728 h 1252728"/>
              <a:gd name="connsiteX1" fmla="*/ 0 w 932688"/>
              <a:gd name="connsiteY1" fmla="*/ 1069848 h 1252728"/>
              <a:gd name="connsiteX2" fmla="*/ 173736 w 932688"/>
              <a:gd name="connsiteY2" fmla="*/ 1078992 h 1252728"/>
              <a:gd name="connsiteX3" fmla="*/ 36576 w 932688"/>
              <a:gd name="connsiteY3" fmla="*/ 987552 h 1252728"/>
              <a:gd name="connsiteX4" fmla="*/ 201168 w 932688"/>
              <a:gd name="connsiteY4" fmla="*/ 978408 h 1252728"/>
              <a:gd name="connsiteX5" fmla="*/ 228600 w 932688"/>
              <a:gd name="connsiteY5" fmla="*/ 859536 h 1252728"/>
              <a:gd name="connsiteX6" fmla="*/ 109728 w 932688"/>
              <a:gd name="connsiteY6" fmla="*/ 832104 h 1252728"/>
              <a:gd name="connsiteX7" fmla="*/ 155448 w 932688"/>
              <a:gd name="connsiteY7" fmla="*/ 740664 h 1252728"/>
              <a:gd name="connsiteX8" fmla="*/ 36576 w 932688"/>
              <a:gd name="connsiteY8" fmla="*/ 685800 h 1252728"/>
              <a:gd name="connsiteX9" fmla="*/ 118872 w 932688"/>
              <a:gd name="connsiteY9" fmla="*/ 594360 h 1252728"/>
              <a:gd name="connsiteX10" fmla="*/ 237744 w 932688"/>
              <a:gd name="connsiteY10" fmla="*/ 676656 h 1252728"/>
              <a:gd name="connsiteX11" fmla="*/ 292608 w 932688"/>
              <a:gd name="connsiteY11" fmla="*/ 758952 h 1252728"/>
              <a:gd name="connsiteX12" fmla="*/ 338328 w 932688"/>
              <a:gd name="connsiteY12" fmla="*/ 813816 h 1252728"/>
              <a:gd name="connsiteX13" fmla="*/ 374904 w 932688"/>
              <a:gd name="connsiteY13" fmla="*/ 740664 h 1252728"/>
              <a:gd name="connsiteX14" fmla="*/ 329184 w 932688"/>
              <a:gd name="connsiteY14" fmla="*/ 621792 h 1252728"/>
              <a:gd name="connsiteX15" fmla="*/ 420624 w 932688"/>
              <a:gd name="connsiteY15" fmla="*/ 585216 h 1252728"/>
              <a:gd name="connsiteX16" fmla="*/ 356616 w 932688"/>
              <a:gd name="connsiteY16" fmla="*/ 493776 h 1252728"/>
              <a:gd name="connsiteX17" fmla="*/ 237744 w 932688"/>
              <a:gd name="connsiteY17" fmla="*/ 521208 h 1252728"/>
              <a:gd name="connsiteX18" fmla="*/ 219456 w 932688"/>
              <a:gd name="connsiteY18" fmla="*/ 411480 h 1252728"/>
              <a:gd name="connsiteX19" fmla="*/ 320040 w 932688"/>
              <a:gd name="connsiteY19" fmla="*/ 411480 h 1252728"/>
              <a:gd name="connsiteX20" fmla="*/ 356616 w 932688"/>
              <a:gd name="connsiteY20" fmla="*/ 338328 h 1252728"/>
              <a:gd name="connsiteX21" fmla="*/ 457200 w 932688"/>
              <a:gd name="connsiteY21" fmla="*/ 457200 h 1252728"/>
              <a:gd name="connsiteX22" fmla="*/ 466344 w 932688"/>
              <a:gd name="connsiteY22" fmla="*/ 548640 h 1252728"/>
              <a:gd name="connsiteX23" fmla="*/ 585216 w 932688"/>
              <a:gd name="connsiteY23" fmla="*/ 557784 h 1252728"/>
              <a:gd name="connsiteX24" fmla="*/ 548640 w 932688"/>
              <a:gd name="connsiteY24" fmla="*/ 448056 h 1252728"/>
              <a:gd name="connsiteX25" fmla="*/ 539496 w 932688"/>
              <a:gd name="connsiteY25" fmla="*/ 374904 h 1252728"/>
              <a:gd name="connsiteX26" fmla="*/ 640080 w 932688"/>
              <a:gd name="connsiteY26" fmla="*/ 374904 h 1252728"/>
              <a:gd name="connsiteX27" fmla="*/ 640080 w 932688"/>
              <a:gd name="connsiteY27" fmla="*/ 329184 h 1252728"/>
              <a:gd name="connsiteX28" fmla="*/ 731520 w 932688"/>
              <a:gd name="connsiteY28" fmla="*/ 356616 h 1252728"/>
              <a:gd name="connsiteX29" fmla="*/ 667512 w 932688"/>
              <a:gd name="connsiteY29" fmla="*/ 256032 h 1252728"/>
              <a:gd name="connsiteX30" fmla="*/ 539496 w 932688"/>
              <a:gd name="connsiteY30" fmla="*/ 228600 h 1252728"/>
              <a:gd name="connsiteX31" fmla="*/ 512064 w 932688"/>
              <a:gd name="connsiteY31" fmla="*/ 155448 h 1252728"/>
              <a:gd name="connsiteX32" fmla="*/ 585216 w 932688"/>
              <a:gd name="connsiteY32" fmla="*/ 128016 h 1252728"/>
              <a:gd name="connsiteX33" fmla="*/ 566928 w 932688"/>
              <a:gd name="connsiteY33" fmla="*/ 45720 h 1252728"/>
              <a:gd name="connsiteX34" fmla="*/ 685800 w 932688"/>
              <a:gd name="connsiteY34" fmla="*/ 0 h 1252728"/>
              <a:gd name="connsiteX35" fmla="*/ 685800 w 932688"/>
              <a:gd name="connsiteY35" fmla="*/ 109728 h 1252728"/>
              <a:gd name="connsiteX36" fmla="*/ 649224 w 932688"/>
              <a:gd name="connsiteY36" fmla="*/ 164592 h 1252728"/>
              <a:gd name="connsiteX37" fmla="*/ 713232 w 932688"/>
              <a:gd name="connsiteY37" fmla="*/ 228600 h 1252728"/>
              <a:gd name="connsiteX38" fmla="*/ 786384 w 932688"/>
              <a:gd name="connsiteY38" fmla="*/ 256032 h 1252728"/>
              <a:gd name="connsiteX39" fmla="*/ 841248 w 932688"/>
              <a:gd name="connsiteY39" fmla="*/ 137160 h 1252728"/>
              <a:gd name="connsiteX40" fmla="*/ 932688 w 932688"/>
              <a:gd name="connsiteY40" fmla="*/ 146304 h 125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32688" h="1252728">
                <a:moveTo>
                  <a:pt x="36576" y="1252728"/>
                </a:moveTo>
                <a:lnTo>
                  <a:pt x="0" y="1069848"/>
                </a:lnTo>
                <a:lnTo>
                  <a:pt x="173736" y="1078992"/>
                </a:lnTo>
                <a:lnTo>
                  <a:pt x="36576" y="987552"/>
                </a:lnTo>
                <a:lnTo>
                  <a:pt x="201168" y="978408"/>
                </a:lnTo>
                <a:lnTo>
                  <a:pt x="228600" y="859536"/>
                </a:lnTo>
                <a:lnTo>
                  <a:pt x="109728" y="832104"/>
                </a:lnTo>
                <a:lnTo>
                  <a:pt x="155448" y="740664"/>
                </a:lnTo>
                <a:lnTo>
                  <a:pt x="36576" y="685800"/>
                </a:lnTo>
                <a:lnTo>
                  <a:pt x="118872" y="594360"/>
                </a:lnTo>
                <a:lnTo>
                  <a:pt x="237744" y="676656"/>
                </a:lnTo>
                <a:lnTo>
                  <a:pt x="292608" y="758952"/>
                </a:lnTo>
                <a:lnTo>
                  <a:pt x="338328" y="813816"/>
                </a:lnTo>
                <a:lnTo>
                  <a:pt x="374904" y="740664"/>
                </a:lnTo>
                <a:lnTo>
                  <a:pt x="329184" y="621792"/>
                </a:lnTo>
                <a:lnTo>
                  <a:pt x="420624" y="585216"/>
                </a:lnTo>
                <a:lnTo>
                  <a:pt x="356616" y="493776"/>
                </a:lnTo>
                <a:lnTo>
                  <a:pt x="237744" y="521208"/>
                </a:lnTo>
                <a:lnTo>
                  <a:pt x="219456" y="411480"/>
                </a:lnTo>
                <a:lnTo>
                  <a:pt x="320040" y="411480"/>
                </a:lnTo>
                <a:lnTo>
                  <a:pt x="356616" y="338328"/>
                </a:lnTo>
                <a:lnTo>
                  <a:pt x="457200" y="457200"/>
                </a:lnTo>
                <a:lnTo>
                  <a:pt x="466344" y="548640"/>
                </a:lnTo>
                <a:lnTo>
                  <a:pt x="585216" y="557784"/>
                </a:lnTo>
                <a:lnTo>
                  <a:pt x="548640" y="448056"/>
                </a:lnTo>
                <a:lnTo>
                  <a:pt x="539496" y="374904"/>
                </a:lnTo>
                <a:lnTo>
                  <a:pt x="640080" y="374904"/>
                </a:lnTo>
                <a:lnTo>
                  <a:pt x="640080" y="329184"/>
                </a:lnTo>
                <a:lnTo>
                  <a:pt x="731520" y="356616"/>
                </a:lnTo>
                <a:lnTo>
                  <a:pt x="667512" y="256032"/>
                </a:lnTo>
                <a:lnTo>
                  <a:pt x="539496" y="228600"/>
                </a:lnTo>
                <a:lnTo>
                  <a:pt x="512064" y="155448"/>
                </a:lnTo>
                <a:lnTo>
                  <a:pt x="585216" y="128016"/>
                </a:lnTo>
                <a:lnTo>
                  <a:pt x="566928" y="45720"/>
                </a:lnTo>
                <a:lnTo>
                  <a:pt x="685800" y="0"/>
                </a:lnTo>
                <a:lnTo>
                  <a:pt x="685800" y="109728"/>
                </a:lnTo>
                <a:lnTo>
                  <a:pt x="649224" y="164592"/>
                </a:lnTo>
                <a:lnTo>
                  <a:pt x="713232" y="228600"/>
                </a:lnTo>
                <a:lnTo>
                  <a:pt x="786384" y="256032"/>
                </a:lnTo>
                <a:lnTo>
                  <a:pt x="841248" y="137160"/>
                </a:lnTo>
                <a:lnTo>
                  <a:pt x="932688" y="146304"/>
                </a:lnTo>
              </a:path>
            </a:pathLst>
          </a:custGeom>
          <a:noFill/>
          <a:ln w="19050" cap="sq">
            <a:solidFill>
              <a:srgbClr val="0000FF"/>
            </a:solidFill>
            <a:miter lim="800000"/>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3" name="Straight Arrow Connector 22"/>
          <p:cNvCxnSpPr/>
          <p:nvPr/>
        </p:nvCxnSpPr>
        <p:spPr>
          <a:xfrm>
            <a:off x="7010400" y="1828800"/>
            <a:ext cx="987552" cy="507492"/>
          </a:xfrm>
          <a:prstGeom prst="straightConnector1">
            <a:avLst/>
          </a:prstGeom>
          <a:ln w="28575">
            <a:solidFill>
              <a:srgbClr val="0000FF"/>
            </a:solidFill>
            <a:tailEnd type="arrow"/>
          </a:ln>
        </p:spPr>
        <p:style>
          <a:lnRef idx="1">
            <a:schemeClr val="dk1"/>
          </a:lnRef>
          <a:fillRef idx="0">
            <a:schemeClr val="dk1"/>
          </a:fillRef>
          <a:effectRef idx="0">
            <a:schemeClr val="dk1"/>
          </a:effectRef>
          <a:fontRef idx="minor">
            <a:schemeClr val="tx1"/>
          </a:fontRef>
        </p:style>
      </p:cxnSp>
      <p:sp>
        <p:nvSpPr>
          <p:cNvPr id="28" name="Freeform 27"/>
          <p:cNvSpPr/>
          <p:nvPr/>
        </p:nvSpPr>
        <p:spPr>
          <a:xfrm>
            <a:off x="5483352" y="1819656"/>
            <a:ext cx="2441448" cy="1304544"/>
          </a:xfrm>
          <a:custGeom>
            <a:avLst/>
            <a:gdLst>
              <a:gd name="connsiteX0" fmla="*/ 0 w 2578608"/>
              <a:gd name="connsiteY0" fmla="*/ 0 h 1404140"/>
              <a:gd name="connsiteX1" fmla="*/ 457200 w 2578608"/>
              <a:gd name="connsiteY1" fmla="*/ 1024128 h 1404140"/>
              <a:gd name="connsiteX2" fmla="*/ 1545336 w 2578608"/>
              <a:gd name="connsiteY2" fmla="*/ 1399032 h 1404140"/>
              <a:gd name="connsiteX3" fmla="*/ 2578608 w 2578608"/>
              <a:gd name="connsiteY3" fmla="*/ 1207008 h 1404140"/>
            </a:gdLst>
            <a:ahLst/>
            <a:cxnLst>
              <a:cxn ang="0">
                <a:pos x="connsiteX0" y="connsiteY0"/>
              </a:cxn>
              <a:cxn ang="0">
                <a:pos x="connsiteX1" y="connsiteY1"/>
              </a:cxn>
              <a:cxn ang="0">
                <a:pos x="connsiteX2" y="connsiteY2"/>
              </a:cxn>
              <a:cxn ang="0">
                <a:pos x="connsiteX3" y="connsiteY3"/>
              </a:cxn>
            </a:cxnLst>
            <a:rect l="l" t="t" r="r" b="b"/>
            <a:pathLst>
              <a:path w="2578608" h="1404140">
                <a:moveTo>
                  <a:pt x="0" y="0"/>
                </a:moveTo>
                <a:cubicBezTo>
                  <a:pt x="99822" y="395478"/>
                  <a:pt x="199644" y="790956"/>
                  <a:pt x="457200" y="1024128"/>
                </a:cubicBezTo>
                <a:cubicBezTo>
                  <a:pt x="714756" y="1257300"/>
                  <a:pt x="1191768" y="1368552"/>
                  <a:pt x="1545336" y="1399032"/>
                </a:cubicBezTo>
                <a:cubicBezTo>
                  <a:pt x="1898904" y="1429512"/>
                  <a:pt x="2238756" y="1318260"/>
                  <a:pt x="2578608" y="1207008"/>
                </a:cubicBezTo>
              </a:path>
            </a:pathLst>
          </a:custGeom>
          <a:noFill/>
          <a:ln w="28575">
            <a:solidFill>
              <a:srgbClr val="FF0000"/>
            </a:solidFill>
            <a:tailEnd type="arrow"/>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12514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BAAF0E-DA7C-4013-BDFE-9E7A3F757BD9}"/>
              </a:ext>
            </a:extLst>
          </p:cNvPr>
          <p:cNvSpPr>
            <a:spLocks noGrp="1"/>
          </p:cNvSpPr>
          <p:nvPr>
            <p:ph type="title"/>
          </p:nvPr>
        </p:nvSpPr>
        <p:spPr>
          <a:xfrm>
            <a:off x="838200" y="2685704"/>
            <a:ext cx="10515600" cy="1325563"/>
          </a:xfrm>
        </p:spPr>
        <p:txBody>
          <a:bodyPr/>
          <a:lstStyle/>
          <a:p>
            <a:pPr algn="ctr"/>
            <a:r>
              <a:rPr lang="en-US" altLang="zh-CN" sz="5799" b="1" dirty="0">
                <a:solidFill>
                  <a:srgbClr val="00C3D9"/>
                </a:solidFill>
                <a:latin typeface="微软雅黑" pitchFamily="34" charset="-122"/>
                <a:ea typeface="微软雅黑" pitchFamily="34" charset="-122"/>
                <a:cs typeface="+mn-cs"/>
              </a:rPr>
              <a:t>1. Go Through 10 Weeks</a:t>
            </a:r>
            <a:endParaRPr lang="zh-CN" altLang="en-US" sz="5799" b="1" dirty="0">
              <a:solidFill>
                <a:srgbClr val="00C3D9"/>
              </a:solidFill>
              <a:latin typeface="微软雅黑" pitchFamily="34" charset="-122"/>
              <a:ea typeface="微软雅黑" pitchFamily="34" charset="-122"/>
              <a:cs typeface="+mn-cs"/>
            </a:endParaRPr>
          </a:p>
        </p:txBody>
      </p:sp>
      <p:sp>
        <p:nvSpPr>
          <p:cNvPr id="4" name="灯片编号占位符 3">
            <a:extLst>
              <a:ext uri="{FF2B5EF4-FFF2-40B4-BE49-F238E27FC236}">
                <a16:creationId xmlns:a16="http://schemas.microsoft.com/office/drawing/2014/main" id="{B889EC58-46B5-427D-8798-41B740687DC0}"/>
              </a:ext>
            </a:extLst>
          </p:cNvPr>
          <p:cNvSpPr>
            <a:spLocks noGrp="1"/>
          </p:cNvSpPr>
          <p:nvPr>
            <p:ph type="sldNum" sz="quarter" idx="12"/>
          </p:nvPr>
        </p:nvSpPr>
        <p:spPr/>
        <p:txBody>
          <a:bodyPr/>
          <a:lstStyle/>
          <a:p>
            <a:fld id="{396425DD-4F20-6240-8297-3A91A68F671E}" type="slidenum">
              <a:rPr kumimoji="1" lang="zh-CN" altLang="en-US" smtClean="0"/>
              <a:t>2</a:t>
            </a:fld>
            <a:endParaRPr kumimoji="1" lang="zh-CN" altLang="en-US"/>
          </a:p>
        </p:txBody>
      </p:sp>
    </p:spTree>
    <p:extLst>
      <p:ext uri="{BB962C8B-B14F-4D97-AF65-F5344CB8AC3E}">
        <p14:creationId xmlns:p14="http://schemas.microsoft.com/office/powerpoint/2010/main" val="795680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524000" y="1262394"/>
            <a:ext cx="9144000" cy="5595605"/>
          </a:xfrm>
          <a:prstGeom prst="rect">
            <a:avLst/>
          </a:prstGeom>
          <a:solidFill>
            <a:schemeClr val="tx1"/>
          </a:solidFill>
          <a:ln w="381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164886" name="AutoShape 22"/>
          <p:cNvSpPr>
            <a:spLocks noChangeArrowheads="1"/>
          </p:cNvSpPr>
          <p:nvPr/>
        </p:nvSpPr>
        <p:spPr bwMode="auto">
          <a:xfrm>
            <a:off x="5429251" y="1219200"/>
            <a:ext cx="585787" cy="5257800"/>
          </a:xfrm>
          <a:prstGeom prst="downArrow">
            <a:avLst>
              <a:gd name="adj1" fmla="val 50000"/>
              <a:gd name="adj2" fmla="val 29201"/>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Arial" pitchFamily="34" charset="0"/>
              <a:cs typeface="Arial" pitchFamily="34" charset="0"/>
            </a:endParaRPr>
          </a:p>
        </p:txBody>
      </p:sp>
      <p:sp>
        <p:nvSpPr>
          <p:cNvPr id="164867" name="Line 3"/>
          <p:cNvSpPr>
            <a:spLocks noChangeShapeType="1"/>
          </p:cNvSpPr>
          <p:nvPr/>
        </p:nvSpPr>
        <p:spPr bwMode="auto">
          <a:xfrm>
            <a:off x="5572507" y="1676400"/>
            <a:ext cx="936625"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Arial" pitchFamily="34" charset="0"/>
              <a:cs typeface="Arial" pitchFamily="34" charset="0"/>
            </a:endParaRPr>
          </a:p>
        </p:txBody>
      </p:sp>
      <p:sp>
        <p:nvSpPr>
          <p:cNvPr id="164877" name="Line 13"/>
          <p:cNvSpPr>
            <a:spLocks noChangeShapeType="1"/>
          </p:cNvSpPr>
          <p:nvPr/>
        </p:nvSpPr>
        <p:spPr bwMode="auto">
          <a:xfrm>
            <a:off x="5581651" y="6129337"/>
            <a:ext cx="936625"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Arial" pitchFamily="34" charset="0"/>
              <a:cs typeface="Arial" pitchFamily="34" charset="0"/>
            </a:endParaRPr>
          </a:p>
        </p:txBody>
      </p:sp>
      <p:sp>
        <p:nvSpPr>
          <p:cNvPr id="164878" name="Text Box 14"/>
          <p:cNvSpPr txBox="1">
            <a:spLocks noChangeArrowheads="1"/>
          </p:cNvSpPr>
          <p:nvPr/>
        </p:nvSpPr>
        <p:spPr bwMode="auto">
          <a:xfrm>
            <a:off x="5834062" y="5805488"/>
            <a:ext cx="22685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a:solidFill>
                  <a:srgbClr val="FF0000"/>
                </a:solidFill>
                <a:latin typeface="Arial" pitchFamily="34" charset="0"/>
                <a:cs typeface="Arial" pitchFamily="34" charset="0"/>
              </a:rPr>
              <a:t>Grand Prize: 0.8563 </a:t>
            </a:r>
          </a:p>
        </p:txBody>
      </p:sp>
      <p:sp>
        <p:nvSpPr>
          <p:cNvPr id="164880" name="Text Box 16"/>
          <p:cNvSpPr txBox="1">
            <a:spLocks noChangeArrowheads="1"/>
          </p:cNvSpPr>
          <p:nvPr/>
        </p:nvSpPr>
        <p:spPr bwMode="auto">
          <a:xfrm>
            <a:off x="5824537" y="2855976"/>
            <a:ext cx="27003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dirty="0">
                <a:solidFill>
                  <a:schemeClr val="bg1"/>
                </a:solidFill>
                <a:latin typeface="Arial" pitchFamily="34" charset="0"/>
                <a:cs typeface="Arial" pitchFamily="34" charset="0"/>
              </a:rPr>
              <a:t>Netflix: 0.9514 </a:t>
            </a:r>
          </a:p>
        </p:txBody>
      </p:sp>
      <p:sp>
        <p:nvSpPr>
          <p:cNvPr id="164881" name="Text Box 17"/>
          <p:cNvSpPr txBox="1">
            <a:spLocks noChangeArrowheads="1"/>
          </p:cNvSpPr>
          <p:nvPr/>
        </p:nvSpPr>
        <p:spPr bwMode="auto">
          <a:xfrm>
            <a:off x="5834062" y="2300288"/>
            <a:ext cx="27003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dirty="0">
                <a:solidFill>
                  <a:schemeClr val="bg1"/>
                </a:solidFill>
                <a:latin typeface="Arial" pitchFamily="34" charset="0"/>
                <a:cs typeface="Arial" pitchFamily="34" charset="0"/>
              </a:rPr>
              <a:t>Movie average: 1.0533</a:t>
            </a:r>
          </a:p>
        </p:txBody>
      </p:sp>
      <p:sp>
        <p:nvSpPr>
          <p:cNvPr id="164882" name="Text Box 18"/>
          <p:cNvSpPr txBox="1">
            <a:spLocks noChangeArrowheads="1"/>
          </p:cNvSpPr>
          <p:nvPr/>
        </p:nvSpPr>
        <p:spPr bwMode="auto">
          <a:xfrm>
            <a:off x="5834062" y="1937575"/>
            <a:ext cx="27003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dirty="0">
                <a:solidFill>
                  <a:schemeClr val="bg1"/>
                </a:solidFill>
                <a:latin typeface="Arial" pitchFamily="34" charset="0"/>
                <a:cs typeface="Arial" pitchFamily="34" charset="0"/>
              </a:rPr>
              <a:t>User average: 1.0651 </a:t>
            </a:r>
          </a:p>
        </p:txBody>
      </p:sp>
      <p:sp>
        <p:nvSpPr>
          <p:cNvPr id="164883" name="Text Box 19"/>
          <p:cNvSpPr txBox="1">
            <a:spLocks noChangeArrowheads="1"/>
          </p:cNvSpPr>
          <p:nvPr/>
        </p:nvSpPr>
        <p:spPr bwMode="auto">
          <a:xfrm>
            <a:off x="5834062" y="1313688"/>
            <a:ext cx="27003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dirty="0">
                <a:solidFill>
                  <a:schemeClr val="bg1"/>
                </a:solidFill>
                <a:latin typeface="Arial" pitchFamily="34" charset="0"/>
                <a:cs typeface="Arial" pitchFamily="34" charset="0"/>
              </a:rPr>
              <a:t>Global average: 1.1296 </a:t>
            </a:r>
          </a:p>
        </p:txBody>
      </p:sp>
      <p:sp>
        <p:nvSpPr>
          <p:cNvPr id="164892" name="Rectangle 28"/>
          <p:cNvSpPr>
            <a:spLocks noGrp="1" noChangeArrowheads="1"/>
          </p:cNvSpPr>
          <p:nvPr>
            <p:ph type="title"/>
          </p:nvPr>
        </p:nvSpPr>
        <p:spPr>
          <a:noFill/>
          <a:ln/>
        </p:spPr>
        <p:txBody>
          <a:bodyPr/>
          <a:lstStyle/>
          <a:p>
            <a:r>
              <a:rPr lang="en-US" dirty="0"/>
              <a:t>Performance of Various Methods</a:t>
            </a:r>
          </a:p>
        </p:txBody>
      </p:sp>
      <p:sp>
        <p:nvSpPr>
          <p:cNvPr id="33" name="Line 3"/>
          <p:cNvSpPr>
            <a:spLocks noChangeShapeType="1"/>
          </p:cNvSpPr>
          <p:nvPr/>
        </p:nvSpPr>
        <p:spPr bwMode="auto">
          <a:xfrm>
            <a:off x="5573713" y="2242375"/>
            <a:ext cx="936625"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Arial" pitchFamily="34" charset="0"/>
              <a:cs typeface="Arial" pitchFamily="34" charset="0"/>
            </a:endParaRPr>
          </a:p>
        </p:txBody>
      </p:sp>
      <p:sp>
        <p:nvSpPr>
          <p:cNvPr id="34" name="Line 3"/>
          <p:cNvSpPr>
            <a:spLocks noChangeShapeType="1"/>
          </p:cNvSpPr>
          <p:nvPr/>
        </p:nvSpPr>
        <p:spPr bwMode="auto">
          <a:xfrm>
            <a:off x="5573713" y="2623375"/>
            <a:ext cx="936625"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1">
              <a:latin typeface="Arial" pitchFamily="34" charset="0"/>
              <a:cs typeface="Arial" pitchFamily="34" charset="0"/>
            </a:endParaRPr>
          </a:p>
        </p:txBody>
      </p:sp>
      <p:sp>
        <p:nvSpPr>
          <p:cNvPr id="35" name="Line 3"/>
          <p:cNvSpPr>
            <a:spLocks noChangeShapeType="1"/>
          </p:cNvSpPr>
          <p:nvPr/>
        </p:nvSpPr>
        <p:spPr bwMode="auto">
          <a:xfrm>
            <a:off x="5574919" y="3202924"/>
            <a:ext cx="936625"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1">
              <a:latin typeface="Arial" pitchFamily="34" charset="0"/>
              <a:cs typeface="Arial" pitchFamily="34" charset="0"/>
            </a:endParaRPr>
          </a:p>
        </p:txBody>
      </p:sp>
      <p:sp>
        <p:nvSpPr>
          <p:cNvPr id="36" name="Line 3"/>
          <p:cNvSpPr>
            <a:spLocks noChangeShapeType="1"/>
          </p:cNvSpPr>
          <p:nvPr/>
        </p:nvSpPr>
        <p:spPr bwMode="auto">
          <a:xfrm>
            <a:off x="4973257" y="3669792"/>
            <a:ext cx="936625" cy="0"/>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1">
              <a:latin typeface="Arial" pitchFamily="34" charset="0"/>
              <a:cs typeface="Arial" pitchFamily="34" charset="0"/>
            </a:endParaRPr>
          </a:p>
        </p:txBody>
      </p:sp>
      <p:sp>
        <p:nvSpPr>
          <p:cNvPr id="37" name="Text Box 16"/>
          <p:cNvSpPr txBox="1">
            <a:spLocks noChangeArrowheads="1"/>
          </p:cNvSpPr>
          <p:nvPr/>
        </p:nvSpPr>
        <p:spPr bwMode="auto">
          <a:xfrm>
            <a:off x="2057400" y="3352800"/>
            <a:ext cx="35163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a:spcBef>
                <a:spcPct val="50000"/>
              </a:spcBef>
            </a:pPr>
            <a:r>
              <a:rPr lang="en-US" dirty="0">
                <a:solidFill>
                  <a:srgbClr val="FFFF00"/>
                </a:solidFill>
                <a:latin typeface="Arial" pitchFamily="34" charset="0"/>
                <a:cs typeface="Arial" pitchFamily="34" charset="0"/>
              </a:rPr>
              <a:t>Basic Collaborative filtering: 0.94</a:t>
            </a:r>
          </a:p>
        </p:txBody>
      </p:sp>
      <p:sp>
        <p:nvSpPr>
          <p:cNvPr id="38" name="Line 3"/>
          <p:cNvSpPr>
            <a:spLocks noChangeShapeType="1"/>
          </p:cNvSpPr>
          <p:nvPr/>
        </p:nvSpPr>
        <p:spPr bwMode="auto">
          <a:xfrm>
            <a:off x="4973257" y="4376928"/>
            <a:ext cx="936625" cy="0"/>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1">
              <a:latin typeface="Arial" pitchFamily="34" charset="0"/>
              <a:cs typeface="Arial" pitchFamily="34" charset="0"/>
            </a:endParaRPr>
          </a:p>
        </p:txBody>
      </p:sp>
      <p:sp>
        <p:nvSpPr>
          <p:cNvPr id="39" name="Text Box 16"/>
          <p:cNvSpPr txBox="1">
            <a:spLocks noChangeArrowheads="1"/>
          </p:cNvSpPr>
          <p:nvPr/>
        </p:nvSpPr>
        <p:spPr bwMode="auto">
          <a:xfrm>
            <a:off x="2525712" y="4059936"/>
            <a:ext cx="3048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a:spcBef>
                <a:spcPct val="50000"/>
              </a:spcBef>
            </a:pPr>
            <a:r>
              <a:rPr lang="en-US" dirty="0">
                <a:solidFill>
                  <a:srgbClr val="FFFF00"/>
                </a:solidFill>
                <a:latin typeface="Arial" pitchFamily="34" charset="0"/>
                <a:cs typeface="Arial" pitchFamily="34" charset="0"/>
              </a:rPr>
              <a:t>Latent factors: 0.90</a:t>
            </a:r>
          </a:p>
        </p:txBody>
      </p:sp>
      <p:sp>
        <p:nvSpPr>
          <p:cNvPr id="41" name="Line 3"/>
          <p:cNvSpPr>
            <a:spLocks noChangeShapeType="1"/>
          </p:cNvSpPr>
          <p:nvPr/>
        </p:nvSpPr>
        <p:spPr bwMode="auto">
          <a:xfrm>
            <a:off x="4973257" y="4845796"/>
            <a:ext cx="936625" cy="0"/>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1">
              <a:latin typeface="Arial" pitchFamily="34" charset="0"/>
              <a:cs typeface="Arial" pitchFamily="34" charset="0"/>
            </a:endParaRPr>
          </a:p>
        </p:txBody>
      </p:sp>
      <p:sp>
        <p:nvSpPr>
          <p:cNvPr id="42" name="Text Box 16"/>
          <p:cNvSpPr txBox="1">
            <a:spLocks noChangeArrowheads="1"/>
          </p:cNvSpPr>
          <p:nvPr/>
        </p:nvSpPr>
        <p:spPr bwMode="auto">
          <a:xfrm>
            <a:off x="2286000" y="4519660"/>
            <a:ext cx="3276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a:spcBef>
                <a:spcPct val="50000"/>
              </a:spcBef>
            </a:pPr>
            <a:r>
              <a:rPr lang="en-US" dirty="0">
                <a:solidFill>
                  <a:srgbClr val="FFFF00"/>
                </a:solidFill>
                <a:latin typeface="Arial" pitchFamily="34" charset="0"/>
                <a:cs typeface="Arial" pitchFamily="34" charset="0"/>
              </a:rPr>
              <a:t>Latent </a:t>
            </a:r>
            <a:r>
              <a:rPr lang="en-US" dirty="0" err="1">
                <a:solidFill>
                  <a:srgbClr val="FFFF00"/>
                </a:solidFill>
                <a:latin typeface="Arial" pitchFamily="34" charset="0"/>
                <a:cs typeface="Arial" pitchFamily="34" charset="0"/>
              </a:rPr>
              <a:t>factors+Biases</a:t>
            </a:r>
            <a:r>
              <a:rPr lang="en-US" dirty="0">
                <a:solidFill>
                  <a:srgbClr val="FFFF00"/>
                </a:solidFill>
                <a:latin typeface="Arial" pitchFamily="34" charset="0"/>
                <a:cs typeface="Arial" pitchFamily="34" charset="0"/>
              </a:rPr>
              <a:t>: 0.89</a:t>
            </a:r>
          </a:p>
        </p:txBody>
      </p:sp>
      <p:sp>
        <p:nvSpPr>
          <p:cNvPr id="43" name="Line 3"/>
          <p:cNvSpPr>
            <a:spLocks noChangeShapeType="1"/>
          </p:cNvSpPr>
          <p:nvPr/>
        </p:nvSpPr>
        <p:spPr bwMode="auto">
          <a:xfrm>
            <a:off x="4973257" y="4062460"/>
            <a:ext cx="936625" cy="0"/>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1">
              <a:latin typeface="Arial" pitchFamily="34" charset="0"/>
              <a:cs typeface="Arial" pitchFamily="34" charset="0"/>
            </a:endParaRPr>
          </a:p>
        </p:txBody>
      </p:sp>
      <p:sp>
        <p:nvSpPr>
          <p:cNvPr id="44" name="Text Box 16"/>
          <p:cNvSpPr txBox="1">
            <a:spLocks noChangeArrowheads="1"/>
          </p:cNvSpPr>
          <p:nvPr/>
        </p:nvSpPr>
        <p:spPr bwMode="auto">
          <a:xfrm>
            <a:off x="2057400" y="3745468"/>
            <a:ext cx="35163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a:spcBef>
                <a:spcPct val="50000"/>
              </a:spcBef>
            </a:pPr>
            <a:r>
              <a:rPr lang="en-US" dirty="0">
                <a:solidFill>
                  <a:srgbClr val="FFFF00"/>
                </a:solidFill>
                <a:latin typeface="Arial" pitchFamily="34" charset="0"/>
                <a:cs typeface="Arial" pitchFamily="34" charset="0"/>
              </a:rPr>
              <a:t>Collaborative filtering++: 0.91</a:t>
            </a:r>
          </a:p>
        </p:txBody>
      </p:sp>
      <p:sp>
        <p:nvSpPr>
          <p:cNvPr id="4" name="Slide Number Placeholder 3"/>
          <p:cNvSpPr>
            <a:spLocks noGrp="1"/>
          </p:cNvSpPr>
          <p:nvPr>
            <p:ph type="sldNum" sz="quarter" idx="12"/>
          </p:nvPr>
        </p:nvSpPr>
        <p:spPr/>
        <p:txBody>
          <a:bodyPr/>
          <a:lstStyle/>
          <a:p>
            <a:fld id="{19B12225-5612-419B-A8D5-4B8EEE4C217E}" type="slidenum">
              <a:rPr lang="en-US" smtClean="0"/>
              <a:pPr/>
              <a:t>20</a:t>
            </a:fld>
            <a:endParaRPr lang="en-US"/>
          </a:p>
        </p:txBody>
      </p:sp>
      <p:sp>
        <p:nvSpPr>
          <p:cNvPr id="30" name="Line 3"/>
          <p:cNvSpPr>
            <a:spLocks noChangeShapeType="1"/>
          </p:cNvSpPr>
          <p:nvPr/>
        </p:nvSpPr>
        <p:spPr bwMode="auto">
          <a:xfrm>
            <a:off x="4973257" y="5595604"/>
            <a:ext cx="936625" cy="0"/>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1">
              <a:latin typeface="Arial" pitchFamily="34" charset="0"/>
              <a:cs typeface="Arial" pitchFamily="34" charset="0"/>
            </a:endParaRPr>
          </a:p>
        </p:txBody>
      </p:sp>
      <p:sp>
        <p:nvSpPr>
          <p:cNvPr id="31" name="Text Box 16"/>
          <p:cNvSpPr txBox="1">
            <a:spLocks noChangeArrowheads="1"/>
          </p:cNvSpPr>
          <p:nvPr/>
        </p:nvSpPr>
        <p:spPr bwMode="auto">
          <a:xfrm>
            <a:off x="1524000" y="5269468"/>
            <a:ext cx="4038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a:spcBef>
                <a:spcPct val="50000"/>
              </a:spcBef>
            </a:pPr>
            <a:r>
              <a:rPr lang="en-US" b="1" dirty="0">
                <a:solidFill>
                  <a:srgbClr val="FFFF00"/>
                </a:solidFill>
                <a:latin typeface="Arial" pitchFamily="34" charset="0"/>
                <a:cs typeface="Arial" pitchFamily="34" charset="0"/>
              </a:rPr>
              <a:t>Latent </a:t>
            </a:r>
            <a:r>
              <a:rPr lang="en-US" b="1" dirty="0" err="1">
                <a:solidFill>
                  <a:srgbClr val="FFFF00"/>
                </a:solidFill>
                <a:latin typeface="Arial" pitchFamily="34" charset="0"/>
                <a:cs typeface="Arial" pitchFamily="34" charset="0"/>
              </a:rPr>
              <a:t>factors+Biases+Time</a:t>
            </a:r>
            <a:r>
              <a:rPr lang="en-US" b="1" dirty="0">
                <a:solidFill>
                  <a:srgbClr val="FFFF00"/>
                </a:solidFill>
                <a:latin typeface="Arial" pitchFamily="34" charset="0"/>
                <a:cs typeface="Arial" pitchFamily="34" charset="0"/>
              </a:rPr>
              <a:t>: 0.876</a:t>
            </a:r>
          </a:p>
        </p:txBody>
      </p:sp>
      <p:sp>
        <p:nvSpPr>
          <p:cNvPr id="5" name="TextBox 4"/>
          <p:cNvSpPr txBox="1"/>
          <p:nvPr/>
        </p:nvSpPr>
        <p:spPr>
          <a:xfrm>
            <a:off x="6939023" y="3500498"/>
            <a:ext cx="3554178" cy="2062103"/>
          </a:xfrm>
          <a:prstGeom prst="rect">
            <a:avLst/>
          </a:prstGeom>
          <a:noFill/>
        </p:spPr>
        <p:txBody>
          <a:bodyPr wrap="none" rtlCol="0">
            <a:spAutoFit/>
          </a:bodyPr>
          <a:lstStyle/>
          <a:p>
            <a:r>
              <a:rPr lang="en-US" sz="3200" dirty="0">
                <a:solidFill>
                  <a:srgbClr val="D60093"/>
                </a:solidFill>
                <a:latin typeface="Arial" pitchFamily="34" charset="0"/>
                <a:cs typeface="Arial" pitchFamily="34" charset="0"/>
              </a:rPr>
              <a:t>Still no prize! </a:t>
            </a:r>
            <a:r>
              <a:rPr lang="en-US" sz="3200" dirty="0">
                <a:solidFill>
                  <a:srgbClr val="D60093"/>
                </a:solidFill>
                <a:latin typeface="Arial" pitchFamily="34" charset="0"/>
                <a:cs typeface="Arial" pitchFamily="34" charset="0"/>
                <a:sym typeface="Wingdings" pitchFamily="2" charset="2"/>
              </a:rPr>
              <a:t></a:t>
            </a:r>
            <a:endParaRPr lang="en-US" sz="3200" dirty="0">
              <a:solidFill>
                <a:srgbClr val="D60093"/>
              </a:solidFill>
              <a:latin typeface="Arial" pitchFamily="34" charset="0"/>
              <a:cs typeface="Arial" pitchFamily="34" charset="0"/>
            </a:endParaRPr>
          </a:p>
          <a:p>
            <a:r>
              <a:rPr lang="en-US" sz="3200" dirty="0">
                <a:solidFill>
                  <a:srgbClr val="D60093"/>
                </a:solidFill>
                <a:latin typeface="Arial" pitchFamily="34" charset="0"/>
                <a:cs typeface="Arial" pitchFamily="34" charset="0"/>
              </a:rPr>
              <a:t>Getting desperate.</a:t>
            </a:r>
          </a:p>
          <a:p>
            <a:r>
              <a:rPr lang="en-US" sz="3200" b="1" dirty="0">
                <a:solidFill>
                  <a:srgbClr val="D60093"/>
                </a:solidFill>
                <a:latin typeface="Arial" pitchFamily="34" charset="0"/>
                <a:cs typeface="Arial" pitchFamily="34" charset="0"/>
              </a:rPr>
              <a:t>Try a “kitchen </a:t>
            </a:r>
            <a:br>
              <a:rPr lang="en-US" sz="3200" b="1" dirty="0">
                <a:solidFill>
                  <a:srgbClr val="D60093"/>
                </a:solidFill>
                <a:latin typeface="Arial" pitchFamily="34" charset="0"/>
                <a:cs typeface="Arial" pitchFamily="34" charset="0"/>
              </a:rPr>
            </a:br>
            <a:r>
              <a:rPr lang="en-US" sz="3200" b="1" dirty="0">
                <a:solidFill>
                  <a:srgbClr val="D60093"/>
                </a:solidFill>
                <a:latin typeface="Arial" pitchFamily="34" charset="0"/>
                <a:cs typeface="Arial" pitchFamily="34" charset="0"/>
              </a:rPr>
              <a:t>sink” approach!</a:t>
            </a:r>
          </a:p>
        </p:txBody>
      </p:sp>
    </p:spTree>
    <p:extLst>
      <p:ext uri="{BB962C8B-B14F-4D97-AF65-F5344CB8AC3E}">
        <p14:creationId xmlns:p14="http://schemas.microsoft.com/office/powerpoint/2010/main" val="261878406"/>
      </p:ext>
    </p:extLst>
  </p:cSld>
  <p:clrMapOvr>
    <a:masterClrMapping/>
  </p:clrMapOvr>
  <p:transition advTm="32094"/>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lstStyle/>
          <a:p>
            <a:endParaRPr lang="en-US"/>
          </a:p>
        </p:txBody>
      </p:sp>
      <p:graphicFrame>
        <p:nvGraphicFramePr>
          <p:cNvPr id="2050" name="Object 2"/>
          <p:cNvGraphicFramePr>
            <a:graphicFrameLocks noGrp="1" noChangeAspect="1"/>
          </p:cNvGraphicFramePr>
          <p:nvPr>
            <p:ph idx="1"/>
          </p:nvPr>
        </p:nvGraphicFramePr>
        <p:xfrm>
          <a:off x="1524000" y="0"/>
          <a:ext cx="9144000" cy="6851650"/>
        </p:xfrm>
        <a:graphic>
          <a:graphicData uri="http://schemas.openxmlformats.org/presentationml/2006/ole">
            <mc:AlternateContent xmlns:mc="http://schemas.openxmlformats.org/markup-compatibility/2006">
              <mc:Choice xmlns:v="urn:schemas-microsoft-com:vml" Requires="v">
                <p:oleObj spid="_x0000_s1027" name="Acrobat Document" r:id="rId4" imgW="8485560" imgH="6275160" progId="AcroExch.Document.7">
                  <p:embed/>
                </p:oleObj>
              </mc:Choice>
              <mc:Fallback>
                <p:oleObj name="Acrobat Document" r:id="rId4" imgW="8485560" imgH="6275160" progId="AcroExch.Document.7">
                  <p:embed/>
                  <p:pic>
                    <p:nvPicPr>
                      <p:cNvPr id="205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0"/>
                        <a:ext cx="9144000" cy="6851650"/>
                      </a:xfrm>
                      <a:prstGeom prst="rect">
                        <a:avLst/>
                      </a:prstGeom>
                      <a:noFill/>
                      <a:ln>
                        <a:noFill/>
                      </a:ln>
                      <a:effectLst/>
                    </p:spPr>
                  </p:pic>
                </p:oleObj>
              </mc:Fallback>
            </mc:AlternateContent>
          </a:graphicData>
        </a:graphic>
      </p:graphicFrame>
      <p:sp>
        <p:nvSpPr>
          <p:cNvPr id="4" name="Slide Number Placeholder 3"/>
          <p:cNvSpPr>
            <a:spLocks noGrp="1"/>
          </p:cNvSpPr>
          <p:nvPr>
            <p:ph type="sldNum" sz="quarter" idx="12"/>
          </p:nvPr>
        </p:nvSpPr>
        <p:spPr/>
        <p:txBody>
          <a:bodyPr/>
          <a:lstStyle/>
          <a:p>
            <a:fld id="{19B12225-5612-419B-A8D5-4B8EEE4C217E}" type="slidenum">
              <a:rPr lang="en-US" smtClean="0"/>
              <a:pPr/>
              <a:t>21</a:t>
            </a:fld>
            <a:endParaRPr lang="en-US"/>
          </a:p>
        </p:txBody>
      </p:sp>
    </p:spTree>
    <p:extLst>
      <p:ext uri="{BB962C8B-B14F-4D97-AF65-F5344CB8AC3E}">
        <p14:creationId xmlns:p14="http://schemas.microsoft.com/office/powerpoint/2010/main" val="7640892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noAutofit/>
          </a:bodyPr>
          <a:lstStyle/>
          <a:p>
            <a:r>
              <a:rPr lang="en-US" sz="4000" dirty="0"/>
              <a:t>Standing on June 26</a:t>
            </a:r>
            <a:r>
              <a:rPr lang="en-US" sz="4000" baseline="30000" dirty="0"/>
              <a:t>th</a:t>
            </a:r>
            <a:r>
              <a:rPr lang="en-US" sz="4000" dirty="0"/>
              <a:t> 2009</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22</a:t>
            </a:fld>
            <a:endParaRPr lang="en-US"/>
          </a:p>
        </p:txBody>
      </p:sp>
      <p:pic>
        <p:nvPicPr>
          <p:cNvPr id="62468" name="Picture 3" descr="netflix_leaderboard_june26_2009"/>
          <p:cNvPicPr>
            <a:picLocks noChangeAspect="1" noChangeArrowheads="1"/>
          </p:cNvPicPr>
          <p:nvPr/>
        </p:nvPicPr>
        <p:blipFill>
          <a:blip r:embed="rId2" cstate="print"/>
          <a:srcRect l="1801" t="15079" r="4500" b="4712"/>
          <a:stretch>
            <a:fillRect/>
          </a:stretch>
        </p:blipFill>
        <p:spPr bwMode="auto">
          <a:xfrm>
            <a:off x="2706688" y="1233368"/>
            <a:ext cx="6818312" cy="5572125"/>
          </a:xfrm>
          <a:prstGeom prst="rect">
            <a:avLst/>
          </a:prstGeom>
          <a:noFill/>
          <a:ln w="9525">
            <a:noFill/>
            <a:miter lim="800000"/>
            <a:headEnd/>
            <a:tailEnd/>
          </a:ln>
        </p:spPr>
      </p:pic>
      <p:sp>
        <p:nvSpPr>
          <p:cNvPr id="2" name="Rectangle 1"/>
          <p:cNvSpPr/>
          <p:nvPr/>
        </p:nvSpPr>
        <p:spPr>
          <a:xfrm>
            <a:off x="2286000" y="6336268"/>
            <a:ext cx="7659688" cy="369332"/>
          </a:xfrm>
          <a:prstGeom prst="rect">
            <a:avLst/>
          </a:prstGeom>
          <a:solidFill>
            <a:schemeClr val="bg1"/>
          </a:solidFill>
        </p:spPr>
        <p:txBody>
          <a:bodyPr wrap="square">
            <a:spAutoFit/>
          </a:bodyPr>
          <a:lstStyle/>
          <a:p>
            <a:pPr algn="ctr"/>
            <a:r>
              <a:rPr lang="en-US" b="1" dirty="0">
                <a:latin typeface="Arial" pitchFamily="34" charset="0"/>
                <a:cs typeface="Arial" pitchFamily="34" charset="0"/>
              </a:rPr>
              <a:t>June 26</a:t>
            </a:r>
            <a:r>
              <a:rPr lang="en-US" b="1" baseline="30000" dirty="0">
                <a:latin typeface="Arial" pitchFamily="34" charset="0"/>
                <a:cs typeface="Arial" pitchFamily="34" charset="0"/>
              </a:rPr>
              <a:t>th</a:t>
            </a:r>
            <a:r>
              <a:rPr lang="en-US" b="1" dirty="0">
                <a:latin typeface="Arial" pitchFamily="34" charset="0"/>
                <a:cs typeface="Arial" pitchFamily="34" charset="0"/>
              </a:rPr>
              <a:t> submission triggers 30-day “last call”</a:t>
            </a:r>
          </a:p>
        </p:txBody>
      </p:sp>
    </p:spTree>
    <p:extLst>
      <p:ext uri="{BB962C8B-B14F-4D97-AF65-F5344CB8AC3E}">
        <p14:creationId xmlns:p14="http://schemas.microsoft.com/office/powerpoint/2010/main" val="31337501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5631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bwMode="auto">
          <a:xfrm>
            <a:off x="5621338" y="2827338"/>
            <a:ext cx="3433762" cy="474662"/>
          </a:xfrm>
          <a:prstGeom prst="rect">
            <a:avLst/>
          </a:prstGeom>
          <a:noFill/>
          <a:ln w="95250" cap="flat" cmpd="sng" algn="ctr">
            <a:solidFill>
              <a:srgbClr val="D60093"/>
            </a:solidFill>
            <a:prstDash val="sysDash"/>
            <a:round/>
            <a:headEnd type="none" w="med" len="med"/>
            <a:tailEnd type="none" w="med" len="med"/>
          </a:ln>
          <a:effectLst/>
        </p:spPr>
        <p:txBody>
          <a:bodyPr/>
          <a:lstStyle/>
          <a:p>
            <a:pPr>
              <a:defRPr/>
            </a:pPr>
            <a:endParaRPr lang="en-US">
              <a:cs typeface="Arial" pitchFamily="34" charset="0"/>
            </a:endParaRPr>
          </a:p>
        </p:txBody>
      </p:sp>
      <p:sp>
        <p:nvSpPr>
          <p:cNvPr id="5" name="Slide Number Placeholder 4"/>
          <p:cNvSpPr>
            <a:spLocks noGrp="1"/>
          </p:cNvSpPr>
          <p:nvPr>
            <p:ph type="sldNum" sz="quarter" idx="12"/>
          </p:nvPr>
        </p:nvSpPr>
        <p:spPr/>
        <p:txBody>
          <a:bodyPr/>
          <a:lstStyle/>
          <a:p>
            <a:fld id="{19B12225-5612-419B-A8D5-4B8EEE4C217E}" type="slidenum">
              <a:rPr lang="en-US" smtClean="0"/>
              <a:pPr/>
              <a:t>23</a:t>
            </a:fld>
            <a:endParaRPr lang="en-US"/>
          </a:p>
        </p:txBody>
      </p:sp>
    </p:spTree>
    <p:extLst>
      <p:ext uri="{BB962C8B-B14F-4D97-AF65-F5344CB8AC3E}">
        <p14:creationId xmlns:p14="http://schemas.microsoft.com/office/powerpoint/2010/main" val="37427279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dirty="0"/>
              <a:t> Frequent Itemsets</a:t>
            </a:r>
          </a:p>
        </p:txBody>
      </p:sp>
      <p:sp>
        <p:nvSpPr>
          <p:cNvPr id="9219" name="Rectangle 3"/>
          <p:cNvSpPr>
            <a:spLocks noGrp="1" noChangeArrowheads="1"/>
          </p:cNvSpPr>
          <p:nvPr>
            <p:ph idx="1"/>
          </p:nvPr>
        </p:nvSpPr>
        <p:spPr>
          <a:xfrm>
            <a:off x="1981200" y="1866902"/>
            <a:ext cx="8229600" cy="4152899"/>
          </a:xfrm>
        </p:spPr>
        <p:txBody>
          <a:bodyPr>
            <a:normAutofit/>
          </a:bodyPr>
          <a:lstStyle/>
          <a:p>
            <a:r>
              <a:rPr lang="en-US" b="1" dirty="0"/>
              <a:t>Items</a:t>
            </a:r>
            <a:r>
              <a:rPr lang="en-US" dirty="0"/>
              <a:t> = {milk, coke, </a:t>
            </a:r>
            <a:r>
              <a:rPr lang="en-US" dirty="0" err="1"/>
              <a:t>pepsi</a:t>
            </a:r>
            <a:r>
              <a:rPr lang="en-US" dirty="0"/>
              <a:t>, beer, juice}</a:t>
            </a:r>
          </a:p>
          <a:p>
            <a:r>
              <a:rPr lang="en-US" b="1" dirty="0">
                <a:solidFill>
                  <a:srgbClr val="0000FF"/>
                </a:solidFill>
              </a:rPr>
              <a:t>Support</a:t>
            </a:r>
            <a:r>
              <a:rPr lang="en-US" dirty="0">
                <a:solidFill>
                  <a:srgbClr val="0000FF"/>
                </a:solidFill>
              </a:rPr>
              <a:t> </a:t>
            </a:r>
            <a:r>
              <a:rPr lang="en-US" b="1" dirty="0">
                <a:solidFill>
                  <a:srgbClr val="0000FF"/>
                </a:solidFill>
              </a:rPr>
              <a:t>threshold </a:t>
            </a:r>
            <a:r>
              <a:rPr lang="en-US" dirty="0">
                <a:solidFill>
                  <a:srgbClr val="0000FF"/>
                </a:solidFill>
              </a:rPr>
              <a:t>= 3 baskets</a:t>
            </a:r>
          </a:p>
          <a:p>
            <a:pPr lvl="1">
              <a:buFont typeface="Monotype Sorts" pitchFamily="-107" charset="2"/>
              <a:buNone/>
            </a:pPr>
            <a:r>
              <a:rPr lang="en-US" dirty="0"/>
              <a:t>	</a:t>
            </a:r>
            <a:r>
              <a:rPr lang="en-US" b="1" dirty="0"/>
              <a:t>B</a:t>
            </a:r>
            <a:r>
              <a:rPr lang="en-US" b="1" baseline="-25000" dirty="0"/>
              <a:t>1</a:t>
            </a:r>
            <a:r>
              <a:rPr lang="en-US" dirty="0"/>
              <a:t> = {</a:t>
            </a:r>
            <a:r>
              <a:rPr lang="en-US" dirty="0" err="1"/>
              <a:t>m</a:t>
            </a:r>
            <a:r>
              <a:rPr lang="en-US" dirty="0"/>
              <a:t>, </a:t>
            </a:r>
            <a:r>
              <a:rPr lang="en-US" dirty="0" err="1"/>
              <a:t>c</a:t>
            </a:r>
            <a:r>
              <a:rPr lang="en-US" dirty="0"/>
              <a:t>, </a:t>
            </a:r>
            <a:r>
              <a:rPr lang="en-US" dirty="0" err="1"/>
              <a:t>b</a:t>
            </a:r>
            <a:r>
              <a:rPr lang="en-US" dirty="0"/>
              <a:t>}		</a:t>
            </a:r>
            <a:r>
              <a:rPr lang="en-US" b="1" dirty="0"/>
              <a:t>B</a:t>
            </a:r>
            <a:r>
              <a:rPr lang="en-US" b="1" baseline="-25000" dirty="0"/>
              <a:t>2</a:t>
            </a:r>
            <a:r>
              <a:rPr lang="en-US" dirty="0"/>
              <a:t> = {</a:t>
            </a:r>
            <a:r>
              <a:rPr lang="en-US" dirty="0" err="1"/>
              <a:t>m</a:t>
            </a:r>
            <a:r>
              <a:rPr lang="en-US" dirty="0"/>
              <a:t>, </a:t>
            </a:r>
            <a:r>
              <a:rPr lang="en-US" dirty="0" err="1"/>
              <a:t>p</a:t>
            </a:r>
            <a:r>
              <a:rPr lang="en-US" dirty="0"/>
              <a:t>, </a:t>
            </a:r>
            <a:r>
              <a:rPr lang="en-US" dirty="0" err="1"/>
              <a:t>j</a:t>
            </a:r>
            <a:r>
              <a:rPr lang="en-US" dirty="0"/>
              <a:t>}</a:t>
            </a:r>
          </a:p>
          <a:p>
            <a:pPr lvl="1">
              <a:buFont typeface="Monotype Sorts" pitchFamily="-107" charset="2"/>
              <a:buNone/>
            </a:pPr>
            <a:r>
              <a:rPr lang="en-US" b="1" dirty="0"/>
              <a:t>	B</a:t>
            </a:r>
            <a:r>
              <a:rPr lang="en-US" b="1" baseline="-25000" dirty="0"/>
              <a:t>3</a:t>
            </a:r>
            <a:r>
              <a:rPr lang="en-US" dirty="0"/>
              <a:t> = {m, b}		</a:t>
            </a:r>
            <a:r>
              <a:rPr lang="en-US" b="1" dirty="0"/>
              <a:t>B</a:t>
            </a:r>
            <a:r>
              <a:rPr lang="en-US" b="1" baseline="-25000" dirty="0"/>
              <a:t>4 </a:t>
            </a:r>
            <a:r>
              <a:rPr lang="en-US" dirty="0"/>
              <a:t>= {c, j}</a:t>
            </a:r>
          </a:p>
          <a:p>
            <a:pPr lvl="1">
              <a:buFont typeface="Monotype Sorts" pitchFamily="-107" charset="2"/>
              <a:buNone/>
            </a:pPr>
            <a:r>
              <a:rPr lang="en-US" b="1" dirty="0"/>
              <a:t>	B</a:t>
            </a:r>
            <a:r>
              <a:rPr lang="en-US" b="1" baseline="-25000" dirty="0"/>
              <a:t>5</a:t>
            </a:r>
            <a:r>
              <a:rPr lang="en-US" dirty="0"/>
              <a:t> = {</a:t>
            </a:r>
            <a:r>
              <a:rPr lang="en-US" dirty="0" err="1"/>
              <a:t>m</a:t>
            </a:r>
            <a:r>
              <a:rPr lang="en-US" dirty="0"/>
              <a:t>, </a:t>
            </a:r>
            <a:r>
              <a:rPr lang="en-US" dirty="0" err="1"/>
              <a:t>p</a:t>
            </a:r>
            <a:r>
              <a:rPr lang="en-US" dirty="0"/>
              <a:t>, </a:t>
            </a:r>
            <a:r>
              <a:rPr lang="en-US" dirty="0" err="1"/>
              <a:t>b</a:t>
            </a:r>
            <a:r>
              <a:rPr lang="en-US" dirty="0"/>
              <a:t>}		</a:t>
            </a:r>
            <a:r>
              <a:rPr lang="en-US" b="1" dirty="0"/>
              <a:t>B</a:t>
            </a:r>
            <a:r>
              <a:rPr lang="en-US" b="1" baseline="-25000" dirty="0"/>
              <a:t>6</a:t>
            </a:r>
            <a:r>
              <a:rPr lang="en-US" dirty="0"/>
              <a:t> = {</a:t>
            </a:r>
            <a:r>
              <a:rPr lang="en-US" dirty="0" err="1"/>
              <a:t>m</a:t>
            </a:r>
            <a:r>
              <a:rPr lang="en-US" dirty="0"/>
              <a:t>, </a:t>
            </a:r>
            <a:r>
              <a:rPr lang="en-US" dirty="0" err="1"/>
              <a:t>c</a:t>
            </a:r>
            <a:r>
              <a:rPr lang="en-US" dirty="0"/>
              <a:t>, </a:t>
            </a:r>
            <a:r>
              <a:rPr lang="en-US" dirty="0" err="1"/>
              <a:t>b</a:t>
            </a:r>
            <a:r>
              <a:rPr lang="en-US" dirty="0"/>
              <a:t>, </a:t>
            </a:r>
            <a:r>
              <a:rPr lang="en-US" dirty="0" err="1"/>
              <a:t>j</a:t>
            </a:r>
            <a:r>
              <a:rPr lang="en-US" dirty="0"/>
              <a:t>}</a:t>
            </a:r>
          </a:p>
          <a:p>
            <a:pPr lvl="1">
              <a:buFont typeface="Monotype Sorts" pitchFamily="-107" charset="2"/>
              <a:buNone/>
            </a:pPr>
            <a:r>
              <a:rPr lang="en-US" b="1" dirty="0"/>
              <a:t>	B</a:t>
            </a:r>
            <a:r>
              <a:rPr lang="en-US" b="1" baseline="-25000" dirty="0"/>
              <a:t>7</a:t>
            </a:r>
            <a:r>
              <a:rPr lang="en-US" dirty="0"/>
              <a:t> = {c, b, j}		</a:t>
            </a:r>
            <a:r>
              <a:rPr lang="en-US" b="1" dirty="0"/>
              <a:t>B</a:t>
            </a:r>
            <a:r>
              <a:rPr lang="en-US" b="1" baseline="-25000" dirty="0"/>
              <a:t>8</a:t>
            </a:r>
            <a:r>
              <a:rPr lang="en-US" dirty="0"/>
              <a:t> = {b, c}</a:t>
            </a:r>
          </a:p>
          <a:p>
            <a:pPr lvl="1">
              <a:buFont typeface="Monotype Sorts" pitchFamily="-107" charset="2"/>
              <a:buNone/>
            </a:pPr>
            <a:r>
              <a:rPr lang="en-US" sz="1200" dirty="0"/>
              <a:t>	</a:t>
            </a:r>
          </a:p>
          <a:p>
            <a:r>
              <a:rPr lang="en-US" b="1" dirty="0"/>
              <a:t>Frequent itemsets:</a:t>
            </a:r>
            <a:r>
              <a:rPr lang="en-US" dirty="0"/>
              <a:t> {</a:t>
            </a:r>
            <a:r>
              <a:rPr lang="en-US" dirty="0" err="1"/>
              <a:t>m</a:t>
            </a:r>
            <a:r>
              <a:rPr lang="en-US" dirty="0"/>
              <a:t>}, {</a:t>
            </a:r>
            <a:r>
              <a:rPr lang="en-US" dirty="0" err="1"/>
              <a:t>c</a:t>
            </a:r>
            <a:r>
              <a:rPr lang="en-US" dirty="0"/>
              <a:t>}, {</a:t>
            </a:r>
            <a:r>
              <a:rPr lang="en-US" dirty="0" err="1"/>
              <a:t>b</a:t>
            </a:r>
            <a:r>
              <a:rPr lang="en-US" dirty="0"/>
              <a:t>}, {</a:t>
            </a:r>
            <a:r>
              <a:rPr lang="en-US" dirty="0" err="1"/>
              <a:t>j</a:t>
            </a:r>
            <a:r>
              <a:rPr lang="en-US" dirty="0"/>
              <a:t>},</a:t>
            </a:r>
          </a:p>
        </p:txBody>
      </p:sp>
      <p:sp>
        <p:nvSpPr>
          <p:cNvPr id="21" name="Slide Number Placeholder 5"/>
          <p:cNvSpPr>
            <a:spLocks noGrp="1"/>
          </p:cNvSpPr>
          <p:nvPr>
            <p:ph type="sldNum" sz="quarter" idx="12"/>
          </p:nvPr>
        </p:nvSpPr>
        <p:spPr/>
        <p:txBody>
          <a:bodyPr/>
          <a:lstStyle/>
          <a:p>
            <a:fld id="{E57C42C1-B327-774E-8C66-85FDFBCFB577}" type="slidenum">
              <a:rPr lang="en-US"/>
              <a:pPr/>
              <a:t>24</a:t>
            </a:fld>
            <a:endParaRPr lang="en-US"/>
          </a:p>
        </p:txBody>
      </p:sp>
      <p:grpSp>
        <p:nvGrpSpPr>
          <p:cNvPr id="2" name="Group 24"/>
          <p:cNvGrpSpPr/>
          <p:nvPr/>
        </p:nvGrpSpPr>
        <p:grpSpPr>
          <a:xfrm>
            <a:off x="3581400" y="3352800"/>
            <a:ext cx="3124200" cy="2789238"/>
            <a:chOff x="2057400" y="3352800"/>
            <a:chExt cx="3124200" cy="2789238"/>
          </a:xfrm>
        </p:grpSpPr>
        <p:sp>
          <p:nvSpPr>
            <p:cNvPr id="9225" name="Text Box 9"/>
            <p:cNvSpPr txBox="1">
              <a:spLocks noChangeArrowheads="1"/>
            </p:cNvSpPr>
            <p:nvPr/>
          </p:nvSpPr>
          <p:spPr bwMode="auto">
            <a:xfrm>
              <a:off x="2057400" y="5562600"/>
              <a:ext cx="1646238" cy="579438"/>
            </a:xfrm>
            <a:prstGeom prst="rect">
              <a:avLst/>
            </a:prstGeom>
            <a:noFill/>
            <a:ln w="9525">
              <a:noFill/>
              <a:miter lim="800000"/>
              <a:headEnd/>
              <a:tailEnd/>
            </a:ln>
            <a:effectLst/>
          </p:spPr>
          <p:txBody>
            <a:bodyPr wrap="square">
              <a:prstTxWarp prst="textNoShape">
                <a:avLst/>
              </a:prstTxWarp>
              <a:spAutoFit/>
            </a:bodyPr>
            <a:lstStyle/>
            <a:p>
              <a:r>
                <a:rPr lang="en-US" sz="3200" dirty="0"/>
                <a:t>, {</a:t>
              </a:r>
              <a:r>
                <a:rPr lang="en-US" sz="3200" dirty="0" err="1"/>
                <a:t>b,c</a:t>
              </a:r>
              <a:r>
                <a:rPr lang="en-US" sz="3200" dirty="0"/>
                <a:t>}</a:t>
              </a:r>
            </a:p>
          </p:txBody>
        </p:sp>
        <p:sp>
          <p:nvSpPr>
            <p:cNvPr id="9227" name="Line 11"/>
            <p:cNvSpPr>
              <a:spLocks noChangeShapeType="1"/>
            </p:cNvSpPr>
            <p:nvPr/>
          </p:nvSpPr>
          <p:spPr bwMode="auto">
            <a:xfrm flipV="1">
              <a:off x="2667000" y="3352800"/>
              <a:ext cx="304800" cy="2286000"/>
            </a:xfrm>
            <a:prstGeom prst="line">
              <a:avLst/>
            </a:prstGeom>
            <a:noFill/>
            <a:ln w="9525">
              <a:solidFill>
                <a:srgbClr val="008000"/>
              </a:solidFill>
              <a:round/>
              <a:headEnd/>
              <a:tailEnd type="triangle" w="med" len="med"/>
            </a:ln>
            <a:effectLst/>
          </p:spPr>
          <p:txBody>
            <a:bodyPr>
              <a:prstTxWarp prst="textNoShape">
                <a:avLst/>
              </a:prstTxWarp>
            </a:bodyPr>
            <a:lstStyle/>
            <a:p>
              <a:endParaRPr lang="en-US"/>
            </a:p>
          </p:txBody>
        </p:sp>
        <p:sp>
          <p:nvSpPr>
            <p:cNvPr id="9228" name="Line 12"/>
            <p:cNvSpPr>
              <a:spLocks noChangeShapeType="1"/>
            </p:cNvSpPr>
            <p:nvPr/>
          </p:nvSpPr>
          <p:spPr bwMode="auto">
            <a:xfrm flipH="1" flipV="1">
              <a:off x="2438400" y="4953000"/>
              <a:ext cx="76200" cy="685800"/>
            </a:xfrm>
            <a:prstGeom prst="line">
              <a:avLst/>
            </a:prstGeom>
            <a:noFill/>
            <a:ln w="9525">
              <a:solidFill>
                <a:srgbClr val="008000"/>
              </a:solidFill>
              <a:round/>
              <a:headEnd/>
              <a:tailEnd type="triangle" w="med" len="med"/>
            </a:ln>
            <a:effectLst/>
          </p:spPr>
          <p:txBody>
            <a:bodyPr>
              <a:prstTxWarp prst="textNoShape">
                <a:avLst/>
              </a:prstTxWarp>
            </a:bodyPr>
            <a:lstStyle/>
            <a:p>
              <a:endParaRPr lang="en-US"/>
            </a:p>
          </p:txBody>
        </p:sp>
        <p:sp>
          <p:nvSpPr>
            <p:cNvPr id="9229" name="Line 13"/>
            <p:cNvSpPr>
              <a:spLocks noChangeShapeType="1"/>
            </p:cNvSpPr>
            <p:nvPr/>
          </p:nvSpPr>
          <p:spPr bwMode="auto">
            <a:xfrm flipV="1">
              <a:off x="2819400" y="4419600"/>
              <a:ext cx="2209800" cy="1219200"/>
            </a:xfrm>
            <a:prstGeom prst="line">
              <a:avLst/>
            </a:prstGeom>
            <a:noFill/>
            <a:ln w="9525">
              <a:solidFill>
                <a:srgbClr val="008000"/>
              </a:solidFill>
              <a:round/>
              <a:headEnd/>
              <a:tailEnd type="triangle" w="med" len="med"/>
            </a:ln>
            <a:effectLst/>
          </p:spPr>
          <p:txBody>
            <a:bodyPr>
              <a:prstTxWarp prst="textNoShape">
                <a:avLst/>
              </a:prstTxWarp>
            </a:bodyPr>
            <a:lstStyle/>
            <a:p>
              <a:endParaRPr lang="en-US"/>
            </a:p>
          </p:txBody>
        </p:sp>
        <p:sp>
          <p:nvSpPr>
            <p:cNvPr id="9230" name="Line 14"/>
            <p:cNvSpPr>
              <a:spLocks noChangeShapeType="1"/>
            </p:cNvSpPr>
            <p:nvPr/>
          </p:nvSpPr>
          <p:spPr bwMode="auto">
            <a:xfrm flipV="1">
              <a:off x="2895600" y="4953000"/>
              <a:ext cx="2286000" cy="762000"/>
            </a:xfrm>
            <a:prstGeom prst="line">
              <a:avLst/>
            </a:prstGeom>
            <a:noFill/>
            <a:ln w="9525">
              <a:solidFill>
                <a:srgbClr val="008000"/>
              </a:solidFill>
              <a:round/>
              <a:headEnd/>
              <a:tailEnd type="triangle" w="med" len="med"/>
            </a:ln>
            <a:effectLst/>
          </p:spPr>
          <p:txBody>
            <a:bodyPr>
              <a:prstTxWarp prst="textNoShape">
                <a:avLst/>
              </a:prstTxWarp>
            </a:bodyPr>
            <a:lstStyle/>
            <a:p>
              <a:endParaRPr lang="en-US"/>
            </a:p>
          </p:txBody>
        </p:sp>
      </p:grpSp>
      <p:grpSp>
        <p:nvGrpSpPr>
          <p:cNvPr id="3" name="Group 25"/>
          <p:cNvGrpSpPr/>
          <p:nvPr/>
        </p:nvGrpSpPr>
        <p:grpSpPr>
          <a:xfrm>
            <a:off x="4191000" y="3962400"/>
            <a:ext cx="3124200" cy="2179638"/>
            <a:chOff x="3048000" y="3886200"/>
            <a:chExt cx="3124200" cy="2179638"/>
          </a:xfrm>
        </p:grpSpPr>
        <p:sp>
          <p:nvSpPr>
            <p:cNvPr id="9226" name="Text Box 10"/>
            <p:cNvSpPr txBox="1">
              <a:spLocks noChangeArrowheads="1"/>
            </p:cNvSpPr>
            <p:nvPr/>
          </p:nvSpPr>
          <p:spPr bwMode="auto">
            <a:xfrm>
              <a:off x="3502025" y="5486400"/>
              <a:ext cx="1374775" cy="579438"/>
            </a:xfrm>
            <a:prstGeom prst="rect">
              <a:avLst/>
            </a:prstGeom>
            <a:noFill/>
            <a:ln w="9525">
              <a:noFill/>
              <a:miter lim="800000"/>
              <a:headEnd/>
              <a:tailEnd/>
            </a:ln>
            <a:effectLst/>
          </p:spPr>
          <p:txBody>
            <a:bodyPr wrap="square">
              <a:prstTxWarp prst="textNoShape">
                <a:avLst/>
              </a:prstTxWarp>
              <a:spAutoFit/>
            </a:bodyPr>
            <a:lstStyle/>
            <a:p>
              <a:r>
                <a:rPr lang="en-US" sz="3200" dirty="0"/>
                <a:t>, {</a:t>
              </a:r>
              <a:r>
                <a:rPr lang="en-US" sz="3200" dirty="0" err="1"/>
                <a:t>c,j</a:t>
              </a:r>
              <a:r>
                <a:rPr lang="en-US" sz="3200" dirty="0"/>
                <a:t>}.</a:t>
              </a:r>
            </a:p>
          </p:txBody>
        </p:sp>
        <p:sp>
          <p:nvSpPr>
            <p:cNvPr id="9233" name="Line 17"/>
            <p:cNvSpPr>
              <a:spLocks noChangeShapeType="1"/>
            </p:cNvSpPr>
            <p:nvPr/>
          </p:nvSpPr>
          <p:spPr bwMode="auto">
            <a:xfrm flipH="1" flipV="1">
              <a:off x="3048000" y="4800600"/>
              <a:ext cx="762000" cy="838200"/>
            </a:xfrm>
            <a:prstGeom prst="line">
              <a:avLst/>
            </a:prstGeom>
            <a:noFill/>
            <a:ln w="9525">
              <a:solidFill>
                <a:srgbClr val="000080"/>
              </a:solidFill>
              <a:round/>
              <a:headEnd/>
              <a:tailEnd type="triangle" w="med" len="med"/>
            </a:ln>
            <a:effectLst/>
          </p:spPr>
          <p:txBody>
            <a:bodyPr>
              <a:prstTxWarp prst="textNoShape">
                <a:avLst/>
              </a:prstTxWarp>
            </a:bodyPr>
            <a:lstStyle/>
            <a:p>
              <a:endParaRPr lang="en-US"/>
            </a:p>
          </p:txBody>
        </p:sp>
        <p:sp>
          <p:nvSpPr>
            <p:cNvPr id="9234" name="Line 18"/>
            <p:cNvSpPr>
              <a:spLocks noChangeShapeType="1"/>
            </p:cNvSpPr>
            <p:nvPr/>
          </p:nvSpPr>
          <p:spPr bwMode="auto">
            <a:xfrm flipV="1">
              <a:off x="4115718" y="3886200"/>
              <a:ext cx="1142081" cy="1752600"/>
            </a:xfrm>
            <a:prstGeom prst="line">
              <a:avLst/>
            </a:prstGeom>
            <a:noFill/>
            <a:ln w="9525">
              <a:solidFill>
                <a:srgbClr val="000080"/>
              </a:solidFill>
              <a:round/>
              <a:headEnd/>
              <a:tailEnd type="triangle" w="med" len="med"/>
            </a:ln>
            <a:effectLst/>
          </p:spPr>
          <p:txBody>
            <a:bodyPr>
              <a:prstTxWarp prst="textNoShape">
                <a:avLst/>
              </a:prstTxWarp>
            </a:bodyPr>
            <a:lstStyle/>
            <a:p>
              <a:endParaRPr lang="en-US"/>
            </a:p>
          </p:txBody>
        </p:sp>
        <p:sp>
          <p:nvSpPr>
            <p:cNvPr id="9235" name="Line 19"/>
            <p:cNvSpPr>
              <a:spLocks noChangeShapeType="1"/>
            </p:cNvSpPr>
            <p:nvPr/>
          </p:nvSpPr>
          <p:spPr bwMode="auto">
            <a:xfrm flipV="1">
              <a:off x="4343400" y="4419600"/>
              <a:ext cx="1828800" cy="1219200"/>
            </a:xfrm>
            <a:prstGeom prst="line">
              <a:avLst/>
            </a:prstGeom>
            <a:noFill/>
            <a:ln w="9525">
              <a:solidFill>
                <a:srgbClr val="000080"/>
              </a:solidFill>
              <a:round/>
              <a:headEnd/>
              <a:tailEnd type="triangle" w="med" len="med"/>
            </a:ln>
            <a:effectLst/>
          </p:spPr>
          <p:txBody>
            <a:bodyPr>
              <a:prstTxWarp prst="textNoShape">
                <a:avLst/>
              </a:prstTxWarp>
            </a:bodyPr>
            <a:lstStyle/>
            <a:p>
              <a:endParaRPr lang="en-US"/>
            </a:p>
          </p:txBody>
        </p:sp>
      </p:grpSp>
      <p:grpSp>
        <p:nvGrpSpPr>
          <p:cNvPr id="4" name="Group 22"/>
          <p:cNvGrpSpPr>
            <a:grpSpLocks/>
          </p:cNvGrpSpPr>
          <p:nvPr/>
        </p:nvGrpSpPr>
        <p:grpSpPr bwMode="auto">
          <a:xfrm>
            <a:off x="2574926" y="3352801"/>
            <a:ext cx="4359275" cy="2801938"/>
            <a:chOff x="662" y="2112"/>
            <a:chExt cx="2746" cy="1765"/>
          </a:xfrm>
        </p:grpSpPr>
        <p:sp>
          <p:nvSpPr>
            <p:cNvPr id="9221" name="Text Box 5"/>
            <p:cNvSpPr txBox="1">
              <a:spLocks noChangeArrowheads="1"/>
            </p:cNvSpPr>
            <p:nvPr/>
          </p:nvSpPr>
          <p:spPr bwMode="auto">
            <a:xfrm>
              <a:off x="662" y="3509"/>
              <a:ext cx="688" cy="368"/>
            </a:xfrm>
            <a:prstGeom prst="rect">
              <a:avLst/>
            </a:prstGeom>
            <a:noFill/>
            <a:ln w="9525">
              <a:noFill/>
              <a:miter lim="800000"/>
              <a:headEnd/>
              <a:tailEnd/>
            </a:ln>
            <a:effectLst/>
          </p:spPr>
          <p:txBody>
            <a:bodyPr wrap="none">
              <a:prstTxWarp prst="textNoShape">
                <a:avLst/>
              </a:prstTxWarp>
              <a:spAutoFit/>
            </a:bodyPr>
            <a:lstStyle/>
            <a:p>
              <a:r>
                <a:rPr lang="en-US" sz="3200" dirty="0"/>
                <a:t>{</a:t>
              </a:r>
              <a:r>
                <a:rPr lang="en-US" sz="3200" dirty="0" err="1"/>
                <a:t>m,b</a:t>
              </a:r>
              <a:r>
                <a:rPr lang="en-US" sz="3200" dirty="0"/>
                <a:t>}</a:t>
              </a:r>
            </a:p>
          </p:txBody>
        </p:sp>
        <p:sp>
          <p:nvSpPr>
            <p:cNvPr id="9222" name="Line 6"/>
            <p:cNvSpPr>
              <a:spLocks noChangeShapeType="1"/>
            </p:cNvSpPr>
            <p:nvPr/>
          </p:nvSpPr>
          <p:spPr bwMode="auto">
            <a:xfrm flipV="1">
              <a:off x="816" y="2112"/>
              <a:ext cx="720" cy="1440"/>
            </a:xfrm>
            <a:prstGeom prst="line">
              <a:avLst/>
            </a:prstGeom>
            <a:noFill/>
            <a:ln w="9525">
              <a:solidFill>
                <a:srgbClr val="FF0000"/>
              </a:solidFill>
              <a:round/>
              <a:headEnd/>
              <a:tailEnd type="triangle" w="med" len="med"/>
            </a:ln>
            <a:effectLst/>
          </p:spPr>
          <p:txBody>
            <a:bodyPr>
              <a:prstTxWarp prst="textNoShape">
                <a:avLst/>
              </a:prstTxWarp>
            </a:bodyPr>
            <a:lstStyle/>
            <a:p>
              <a:endParaRPr lang="en-US"/>
            </a:p>
          </p:txBody>
        </p:sp>
        <p:sp>
          <p:nvSpPr>
            <p:cNvPr id="9223" name="Line 7"/>
            <p:cNvSpPr>
              <a:spLocks noChangeShapeType="1"/>
            </p:cNvSpPr>
            <p:nvPr/>
          </p:nvSpPr>
          <p:spPr bwMode="auto">
            <a:xfrm flipV="1">
              <a:off x="960" y="2448"/>
              <a:ext cx="576" cy="1104"/>
            </a:xfrm>
            <a:prstGeom prst="line">
              <a:avLst/>
            </a:prstGeom>
            <a:noFill/>
            <a:ln w="9525">
              <a:solidFill>
                <a:srgbClr val="FF0000"/>
              </a:solidFill>
              <a:round/>
              <a:headEnd/>
              <a:tailEnd type="triangle" w="med" len="med"/>
            </a:ln>
            <a:effectLst/>
          </p:spPr>
          <p:txBody>
            <a:bodyPr>
              <a:prstTxWarp prst="textNoShape">
                <a:avLst/>
              </a:prstTxWarp>
            </a:bodyPr>
            <a:lstStyle/>
            <a:p>
              <a:endParaRPr lang="en-US"/>
            </a:p>
          </p:txBody>
        </p:sp>
        <p:sp>
          <p:nvSpPr>
            <p:cNvPr id="9224" name="Line 8"/>
            <p:cNvSpPr>
              <a:spLocks noChangeShapeType="1"/>
            </p:cNvSpPr>
            <p:nvPr/>
          </p:nvSpPr>
          <p:spPr bwMode="auto">
            <a:xfrm flipV="1">
              <a:off x="1152" y="2832"/>
              <a:ext cx="2256" cy="720"/>
            </a:xfrm>
            <a:prstGeom prst="line">
              <a:avLst/>
            </a:prstGeom>
            <a:noFill/>
            <a:ln w="9525">
              <a:solidFill>
                <a:srgbClr val="FF0000"/>
              </a:solidFill>
              <a:round/>
              <a:headEnd/>
              <a:tailEnd type="triangle" w="med" len="med"/>
            </a:ln>
            <a:effectLst/>
          </p:spPr>
          <p:txBody>
            <a:bodyPr>
              <a:prstTxWarp prst="textNoShape">
                <a:avLst/>
              </a:prstTxWarp>
            </a:bodyPr>
            <a:lstStyle/>
            <a:p>
              <a:endParaRPr lang="en-US"/>
            </a:p>
          </p:txBody>
        </p:sp>
        <p:sp>
          <p:nvSpPr>
            <p:cNvPr id="9237" name="Line 21"/>
            <p:cNvSpPr>
              <a:spLocks noChangeShapeType="1"/>
            </p:cNvSpPr>
            <p:nvPr/>
          </p:nvSpPr>
          <p:spPr bwMode="auto">
            <a:xfrm flipV="1">
              <a:off x="1056" y="2784"/>
              <a:ext cx="576" cy="768"/>
            </a:xfrm>
            <a:prstGeom prst="line">
              <a:avLst/>
            </a:prstGeom>
            <a:noFill/>
            <a:ln w="9525">
              <a:solidFill>
                <a:srgbClr val="FF0000"/>
              </a:solidFill>
              <a:round/>
              <a:headEnd/>
              <a:tailEnd type="triangle" w="med" len="med"/>
            </a:ln>
            <a:effectLst/>
          </p:spPr>
          <p:txBody>
            <a:bodyPr>
              <a:prstTxWarp prst="textNoShape">
                <a:avLst/>
              </a:prstTxWarp>
            </a:bodyPr>
            <a:lstStyle/>
            <a:p>
              <a:endParaRPr lang="en-US"/>
            </a:p>
          </p:txBody>
        </p:sp>
      </p:grpSp>
    </p:spTree>
    <p:extLst>
      <p:ext uri="{BB962C8B-B14F-4D97-AF65-F5344CB8AC3E}">
        <p14:creationId xmlns:p14="http://schemas.microsoft.com/office/powerpoint/2010/main" val="227465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US" dirty="0"/>
              <a:t>Detail for A-Priori</a:t>
            </a:r>
          </a:p>
        </p:txBody>
      </p:sp>
      <p:sp>
        <p:nvSpPr>
          <p:cNvPr id="80899" name="Rectangle 3"/>
          <p:cNvSpPr>
            <a:spLocks noGrp="1" noChangeArrowheads="1"/>
          </p:cNvSpPr>
          <p:nvPr>
            <p:ph idx="1"/>
          </p:nvPr>
        </p:nvSpPr>
        <p:spPr>
          <a:xfrm>
            <a:off x="1981200" y="1295400"/>
            <a:ext cx="4724400" cy="5410200"/>
          </a:xfrm>
        </p:spPr>
        <p:txBody>
          <a:bodyPr>
            <a:normAutofit/>
          </a:bodyPr>
          <a:lstStyle/>
          <a:p>
            <a:r>
              <a:rPr lang="en-US" dirty="0"/>
              <a:t>You can use the triangular matrix method with </a:t>
            </a:r>
            <a:r>
              <a:rPr lang="en-US" b="1" i="1" dirty="0">
                <a:solidFill>
                  <a:srgbClr val="FF0066"/>
                </a:solidFill>
              </a:rPr>
              <a:t>n</a:t>
            </a:r>
            <a:r>
              <a:rPr lang="en-US" dirty="0"/>
              <a:t> = number of frequent items</a:t>
            </a:r>
          </a:p>
          <a:p>
            <a:pPr lvl="1"/>
            <a:r>
              <a:rPr lang="en-US" dirty="0"/>
              <a:t>May save space compared with storing triples</a:t>
            </a:r>
          </a:p>
          <a:p>
            <a:r>
              <a:rPr lang="en-US" b="1" dirty="0">
                <a:solidFill>
                  <a:srgbClr val="FF0066"/>
                </a:solidFill>
              </a:rPr>
              <a:t>Trick:</a:t>
            </a:r>
            <a:r>
              <a:rPr lang="en-US" dirty="0">
                <a:solidFill>
                  <a:schemeClr val="tx2"/>
                </a:solidFill>
              </a:rPr>
              <a:t> </a:t>
            </a:r>
            <a:r>
              <a:rPr lang="en-US" dirty="0"/>
              <a:t>re-number frequent items 1,2,… and keep a table relating new numbers to original item numbers</a:t>
            </a:r>
          </a:p>
        </p:txBody>
      </p:sp>
      <p:sp>
        <p:nvSpPr>
          <p:cNvPr id="4" name="Slide Number Placeholder 5"/>
          <p:cNvSpPr>
            <a:spLocks noGrp="1"/>
          </p:cNvSpPr>
          <p:nvPr>
            <p:ph type="sldNum" sz="quarter" idx="12"/>
          </p:nvPr>
        </p:nvSpPr>
        <p:spPr/>
        <p:txBody>
          <a:bodyPr/>
          <a:lstStyle/>
          <a:p>
            <a:fld id="{D2B69686-EE27-574E-89D1-19391BBDE0F1}" type="slidenum">
              <a:rPr lang="en-US"/>
              <a:pPr/>
              <a:t>25</a:t>
            </a:fld>
            <a:endParaRPr lang="en-US"/>
          </a:p>
        </p:txBody>
      </p:sp>
      <p:sp>
        <p:nvSpPr>
          <p:cNvPr id="7" name="Rectangle 3"/>
          <p:cNvSpPr>
            <a:spLocks noChangeArrowheads="1"/>
          </p:cNvSpPr>
          <p:nvPr/>
        </p:nvSpPr>
        <p:spPr bwMode="auto">
          <a:xfrm>
            <a:off x="6781801" y="2167128"/>
            <a:ext cx="1523999" cy="312420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atin typeface="Arial" pitchFamily="34" charset="0"/>
              <a:cs typeface="Arial" pitchFamily="34" charset="0"/>
            </a:endParaRPr>
          </a:p>
        </p:txBody>
      </p:sp>
      <p:sp>
        <p:nvSpPr>
          <p:cNvPr id="8" name="Rectangle 4"/>
          <p:cNvSpPr>
            <a:spLocks noChangeArrowheads="1"/>
          </p:cNvSpPr>
          <p:nvPr/>
        </p:nvSpPr>
        <p:spPr bwMode="auto">
          <a:xfrm>
            <a:off x="8553450" y="2167128"/>
            <a:ext cx="1981200" cy="312420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atin typeface="Arial" pitchFamily="34" charset="0"/>
              <a:cs typeface="Arial" pitchFamily="34" charset="0"/>
            </a:endParaRPr>
          </a:p>
        </p:txBody>
      </p:sp>
      <p:sp>
        <p:nvSpPr>
          <p:cNvPr id="9" name="Rectangle 5"/>
          <p:cNvSpPr>
            <a:spLocks noChangeArrowheads="1"/>
          </p:cNvSpPr>
          <p:nvPr/>
        </p:nvSpPr>
        <p:spPr bwMode="auto">
          <a:xfrm>
            <a:off x="6858000" y="2243328"/>
            <a:ext cx="1371600" cy="685800"/>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atin typeface="Arial" pitchFamily="34" charset="0"/>
                <a:cs typeface="Arial" pitchFamily="34" charset="0"/>
              </a:rPr>
              <a:t>Item counts</a:t>
            </a:r>
          </a:p>
        </p:txBody>
      </p:sp>
      <p:sp>
        <p:nvSpPr>
          <p:cNvPr id="10" name="Text Box 6"/>
          <p:cNvSpPr txBox="1">
            <a:spLocks noChangeArrowheads="1"/>
          </p:cNvSpPr>
          <p:nvPr/>
        </p:nvSpPr>
        <p:spPr bwMode="auto">
          <a:xfrm>
            <a:off x="7074069" y="5334001"/>
            <a:ext cx="116089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b="1" dirty="0">
                <a:latin typeface="Arial" pitchFamily="34" charset="0"/>
                <a:cs typeface="Arial" pitchFamily="34" charset="0"/>
              </a:rPr>
              <a:t>Pass 1</a:t>
            </a:r>
          </a:p>
        </p:txBody>
      </p:sp>
      <p:sp>
        <p:nvSpPr>
          <p:cNvPr id="11" name="Text Box 7"/>
          <p:cNvSpPr txBox="1">
            <a:spLocks noChangeArrowheads="1"/>
          </p:cNvSpPr>
          <p:nvPr/>
        </p:nvSpPr>
        <p:spPr bwMode="auto">
          <a:xfrm>
            <a:off x="9116003" y="5326274"/>
            <a:ext cx="116089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b="1">
                <a:latin typeface="Arial" pitchFamily="34" charset="0"/>
                <a:cs typeface="Arial" pitchFamily="34" charset="0"/>
              </a:rPr>
              <a:t>Pass 2</a:t>
            </a:r>
          </a:p>
        </p:txBody>
      </p:sp>
      <p:sp>
        <p:nvSpPr>
          <p:cNvPr id="12" name="Rectangle 8"/>
          <p:cNvSpPr>
            <a:spLocks noChangeArrowheads="1"/>
          </p:cNvSpPr>
          <p:nvPr/>
        </p:nvSpPr>
        <p:spPr bwMode="auto">
          <a:xfrm>
            <a:off x="8629650" y="2243328"/>
            <a:ext cx="1828800" cy="914400"/>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dirty="0">
              <a:latin typeface="Arial" pitchFamily="34" charset="0"/>
              <a:cs typeface="Arial" pitchFamily="34" charset="0"/>
            </a:endParaRPr>
          </a:p>
        </p:txBody>
      </p:sp>
      <p:sp>
        <p:nvSpPr>
          <p:cNvPr id="13" name="Line 9"/>
          <p:cNvSpPr>
            <a:spLocks noChangeShapeType="1"/>
          </p:cNvSpPr>
          <p:nvPr/>
        </p:nvSpPr>
        <p:spPr bwMode="auto">
          <a:xfrm>
            <a:off x="8229600" y="2929128"/>
            <a:ext cx="400050" cy="228600"/>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Arial" pitchFamily="34" charset="0"/>
              <a:cs typeface="Arial" pitchFamily="34" charset="0"/>
            </a:endParaRPr>
          </a:p>
        </p:txBody>
      </p:sp>
      <p:sp>
        <p:nvSpPr>
          <p:cNvPr id="14" name="Text Box 10"/>
          <p:cNvSpPr txBox="1">
            <a:spLocks noChangeArrowheads="1"/>
          </p:cNvSpPr>
          <p:nvPr/>
        </p:nvSpPr>
        <p:spPr bwMode="auto">
          <a:xfrm>
            <a:off x="8629650" y="3462528"/>
            <a:ext cx="18288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dirty="0">
                <a:latin typeface="Arial" pitchFamily="34" charset="0"/>
                <a:cs typeface="Arial" pitchFamily="34" charset="0"/>
              </a:rPr>
              <a:t>Counts of pairs of frequent items</a:t>
            </a:r>
          </a:p>
        </p:txBody>
      </p:sp>
      <p:sp>
        <p:nvSpPr>
          <p:cNvPr id="15" name="Line 11"/>
          <p:cNvSpPr>
            <a:spLocks noChangeShapeType="1"/>
          </p:cNvSpPr>
          <p:nvPr/>
        </p:nvSpPr>
        <p:spPr bwMode="auto">
          <a:xfrm>
            <a:off x="8234963" y="2243328"/>
            <a:ext cx="394687" cy="0"/>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Arial" pitchFamily="34" charset="0"/>
              <a:cs typeface="Arial" pitchFamily="34" charset="0"/>
            </a:endParaRPr>
          </a:p>
        </p:txBody>
      </p:sp>
      <p:sp>
        <p:nvSpPr>
          <p:cNvPr id="16" name="Line 12"/>
          <p:cNvSpPr>
            <a:spLocks noChangeShapeType="1"/>
          </p:cNvSpPr>
          <p:nvPr/>
        </p:nvSpPr>
        <p:spPr bwMode="auto">
          <a:xfrm>
            <a:off x="9696450" y="2243328"/>
            <a:ext cx="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Arial" pitchFamily="34" charset="0"/>
              <a:cs typeface="Arial" pitchFamily="34" charset="0"/>
            </a:endParaRPr>
          </a:p>
        </p:txBody>
      </p:sp>
      <p:sp>
        <p:nvSpPr>
          <p:cNvPr id="2" name="TextBox 1"/>
          <p:cNvSpPr txBox="1"/>
          <p:nvPr/>
        </p:nvSpPr>
        <p:spPr>
          <a:xfrm>
            <a:off x="8611362" y="2331197"/>
            <a:ext cx="1123950" cy="646331"/>
          </a:xfrm>
          <a:prstGeom prst="rect">
            <a:avLst/>
          </a:prstGeom>
          <a:noFill/>
        </p:spPr>
        <p:txBody>
          <a:bodyPr wrap="square" rtlCol="0">
            <a:spAutoFit/>
          </a:bodyPr>
          <a:lstStyle/>
          <a:p>
            <a:pPr algn="ctr"/>
            <a:r>
              <a:rPr lang="en-US" dirty="0">
                <a:latin typeface="Arial" pitchFamily="34" charset="0"/>
                <a:cs typeface="Arial" pitchFamily="34" charset="0"/>
              </a:rPr>
              <a:t>Frequent items</a:t>
            </a:r>
          </a:p>
        </p:txBody>
      </p:sp>
      <p:sp>
        <p:nvSpPr>
          <p:cNvPr id="3" name="TextBox 2"/>
          <p:cNvSpPr txBox="1"/>
          <p:nvPr/>
        </p:nvSpPr>
        <p:spPr>
          <a:xfrm>
            <a:off x="9772447" y="2237232"/>
            <a:ext cx="620683" cy="923330"/>
          </a:xfrm>
          <a:prstGeom prst="rect">
            <a:avLst/>
          </a:prstGeom>
          <a:noFill/>
        </p:spPr>
        <p:txBody>
          <a:bodyPr wrap="none" rtlCol="0">
            <a:spAutoFit/>
          </a:bodyPr>
          <a:lstStyle/>
          <a:p>
            <a:pPr algn="ctr"/>
            <a:r>
              <a:rPr lang="en-US" dirty="0">
                <a:latin typeface="Arial" pitchFamily="34" charset="0"/>
                <a:cs typeface="Arial" pitchFamily="34" charset="0"/>
              </a:rPr>
              <a:t>Old</a:t>
            </a:r>
            <a:br>
              <a:rPr lang="en-US" dirty="0">
                <a:latin typeface="Arial" pitchFamily="34" charset="0"/>
                <a:cs typeface="Arial" pitchFamily="34" charset="0"/>
              </a:rPr>
            </a:br>
            <a:r>
              <a:rPr lang="en-US" dirty="0">
                <a:latin typeface="Arial" pitchFamily="34" charset="0"/>
                <a:cs typeface="Arial" pitchFamily="34" charset="0"/>
              </a:rPr>
              <a:t>item</a:t>
            </a:r>
            <a:br>
              <a:rPr lang="en-US" dirty="0">
                <a:latin typeface="Arial" pitchFamily="34" charset="0"/>
                <a:cs typeface="Arial" pitchFamily="34" charset="0"/>
              </a:rPr>
            </a:br>
            <a:r>
              <a:rPr lang="en-US" dirty="0">
                <a:latin typeface="Arial" pitchFamily="34" charset="0"/>
                <a:cs typeface="Arial" pitchFamily="34" charset="0"/>
              </a:rPr>
              <a:t>#s</a:t>
            </a:r>
          </a:p>
        </p:txBody>
      </p:sp>
      <p:sp>
        <p:nvSpPr>
          <p:cNvPr id="19" name="TextBox 18"/>
          <p:cNvSpPr txBox="1"/>
          <p:nvPr/>
        </p:nvSpPr>
        <p:spPr>
          <a:xfrm rot="16200000">
            <a:off x="6186892" y="4053292"/>
            <a:ext cx="1582484"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Main memory</a:t>
            </a:r>
          </a:p>
        </p:txBody>
      </p:sp>
      <p:sp>
        <p:nvSpPr>
          <p:cNvPr id="20" name="Rectangle 5"/>
          <p:cNvSpPr>
            <a:spLocks noChangeArrowheads="1"/>
          </p:cNvSpPr>
          <p:nvPr/>
        </p:nvSpPr>
        <p:spPr bwMode="auto">
          <a:xfrm>
            <a:off x="8610600" y="3200400"/>
            <a:ext cx="1847850" cy="1981200"/>
          </a:xfrm>
          <a:prstGeom prst="rect">
            <a:avLst/>
          </a:prstGeom>
          <a:solidFill>
            <a:schemeClr val="accent1">
              <a:lumMod val="60000"/>
              <a:lumOff val="40000"/>
            </a:schemeClr>
          </a:solidFill>
          <a:ln w="9525">
            <a:solidFill>
              <a:schemeClr val="tx1"/>
            </a:solidFill>
            <a:miter lim="800000"/>
            <a:headEnd/>
            <a:tailEnd/>
          </a:ln>
          <a:effectLst/>
        </p:spPr>
        <p:txBody>
          <a:bodyPr wrap="none" anchor="ctr"/>
          <a:lstStyle/>
          <a:p>
            <a:pPr algn="ctr"/>
            <a:r>
              <a:rPr lang="en-US" dirty="0">
                <a:latin typeface="Arial" pitchFamily="34" charset="0"/>
                <a:cs typeface="Arial" pitchFamily="34" charset="0"/>
              </a:rPr>
              <a:t>Counts of </a:t>
            </a:r>
            <a:br>
              <a:rPr lang="en-US" dirty="0">
                <a:latin typeface="Arial" pitchFamily="34" charset="0"/>
                <a:cs typeface="Arial" pitchFamily="34" charset="0"/>
              </a:rPr>
            </a:br>
            <a:r>
              <a:rPr lang="en-US" dirty="0">
                <a:latin typeface="Arial" pitchFamily="34" charset="0"/>
                <a:cs typeface="Arial" pitchFamily="34" charset="0"/>
              </a:rPr>
              <a:t>pairs of </a:t>
            </a:r>
            <a:br>
              <a:rPr lang="en-US" dirty="0">
                <a:latin typeface="Arial" pitchFamily="34" charset="0"/>
                <a:cs typeface="Arial" pitchFamily="34" charset="0"/>
              </a:rPr>
            </a:br>
            <a:r>
              <a:rPr lang="en-US" dirty="0">
                <a:latin typeface="Arial" pitchFamily="34" charset="0"/>
                <a:cs typeface="Arial" pitchFamily="34" charset="0"/>
              </a:rPr>
              <a:t>frequent items</a:t>
            </a:r>
          </a:p>
        </p:txBody>
      </p:sp>
    </p:spTree>
    <p:extLst>
      <p:ext uri="{BB962C8B-B14F-4D97-AF65-F5344CB8AC3E}">
        <p14:creationId xmlns:p14="http://schemas.microsoft.com/office/powerpoint/2010/main" val="37950361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2"/>
          </p:nvPr>
        </p:nvSpPr>
        <p:spPr/>
        <p:txBody>
          <a:bodyPr/>
          <a:lstStyle/>
          <a:p>
            <a:fld id="{0989ABA3-1660-6142-BA9E-2606C6D6A960}" type="slidenum">
              <a:rPr lang="en-US"/>
              <a:pPr/>
              <a:t>26</a:t>
            </a:fld>
            <a:endParaRPr lang="en-US"/>
          </a:p>
        </p:txBody>
      </p:sp>
      <p:sp>
        <p:nvSpPr>
          <p:cNvPr id="10242" name="Rectangle 2"/>
          <p:cNvSpPr>
            <a:spLocks noGrp="1" noChangeArrowheads="1"/>
          </p:cNvSpPr>
          <p:nvPr>
            <p:ph type="title"/>
          </p:nvPr>
        </p:nvSpPr>
        <p:spPr/>
        <p:txBody>
          <a:bodyPr/>
          <a:lstStyle/>
          <a:p>
            <a:r>
              <a:rPr lang="en-US" dirty="0"/>
              <a:t>Main-Memory: Picture of PCY</a:t>
            </a:r>
          </a:p>
        </p:txBody>
      </p:sp>
      <p:sp>
        <p:nvSpPr>
          <p:cNvPr id="10243" name="Rectangle 3"/>
          <p:cNvSpPr>
            <a:spLocks noChangeArrowheads="1"/>
          </p:cNvSpPr>
          <p:nvPr/>
        </p:nvSpPr>
        <p:spPr bwMode="auto">
          <a:xfrm>
            <a:off x="3733800" y="2362200"/>
            <a:ext cx="2057400" cy="3124200"/>
          </a:xfrm>
          <a:prstGeom prst="rect">
            <a:avLst/>
          </a:prstGeom>
          <a:solidFill>
            <a:srgbClr val="CCFFCC"/>
          </a:solidFill>
          <a:ln w="9525">
            <a:solidFill>
              <a:schemeClr val="tx1"/>
            </a:solidFill>
            <a:miter lim="800000"/>
            <a:headEnd/>
            <a:tailEnd/>
          </a:ln>
          <a:effectLst/>
        </p:spPr>
        <p:txBody>
          <a:bodyPr wrap="none" anchor="ctr">
            <a:prstTxWarp prst="textNoShape">
              <a:avLst/>
            </a:prstTxWarp>
          </a:bodyPr>
          <a:lstStyle/>
          <a:p>
            <a:pPr algn="ctr"/>
            <a:r>
              <a:rPr lang="en-US" dirty="0">
                <a:latin typeface="Arial" pitchFamily="34" charset="0"/>
                <a:cs typeface="Arial" pitchFamily="34" charset="0"/>
              </a:rPr>
              <a:t>Hash</a:t>
            </a:r>
          </a:p>
          <a:p>
            <a:pPr algn="ctr"/>
            <a:r>
              <a:rPr lang="en-US" dirty="0">
                <a:latin typeface="Arial" pitchFamily="34" charset="0"/>
                <a:cs typeface="Arial" pitchFamily="34" charset="0"/>
              </a:rPr>
              <a:t>table</a:t>
            </a:r>
          </a:p>
        </p:txBody>
      </p:sp>
      <p:sp>
        <p:nvSpPr>
          <p:cNvPr id="10244" name="Rectangle 4"/>
          <p:cNvSpPr>
            <a:spLocks noChangeArrowheads="1"/>
          </p:cNvSpPr>
          <p:nvPr/>
        </p:nvSpPr>
        <p:spPr bwMode="auto">
          <a:xfrm>
            <a:off x="6781800" y="2362200"/>
            <a:ext cx="1981200" cy="3124200"/>
          </a:xfrm>
          <a:prstGeom prst="rect">
            <a:avLst/>
          </a:prstGeom>
          <a:solidFill>
            <a:srgbClr val="CCFFCC"/>
          </a:solidFill>
          <a:ln w="9525">
            <a:solidFill>
              <a:schemeClr val="tx1"/>
            </a:solidFill>
            <a:miter lim="800000"/>
            <a:headEnd/>
            <a:tailEnd/>
          </a:ln>
          <a:effectLst/>
        </p:spPr>
        <p:txBody>
          <a:bodyPr wrap="none" anchor="ctr">
            <a:prstTxWarp prst="textNoShape">
              <a:avLst/>
            </a:prstTxWarp>
          </a:bodyPr>
          <a:lstStyle/>
          <a:p>
            <a:pPr algn="ctr"/>
            <a:endParaRPr lang="en-US">
              <a:latin typeface="Arial" pitchFamily="34" charset="0"/>
              <a:cs typeface="Arial" pitchFamily="34" charset="0"/>
            </a:endParaRPr>
          </a:p>
        </p:txBody>
      </p:sp>
      <p:sp>
        <p:nvSpPr>
          <p:cNvPr id="10245" name="Rectangle 5"/>
          <p:cNvSpPr>
            <a:spLocks noChangeArrowheads="1"/>
          </p:cNvSpPr>
          <p:nvPr/>
        </p:nvSpPr>
        <p:spPr bwMode="auto">
          <a:xfrm>
            <a:off x="3810000" y="2438400"/>
            <a:ext cx="1905000" cy="685800"/>
          </a:xfrm>
          <a:prstGeom prst="rect">
            <a:avLst/>
          </a:prstGeom>
          <a:solidFill>
            <a:srgbClr val="99CCFF"/>
          </a:solidFill>
          <a:ln w="9525">
            <a:solidFill>
              <a:schemeClr val="tx1"/>
            </a:solidFill>
            <a:miter lim="800000"/>
            <a:headEnd/>
            <a:tailEnd/>
          </a:ln>
          <a:effectLst/>
        </p:spPr>
        <p:txBody>
          <a:bodyPr wrap="none" anchor="ctr">
            <a:prstTxWarp prst="textNoShape">
              <a:avLst/>
            </a:prstTxWarp>
          </a:bodyPr>
          <a:lstStyle/>
          <a:p>
            <a:pPr algn="ctr"/>
            <a:r>
              <a:rPr lang="en-US">
                <a:latin typeface="Arial" pitchFamily="34" charset="0"/>
                <a:cs typeface="Arial" pitchFamily="34" charset="0"/>
              </a:rPr>
              <a:t>Item counts</a:t>
            </a:r>
          </a:p>
        </p:txBody>
      </p:sp>
      <p:sp>
        <p:nvSpPr>
          <p:cNvPr id="10246" name="Rectangle 6"/>
          <p:cNvSpPr>
            <a:spLocks noChangeArrowheads="1"/>
          </p:cNvSpPr>
          <p:nvPr/>
        </p:nvSpPr>
        <p:spPr bwMode="auto">
          <a:xfrm>
            <a:off x="6858000" y="3048000"/>
            <a:ext cx="1828800" cy="381000"/>
          </a:xfrm>
          <a:prstGeom prst="rect">
            <a:avLst/>
          </a:prstGeom>
          <a:solidFill>
            <a:srgbClr val="FFCC99"/>
          </a:solidFill>
          <a:ln w="9525">
            <a:solidFill>
              <a:schemeClr val="tx1"/>
            </a:solidFill>
            <a:miter lim="800000"/>
            <a:headEnd/>
            <a:tailEnd/>
          </a:ln>
          <a:effectLst/>
        </p:spPr>
        <p:txBody>
          <a:bodyPr wrap="none" anchor="ctr">
            <a:prstTxWarp prst="textNoShape">
              <a:avLst/>
            </a:prstTxWarp>
          </a:bodyPr>
          <a:lstStyle/>
          <a:p>
            <a:pPr algn="ctr"/>
            <a:r>
              <a:rPr lang="en-US">
                <a:latin typeface="Arial" pitchFamily="34" charset="0"/>
                <a:cs typeface="Arial" pitchFamily="34" charset="0"/>
              </a:rPr>
              <a:t>Bitmap</a:t>
            </a:r>
          </a:p>
        </p:txBody>
      </p:sp>
      <p:sp>
        <p:nvSpPr>
          <p:cNvPr id="10247" name="Text Box 7"/>
          <p:cNvSpPr txBox="1">
            <a:spLocks noChangeArrowheads="1"/>
          </p:cNvSpPr>
          <p:nvPr/>
        </p:nvSpPr>
        <p:spPr bwMode="auto">
          <a:xfrm>
            <a:off x="4114801" y="5562601"/>
            <a:ext cx="1160895" cy="461665"/>
          </a:xfrm>
          <a:prstGeom prst="rect">
            <a:avLst/>
          </a:prstGeom>
          <a:noFill/>
          <a:ln w="9525">
            <a:noFill/>
            <a:miter lim="800000"/>
            <a:headEnd/>
            <a:tailEnd/>
          </a:ln>
          <a:effectLst/>
        </p:spPr>
        <p:txBody>
          <a:bodyPr wrap="none">
            <a:prstTxWarp prst="textNoShape">
              <a:avLst/>
            </a:prstTxWarp>
            <a:spAutoFit/>
          </a:bodyPr>
          <a:lstStyle/>
          <a:p>
            <a:r>
              <a:rPr lang="en-US" sz="2400" b="1" dirty="0">
                <a:latin typeface="Arial" pitchFamily="34" charset="0"/>
                <a:cs typeface="Arial" pitchFamily="34" charset="0"/>
              </a:rPr>
              <a:t>Pass 1</a:t>
            </a:r>
          </a:p>
        </p:txBody>
      </p:sp>
      <p:sp>
        <p:nvSpPr>
          <p:cNvPr id="10248" name="Text Box 8"/>
          <p:cNvSpPr txBox="1">
            <a:spLocks noChangeArrowheads="1"/>
          </p:cNvSpPr>
          <p:nvPr/>
        </p:nvSpPr>
        <p:spPr bwMode="auto">
          <a:xfrm>
            <a:off x="7162801" y="5562601"/>
            <a:ext cx="1160895" cy="461665"/>
          </a:xfrm>
          <a:prstGeom prst="rect">
            <a:avLst/>
          </a:prstGeom>
          <a:noFill/>
          <a:ln w="9525">
            <a:noFill/>
            <a:miter lim="800000"/>
            <a:headEnd/>
            <a:tailEnd/>
          </a:ln>
          <a:effectLst/>
        </p:spPr>
        <p:txBody>
          <a:bodyPr wrap="none">
            <a:prstTxWarp prst="textNoShape">
              <a:avLst/>
            </a:prstTxWarp>
            <a:spAutoFit/>
          </a:bodyPr>
          <a:lstStyle/>
          <a:p>
            <a:r>
              <a:rPr lang="en-US" sz="2400" b="1">
                <a:latin typeface="Arial" pitchFamily="34" charset="0"/>
                <a:cs typeface="Arial" pitchFamily="34" charset="0"/>
              </a:rPr>
              <a:t>Pass 2</a:t>
            </a:r>
          </a:p>
        </p:txBody>
      </p:sp>
      <p:sp>
        <p:nvSpPr>
          <p:cNvPr id="10249" name="Rectangle 9"/>
          <p:cNvSpPr>
            <a:spLocks noChangeArrowheads="1"/>
          </p:cNvSpPr>
          <p:nvPr/>
        </p:nvSpPr>
        <p:spPr bwMode="auto">
          <a:xfrm>
            <a:off x="6858000" y="2438400"/>
            <a:ext cx="1828800" cy="533400"/>
          </a:xfrm>
          <a:prstGeom prst="rect">
            <a:avLst/>
          </a:prstGeom>
          <a:solidFill>
            <a:srgbClr val="99CCFF"/>
          </a:solidFill>
          <a:ln w="9525">
            <a:solidFill>
              <a:schemeClr val="tx1"/>
            </a:solidFill>
            <a:miter lim="800000"/>
            <a:headEnd/>
            <a:tailEnd/>
          </a:ln>
          <a:effectLst/>
        </p:spPr>
        <p:txBody>
          <a:bodyPr wrap="none" anchor="ctr">
            <a:prstTxWarp prst="textNoShape">
              <a:avLst/>
            </a:prstTxWarp>
          </a:bodyPr>
          <a:lstStyle/>
          <a:p>
            <a:pPr algn="ctr"/>
            <a:r>
              <a:rPr lang="en-US">
                <a:latin typeface="Arial" pitchFamily="34" charset="0"/>
                <a:cs typeface="Arial" pitchFamily="34" charset="0"/>
              </a:rPr>
              <a:t>Frequent items</a:t>
            </a:r>
          </a:p>
        </p:txBody>
      </p:sp>
      <p:sp>
        <p:nvSpPr>
          <p:cNvPr id="10250" name="Line 10"/>
          <p:cNvSpPr>
            <a:spLocks noChangeShapeType="1"/>
          </p:cNvSpPr>
          <p:nvPr/>
        </p:nvSpPr>
        <p:spPr bwMode="auto">
          <a:xfrm flipV="1">
            <a:off x="5715000" y="2971800"/>
            <a:ext cx="1143000" cy="152400"/>
          </a:xfrm>
          <a:prstGeom prst="line">
            <a:avLst/>
          </a:prstGeom>
          <a:noFill/>
          <a:ln w="19050">
            <a:solidFill>
              <a:srgbClr val="008000"/>
            </a:solidFill>
            <a:round/>
            <a:headEnd/>
            <a:tailEnd/>
          </a:ln>
          <a:effectLst/>
        </p:spPr>
        <p:txBody>
          <a:bodyPr wrap="none" anchor="ctr">
            <a:prstTxWarp prst="textNoShape">
              <a:avLst/>
            </a:prstTxWarp>
          </a:bodyPr>
          <a:lstStyle/>
          <a:p>
            <a:endParaRPr lang="en-US">
              <a:latin typeface="Arial" pitchFamily="34" charset="0"/>
              <a:cs typeface="Arial" pitchFamily="34" charset="0"/>
            </a:endParaRPr>
          </a:p>
        </p:txBody>
      </p:sp>
      <p:sp>
        <p:nvSpPr>
          <p:cNvPr id="10251" name="Line 11"/>
          <p:cNvSpPr>
            <a:spLocks noChangeShapeType="1"/>
          </p:cNvSpPr>
          <p:nvPr/>
        </p:nvSpPr>
        <p:spPr bwMode="auto">
          <a:xfrm flipV="1">
            <a:off x="5729602" y="3429000"/>
            <a:ext cx="1128399" cy="1981200"/>
          </a:xfrm>
          <a:prstGeom prst="line">
            <a:avLst/>
          </a:prstGeom>
          <a:noFill/>
          <a:ln w="19050">
            <a:solidFill>
              <a:srgbClr val="008000"/>
            </a:solidFill>
            <a:round/>
            <a:headEnd/>
            <a:tailEnd/>
          </a:ln>
          <a:effectLst/>
        </p:spPr>
        <p:txBody>
          <a:bodyPr wrap="none" anchor="ctr">
            <a:prstTxWarp prst="textNoShape">
              <a:avLst/>
            </a:prstTxWarp>
          </a:bodyPr>
          <a:lstStyle/>
          <a:p>
            <a:endParaRPr lang="en-US">
              <a:latin typeface="Arial" pitchFamily="34" charset="0"/>
              <a:cs typeface="Arial" pitchFamily="34" charset="0"/>
            </a:endParaRPr>
          </a:p>
        </p:txBody>
      </p:sp>
      <p:sp>
        <p:nvSpPr>
          <p:cNvPr id="10253" name="Line 13"/>
          <p:cNvSpPr>
            <a:spLocks noChangeShapeType="1"/>
          </p:cNvSpPr>
          <p:nvPr/>
        </p:nvSpPr>
        <p:spPr bwMode="auto">
          <a:xfrm>
            <a:off x="5715000" y="2438400"/>
            <a:ext cx="1143000" cy="0"/>
          </a:xfrm>
          <a:prstGeom prst="line">
            <a:avLst/>
          </a:prstGeom>
          <a:noFill/>
          <a:ln w="19050">
            <a:solidFill>
              <a:srgbClr val="008000"/>
            </a:solidFill>
            <a:round/>
            <a:headEnd/>
            <a:tailEnd/>
          </a:ln>
          <a:effectLst/>
        </p:spPr>
        <p:txBody>
          <a:bodyPr>
            <a:prstTxWarp prst="textNoShape">
              <a:avLst/>
            </a:prstTxWarp>
          </a:bodyPr>
          <a:lstStyle/>
          <a:p>
            <a:endParaRPr lang="en-US">
              <a:latin typeface="Arial" pitchFamily="34" charset="0"/>
              <a:cs typeface="Arial" pitchFamily="34" charset="0"/>
            </a:endParaRPr>
          </a:p>
        </p:txBody>
      </p:sp>
      <p:sp>
        <p:nvSpPr>
          <p:cNvPr id="10254" name="Line 14"/>
          <p:cNvSpPr>
            <a:spLocks noChangeShapeType="1"/>
          </p:cNvSpPr>
          <p:nvPr/>
        </p:nvSpPr>
        <p:spPr bwMode="auto">
          <a:xfrm flipV="1">
            <a:off x="5715000" y="3048000"/>
            <a:ext cx="1143000" cy="152400"/>
          </a:xfrm>
          <a:prstGeom prst="line">
            <a:avLst/>
          </a:prstGeom>
          <a:noFill/>
          <a:ln w="19050">
            <a:solidFill>
              <a:srgbClr val="008000"/>
            </a:solidFill>
            <a:round/>
            <a:headEnd/>
            <a:tailEnd/>
          </a:ln>
          <a:effectLst/>
        </p:spPr>
        <p:txBody>
          <a:bodyPr>
            <a:prstTxWarp prst="textNoShape">
              <a:avLst/>
            </a:prstTxWarp>
          </a:bodyPr>
          <a:lstStyle/>
          <a:p>
            <a:endParaRPr lang="en-US">
              <a:latin typeface="Arial" pitchFamily="34" charset="0"/>
              <a:cs typeface="Arial" pitchFamily="34" charset="0"/>
            </a:endParaRPr>
          </a:p>
        </p:txBody>
      </p:sp>
      <p:sp>
        <p:nvSpPr>
          <p:cNvPr id="19" name="Rectangle 6"/>
          <p:cNvSpPr>
            <a:spLocks noChangeArrowheads="1"/>
          </p:cNvSpPr>
          <p:nvPr/>
        </p:nvSpPr>
        <p:spPr bwMode="auto">
          <a:xfrm>
            <a:off x="3810001" y="3200400"/>
            <a:ext cx="1919601" cy="2209800"/>
          </a:xfrm>
          <a:prstGeom prst="rect">
            <a:avLst/>
          </a:prstGeom>
          <a:solidFill>
            <a:srgbClr val="FFCC99"/>
          </a:solidFill>
          <a:ln w="9525">
            <a:solidFill>
              <a:schemeClr val="tx1"/>
            </a:solidFill>
            <a:miter lim="800000"/>
            <a:headEnd/>
            <a:tailEnd/>
          </a:ln>
          <a:effectLst/>
        </p:spPr>
        <p:txBody>
          <a:bodyPr wrap="none" anchor="ctr">
            <a:prstTxWarp prst="textNoShape">
              <a:avLst/>
            </a:prstTxWarp>
          </a:bodyPr>
          <a:lstStyle/>
          <a:p>
            <a:pPr algn="ctr"/>
            <a:r>
              <a:rPr lang="en-US" dirty="0">
                <a:latin typeface="Arial" pitchFamily="34" charset="0"/>
                <a:cs typeface="Arial" pitchFamily="34" charset="0"/>
              </a:rPr>
              <a:t>Hash table</a:t>
            </a:r>
            <a:br>
              <a:rPr lang="en-US" dirty="0">
                <a:latin typeface="Arial" pitchFamily="34" charset="0"/>
                <a:cs typeface="Arial" pitchFamily="34" charset="0"/>
              </a:rPr>
            </a:br>
            <a:r>
              <a:rPr lang="en-US" dirty="0">
                <a:latin typeface="Arial" pitchFamily="34" charset="0"/>
                <a:cs typeface="Arial" pitchFamily="34" charset="0"/>
              </a:rPr>
              <a:t>for pairs</a:t>
            </a:r>
            <a:br>
              <a:rPr lang="en-US" dirty="0">
                <a:latin typeface="Arial" pitchFamily="34" charset="0"/>
                <a:cs typeface="Arial" pitchFamily="34" charset="0"/>
              </a:rPr>
            </a:br>
            <a:endParaRPr lang="en-US" dirty="0">
              <a:latin typeface="Arial" pitchFamily="34" charset="0"/>
              <a:cs typeface="Arial" pitchFamily="34" charset="0"/>
            </a:endParaRPr>
          </a:p>
        </p:txBody>
      </p:sp>
      <p:sp>
        <p:nvSpPr>
          <p:cNvPr id="20" name="TextBox 19"/>
          <p:cNvSpPr txBox="1"/>
          <p:nvPr/>
        </p:nvSpPr>
        <p:spPr>
          <a:xfrm rot="16200000">
            <a:off x="2670024" y="3737091"/>
            <a:ext cx="1582484"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Main memory</a:t>
            </a:r>
          </a:p>
        </p:txBody>
      </p:sp>
      <p:sp>
        <p:nvSpPr>
          <p:cNvPr id="21" name="Rectangle 6"/>
          <p:cNvSpPr>
            <a:spLocks noChangeArrowheads="1"/>
          </p:cNvSpPr>
          <p:nvPr/>
        </p:nvSpPr>
        <p:spPr bwMode="auto">
          <a:xfrm>
            <a:off x="6858000" y="3505200"/>
            <a:ext cx="1828800" cy="1828800"/>
          </a:xfrm>
          <a:prstGeom prst="rect">
            <a:avLst/>
          </a:prstGeom>
          <a:solidFill>
            <a:schemeClr val="accent1">
              <a:lumMod val="60000"/>
              <a:lumOff val="40000"/>
            </a:schemeClr>
          </a:solidFill>
          <a:ln w="9525">
            <a:solidFill>
              <a:schemeClr val="tx1"/>
            </a:solidFill>
            <a:miter lim="800000"/>
            <a:headEnd/>
            <a:tailEnd/>
          </a:ln>
          <a:effectLst/>
        </p:spPr>
        <p:txBody>
          <a:bodyPr wrap="none" anchor="ctr">
            <a:prstTxWarp prst="textNoShape">
              <a:avLst/>
            </a:prstTxWarp>
          </a:bodyPr>
          <a:lstStyle/>
          <a:p>
            <a:pPr algn="ctr"/>
            <a:r>
              <a:rPr lang="en-US" dirty="0">
                <a:latin typeface="Arial" pitchFamily="34" charset="0"/>
                <a:cs typeface="Arial" pitchFamily="34" charset="0"/>
              </a:rPr>
              <a:t>Counts of</a:t>
            </a:r>
          </a:p>
          <a:p>
            <a:pPr algn="ctr"/>
            <a:r>
              <a:rPr lang="en-US" dirty="0">
                <a:latin typeface="Arial" pitchFamily="34" charset="0"/>
                <a:cs typeface="Arial" pitchFamily="34" charset="0"/>
              </a:rPr>
              <a:t>candidate</a:t>
            </a:r>
          </a:p>
          <a:p>
            <a:pPr algn="ctr"/>
            <a:r>
              <a:rPr lang="en-US" dirty="0">
                <a:latin typeface="Arial" pitchFamily="34" charset="0"/>
                <a:cs typeface="Arial" pitchFamily="34" charset="0"/>
              </a:rPr>
              <a:t>pairs</a:t>
            </a:r>
          </a:p>
        </p:txBody>
      </p:sp>
    </p:spTree>
    <p:extLst>
      <p:ext uri="{BB962C8B-B14F-4D97-AF65-F5344CB8AC3E}">
        <p14:creationId xmlns:p14="http://schemas.microsoft.com/office/powerpoint/2010/main" val="37086881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p:cNvSpPr>
            <a:spLocks noChangeArrowheads="1"/>
          </p:cNvSpPr>
          <p:nvPr/>
        </p:nvSpPr>
        <p:spPr bwMode="auto">
          <a:xfrm>
            <a:off x="7543800" y="1371600"/>
            <a:ext cx="1524000" cy="2895600"/>
          </a:xfrm>
          <a:prstGeom prst="rect">
            <a:avLst/>
          </a:prstGeom>
          <a:solidFill>
            <a:srgbClr val="CCFFCC"/>
          </a:solidFill>
          <a:ln w="9525">
            <a:solidFill>
              <a:schemeClr val="tx1"/>
            </a:solidFill>
            <a:miter lim="800000"/>
            <a:headEnd/>
            <a:tailEnd/>
          </a:ln>
          <a:effectLst/>
        </p:spPr>
        <p:txBody>
          <a:bodyPr wrap="none" anchor="ctr">
            <a:prstTxWarp prst="textNoShape">
              <a:avLst/>
            </a:prstTxWarp>
          </a:bodyPr>
          <a:lstStyle/>
          <a:p>
            <a:pPr algn="ctr"/>
            <a:endParaRPr lang="en-US" dirty="0">
              <a:latin typeface="Arial" pitchFamily="34" charset="0"/>
              <a:cs typeface="Arial" pitchFamily="34" charset="0"/>
            </a:endParaRPr>
          </a:p>
        </p:txBody>
      </p:sp>
      <p:sp>
        <p:nvSpPr>
          <p:cNvPr id="30" name="Rectangle 3"/>
          <p:cNvSpPr>
            <a:spLocks noChangeArrowheads="1"/>
          </p:cNvSpPr>
          <p:nvPr/>
        </p:nvSpPr>
        <p:spPr bwMode="auto">
          <a:xfrm>
            <a:off x="5181600" y="1371600"/>
            <a:ext cx="1524000" cy="2895600"/>
          </a:xfrm>
          <a:prstGeom prst="rect">
            <a:avLst/>
          </a:prstGeom>
          <a:solidFill>
            <a:srgbClr val="CCFFCC"/>
          </a:solidFill>
          <a:ln w="9525">
            <a:solidFill>
              <a:schemeClr val="tx1"/>
            </a:solidFill>
            <a:miter lim="800000"/>
            <a:headEnd/>
            <a:tailEnd/>
          </a:ln>
          <a:effectLst/>
        </p:spPr>
        <p:txBody>
          <a:bodyPr wrap="none" anchor="ctr">
            <a:prstTxWarp prst="textNoShape">
              <a:avLst/>
            </a:prstTxWarp>
          </a:bodyPr>
          <a:lstStyle/>
          <a:p>
            <a:pPr algn="ctr"/>
            <a:endParaRPr lang="en-US" dirty="0">
              <a:latin typeface="Arial" pitchFamily="34" charset="0"/>
              <a:cs typeface="Arial" pitchFamily="34" charset="0"/>
            </a:endParaRPr>
          </a:p>
        </p:txBody>
      </p:sp>
      <p:sp>
        <p:nvSpPr>
          <p:cNvPr id="22" name="Slide Number Placeholder 4"/>
          <p:cNvSpPr>
            <a:spLocks noGrp="1"/>
          </p:cNvSpPr>
          <p:nvPr>
            <p:ph type="sldNum" sz="quarter" idx="12"/>
          </p:nvPr>
        </p:nvSpPr>
        <p:spPr/>
        <p:txBody>
          <a:bodyPr/>
          <a:lstStyle/>
          <a:p>
            <a:fld id="{ABF3C64C-3D5D-7446-B13E-E55EDFF2DD00}" type="slidenum">
              <a:rPr lang="en-US"/>
              <a:pPr/>
              <a:t>27</a:t>
            </a:fld>
            <a:endParaRPr lang="en-US"/>
          </a:p>
        </p:txBody>
      </p:sp>
      <p:sp>
        <p:nvSpPr>
          <p:cNvPr id="13314" name="Rectangle 2"/>
          <p:cNvSpPr>
            <a:spLocks noGrp="1" noChangeArrowheads="1"/>
          </p:cNvSpPr>
          <p:nvPr>
            <p:ph type="title"/>
          </p:nvPr>
        </p:nvSpPr>
        <p:spPr/>
        <p:txBody>
          <a:bodyPr>
            <a:normAutofit/>
          </a:bodyPr>
          <a:lstStyle/>
          <a:p>
            <a:r>
              <a:rPr lang="en-US" dirty="0"/>
              <a:t>Main-Memory: Multistage</a:t>
            </a:r>
          </a:p>
        </p:txBody>
      </p:sp>
      <p:sp>
        <p:nvSpPr>
          <p:cNvPr id="13315" name="Rectangle 3"/>
          <p:cNvSpPr>
            <a:spLocks noChangeArrowheads="1"/>
          </p:cNvSpPr>
          <p:nvPr/>
        </p:nvSpPr>
        <p:spPr bwMode="auto">
          <a:xfrm>
            <a:off x="2819400" y="1371600"/>
            <a:ext cx="1524000" cy="2895600"/>
          </a:xfrm>
          <a:prstGeom prst="rect">
            <a:avLst/>
          </a:prstGeom>
          <a:solidFill>
            <a:srgbClr val="CCFFCC"/>
          </a:solidFill>
          <a:ln w="9525">
            <a:solidFill>
              <a:schemeClr val="tx1"/>
            </a:solidFill>
            <a:miter lim="800000"/>
            <a:headEnd/>
            <a:tailEnd/>
          </a:ln>
          <a:effectLst/>
        </p:spPr>
        <p:txBody>
          <a:bodyPr wrap="none" anchor="ctr">
            <a:prstTxWarp prst="textNoShape">
              <a:avLst/>
            </a:prstTxWarp>
          </a:bodyPr>
          <a:lstStyle/>
          <a:p>
            <a:pPr algn="ctr"/>
            <a:r>
              <a:rPr lang="en-US">
                <a:latin typeface="Arial" pitchFamily="34" charset="0"/>
                <a:cs typeface="Arial" pitchFamily="34" charset="0"/>
              </a:rPr>
              <a:t>First</a:t>
            </a:r>
          </a:p>
          <a:p>
            <a:pPr algn="ctr"/>
            <a:r>
              <a:rPr lang="en-US">
                <a:latin typeface="Arial" pitchFamily="34" charset="0"/>
                <a:cs typeface="Arial" pitchFamily="34" charset="0"/>
              </a:rPr>
              <a:t>hash table</a:t>
            </a:r>
          </a:p>
        </p:txBody>
      </p:sp>
      <p:sp>
        <p:nvSpPr>
          <p:cNvPr id="13318" name="Rectangle 6"/>
          <p:cNvSpPr>
            <a:spLocks noChangeArrowheads="1"/>
          </p:cNvSpPr>
          <p:nvPr/>
        </p:nvSpPr>
        <p:spPr bwMode="auto">
          <a:xfrm>
            <a:off x="2895600" y="1447800"/>
            <a:ext cx="1371600" cy="609600"/>
          </a:xfrm>
          <a:prstGeom prst="rect">
            <a:avLst/>
          </a:prstGeom>
          <a:solidFill>
            <a:srgbClr val="00CCFF"/>
          </a:solidFill>
          <a:ln w="9525">
            <a:solidFill>
              <a:schemeClr val="tx1"/>
            </a:solidFill>
            <a:miter lim="800000"/>
            <a:headEnd/>
            <a:tailEnd/>
          </a:ln>
          <a:effectLst/>
        </p:spPr>
        <p:txBody>
          <a:bodyPr wrap="none" anchor="ctr">
            <a:prstTxWarp prst="textNoShape">
              <a:avLst/>
            </a:prstTxWarp>
          </a:bodyPr>
          <a:lstStyle/>
          <a:p>
            <a:pPr algn="ctr"/>
            <a:r>
              <a:rPr lang="en-US">
                <a:latin typeface="Arial" pitchFamily="34" charset="0"/>
                <a:cs typeface="Arial" pitchFamily="34" charset="0"/>
              </a:rPr>
              <a:t>Item counts</a:t>
            </a:r>
          </a:p>
        </p:txBody>
      </p:sp>
      <p:sp>
        <p:nvSpPr>
          <p:cNvPr id="13319" name="Rectangle 7"/>
          <p:cNvSpPr>
            <a:spLocks noChangeArrowheads="1"/>
          </p:cNvSpPr>
          <p:nvPr/>
        </p:nvSpPr>
        <p:spPr bwMode="auto">
          <a:xfrm>
            <a:off x="5257800" y="2057400"/>
            <a:ext cx="1371600" cy="304800"/>
          </a:xfrm>
          <a:prstGeom prst="rect">
            <a:avLst/>
          </a:prstGeom>
          <a:solidFill>
            <a:srgbClr val="FFCC99"/>
          </a:solidFill>
          <a:ln w="9525">
            <a:solidFill>
              <a:schemeClr val="tx1"/>
            </a:solidFill>
            <a:miter lim="800000"/>
            <a:headEnd/>
            <a:tailEnd/>
          </a:ln>
          <a:effectLst/>
        </p:spPr>
        <p:txBody>
          <a:bodyPr wrap="none" anchor="ctr">
            <a:prstTxWarp prst="textNoShape">
              <a:avLst/>
            </a:prstTxWarp>
          </a:bodyPr>
          <a:lstStyle/>
          <a:p>
            <a:pPr algn="ctr"/>
            <a:r>
              <a:rPr lang="en-US">
                <a:latin typeface="Arial" pitchFamily="34" charset="0"/>
                <a:cs typeface="Arial" pitchFamily="34" charset="0"/>
              </a:rPr>
              <a:t>Bitmap 1</a:t>
            </a:r>
          </a:p>
        </p:txBody>
      </p:sp>
      <p:sp>
        <p:nvSpPr>
          <p:cNvPr id="13320" name="Rectangle 8"/>
          <p:cNvSpPr>
            <a:spLocks noChangeArrowheads="1"/>
          </p:cNvSpPr>
          <p:nvPr/>
        </p:nvSpPr>
        <p:spPr bwMode="auto">
          <a:xfrm>
            <a:off x="7620000" y="2057400"/>
            <a:ext cx="1371600" cy="304800"/>
          </a:xfrm>
          <a:prstGeom prst="rect">
            <a:avLst/>
          </a:prstGeom>
          <a:solidFill>
            <a:srgbClr val="FFCC99"/>
          </a:solidFill>
          <a:ln w="9525">
            <a:solidFill>
              <a:schemeClr val="tx1"/>
            </a:solidFill>
            <a:miter lim="800000"/>
            <a:headEnd/>
            <a:tailEnd/>
          </a:ln>
          <a:effectLst/>
        </p:spPr>
        <p:txBody>
          <a:bodyPr wrap="none" anchor="ctr">
            <a:prstTxWarp prst="textNoShape">
              <a:avLst/>
            </a:prstTxWarp>
          </a:bodyPr>
          <a:lstStyle/>
          <a:p>
            <a:pPr algn="ctr"/>
            <a:r>
              <a:rPr lang="en-US">
                <a:latin typeface="Arial" pitchFamily="34" charset="0"/>
                <a:cs typeface="Arial" pitchFamily="34" charset="0"/>
              </a:rPr>
              <a:t>Bitmap 1</a:t>
            </a:r>
          </a:p>
        </p:txBody>
      </p:sp>
      <p:sp>
        <p:nvSpPr>
          <p:cNvPr id="13321" name="Rectangle 9"/>
          <p:cNvSpPr>
            <a:spLocks noChangeArrowheads="1"/>
          </p:cNvSpPr>
          <p:nvPr/>
        </p:nvSpPr>
        <p:spPr bwMode="auto">
          <a:xfrm>
            <a:off x="7620000" y="2590800"/>
            <a:ext cx="1371600" cy="304800"/>
          </a:xfrm>
          <a:prstGeom prst="rect">
            <a:avLst/>
          </a:prstGeom>
          <a:solidFill>
            <a:srgbClr val="FFCC99"/>
          </a:solidFill>
          <a:ln w="9525">
            <a:solidFill>
              <a:schemeClr val="tx1"/>
            </a:solidFill>
            <a:miter lim="800000"/>
            <a:headEnd/>
            <a:tailEnd/>
          </a:ln>
          <a:effectLst/>
        </p:spPr>
        <p:txBody>
          <a:bodyPr wrap="none" anchor="ctr">
            <a:prstTxWarp prst="textNoShape">
              <a:avLst/>
            </a:prstTxWarp>
          </a:bodyPr>
          <a:lstStyle/>
          <a:p>
            <a:pPr algn="ctr"/>
            <a:r>
              <a:rPr lang="en-US">
                <a:latin typeface="Arial" pitchFamily="34" charset="0"/>
                <a:cs typeface="Arial" pitchFamily="34" charset="0"/>
              </a:rPr>
              <a:t>Bitmap 2</a:t>
            </a:r>
          </a:p>
        </p:txBody>
      </p:sp>
      <p:sp>
        <p:nvSpPr>
          <p:cNvPr id="13322" name="Rectangle 10"/>
          <p:cNvSpPr>
            <a:spLocks noChangeArrowheads="1"/>
          </p:cNvSpPr>
          <p:nvPr/>
        </p:nvSpPr>
        <p:spPr bwMode="auto">
          <a:xfrm>
            <a:off x="5257800" y="1447800"/>
            <a:ext cx="1371600" cy="457200"/>
          </a:xfrm>
          <a:prstGeom prst="rect">
            <a:avLst/>
          </a:prstGeom>
          <a:solidFill>
            <a:srgbClr val="00CCFF"/>
          </a:solidFill>
          <a:ln w="9525">
            <a:solidFill>
              <a:srgbClr val="333333"/>
            </a:solidFill>
            <a:miter lim="800000"/>
            <a:headEnd/>
            <a:tailEnd/>
          </a:ln>
          <a:effectLst/>
        </p:spPr>
        <p:txBody>
          <a:bodyPr wrap="none" anchor="ctr">
            <a:prstTxWarp prst="textNoShape">
              <a:avLst/>
            </a:prstTxWarp>
          </a:bodyPr>
          <a:lstStyle/>
          <a:p>
            <a:pPr algn="ctr"/>
            <a:r>
              <a:rPr lang="en-US">
                <a:latin typeface="Arial" pitchFamily="34" charset="0"/>
                <a:cs typeface="Arial" pitchFamily="34" charset="0"/>
              </a:rPr>
              <a:t>Freq. items</a:t>
            </a:r>
          </a:p>
        </p:txBody>
      </p:sp>
      <p:sp>
        <p:nvSpPr>
          <p:cNvPr id="13323" name="Rectangle 11"/>
          <p:cNvSpPr>
            <a:spLocks noChangeArrowheads="1"/>
          </p:cNvSpPr>
          <p:nvPr/>
        </p:nvSpPr>
        <p:spPr bwMode="auto">
          <a:xfrm>
            <a:off x="7620000" y="1447800"/>
            <a:ext cx="1371600" cy="457200"/>
          </a:xfrm>
          <a:prstGeom prst="rect">
            <a:avLst/>
          </a:prstGeom>
          <a:solidFill>
            <a:srgbClr val="00CCFF"/>
          </a:solidFill>
          <a:ln w="9525">
            <a:solidFill>
              <a:srgbClr val="333333"/>
            </a:solidFill>
            <a:miter lim="800000"/>
            <a:headEnd/>
            <a:tailEnd/>
          </a:ln>
          <a:effectLst/>
        </p:spPr>
        <p:txBody>
          <a:bodyPr wrap="none" anchor="ctr">
            <a:prstTxWarp prst="textNoShape">
              <a:avLst/>
            </a:prstTxWarp>
          </a:bodyPr>
          <a:lstStyle/>
          <a:p>
            <a:pPr algn="ctr"/>
            <a:r>
              <a:rPr lang="en-US">
                <a:latin typeface="Arial" pitchFamily="34" charset="0"/>
                <a:cs typeface="Arial" pitchFamily="34" charset="0"/>
              </a:rPr>
              <a:t>Freq. items</a:t>
            </a:r>
          </a:p>
        </p:txBody>
      </p:sp>
      <p:sp>
        <p:nvSpPr>
          <p:cNvPr id="13324" name="Text Box 12"/>
          <p:cNvSpPr txBox="1">
            <a:spLocks noChangeArrowheads="1"/>
          </p:cNvSpPr>
          <p:nvPr/>
        </p:nvSpPr>
        <p:spPr bwMode="auto">
          <a:xfrm>
            <a:off x="7713330" y="3040063"/>
            <a:ext cx="1184940" cy="923330"/>
          </a:xfrm>
          <a:prstGeom prst="rect">
            <a:avLst/>
          </a:prstGeom>
          <a:noFill/>
          <a:ln w="9525">
            <a:noFill/>
            <a:miter lim="800000"/>
            <a:headEnd/>
            <a:tailEnd/>
          </a:ln>
          <a:effectLst/>
        </p:spPr>
        <p:txBody>
          <a:bodyPr wrap="none">
            <a:prstTxWarp prst="textNoShape">
              <a:avLst/>
            </a:prstTxWarp>
            <a:spAutoFit/>
          </a:bodyPr>
          <a:lstStyle/>
          <a:p>
            <a:r>
              <a:rPr lang="en-US" dirty="0">
                <a:latin typeface="Arial" pitchFamily="34" charset="0"/>
                <a:cs typeface="Arial" pitchFamily="34" charset="0"/>
              </a:rPr>
              <a:t>Counts of</a:t>
            </a:r>
          </a:p>
          <a:p>
            <a:r>
              <a:rPr lang="en-US" dirty="0">
                <a:latin typeface="Arial" pitchFamily="34" charset="0"/>
                <a:cs typeface="Arial" pitchFamily="34" charset="0"/>
              </a:rPr>
              <a:t>candidate</a:t>
            </a:r>
          </a:p>
          <a:p>
            <a:r>
              <a:rPr lang="en-US" dirty="0">
                <a:latin typeface="Arial" pitchFamily="34" charset="0"/>
                <a:cs typeface="Arial" pitchFamily="34" charset="0"/>
              </a:rPr>
              <a:t>   pairs</a:t>
            </a:r>
          </a:p>
        </p:txBody>
      </p:sp>
      <p:sp>
        <p:nvSpPr>
          <p:cNvPr id="13325" name="Line 13"/>
          <p:cNvSpPr>
            <a:spLocks noChangeShapeType="1"/>
          </p:cNvSpPr>
          <p:nvPr/>
        </p:nvSpPr>
        <p:spPr bwMode="auto">
          <a:xfrm flipV="1">
            <a:off x="4343400" y="2362200"/>
            <a:ext cx="914400" cy="1905000"/>
          </a:xfrm>
          <a:prstGeom prst="line">
            <a:avLst/>
          </a:prstGeom>
          <a:noFill/>
          <a:ln w="19050">
            <a:solidFill>
              <a:srgbClr val="008000"/>
            </a:solidFill>
            <a:round/>
            <a:headEnd/>
            <a:tailEnd/>
          </a:ln>
          <a:effectLst/>
        </p:spPr>
        <p:txBody>
          <a:bodyPr wrap="none" anchor="ctr">
            <a:prstTxWarp prst="textNoShape">
              <a:avLst/>
            </a:prstTxWarp>
          </a:bodyPr>
          <a:lstStyle/>
          <a:p>
            <a:endParaRPr lang="en-US">
              <a:latin typeface="Arial" pitchFamily="34" charset="0"/>
              <a:cs typeface="Arial" pitchFamily="34" charset="0"/>
            </a:endParaRPr>
          </a:p>
        </p:txBody>
      </p:sp>
      <p:sp>
        <p:nvSpPr>
          <p:cNvPr id="13326" name="Line 14"/>
          <p:cNvSpPr>
            <a:spLocks noChangeShapeType="1"/>
          </p:cNvSpPr>
          <p:nvPr/>
        </p:nvSpPr>
        <p:spPr bwMode="auto">
          <a:xfrm flipV="1">
            <a:off x="4267200" y="2057400"/>
            <a:ext cx="990600" cy="29400"/>
          </a:xfrm>
          <a:prstGeom prst="line">
            <a:avLst/>
          </a:prstGeom>
          <a:noFill/>
          <a:ln w="19050">
            <a:solidFill>
              <a:srgbClr val="008000"/>
            </a:solidFill>
            <a:round/>
            <a:headEnd/>
            <a:tailEnd/>
          </a:ln>
          <a:effectLst/>
        </p:spPr>
        <p:txBody>
          <a:bodyPr wrap="none" anchor="ctr">
            <a:prstTxWarp prst="textNoShape">
              <a:avLst/>
            </a:prstTxWarp>
          </a:bodyPr>
          <a:lstStyle/>
          <a:p>
            <a:endParaRPr lang="en-US">
              <a:latin typeface="Arial" pitchFamily="34" charset="0"/>
              <a:cs typeface="Arial" pitchFamily="34" charset="0"/>
            </a:endParaRPr>
          </a:p>
        </p:txBody>
      </p:sp>
      <p:sp>
        <p:nvSpPr>
          <p:cNvPr id="13327" name="Line 15"/>
          <p:cNvSpPr>
            <a:spLocks noChangeShapeType="1"/>
          </p:cNvSpPr>
          <p:nvPr/>
        </p:nvSpPr>
        <p:spPr bwMode="auto">
          <a:xfrm>
            <a:off x="6629400" y="2444034"/>
            <a:ext cx="990600" cy="146766"/>
          </a:xfrm>
          <a:prstGeom prst="line">
            <a:avLst/>
          </a:prstGeom>
          <a:noFill/>
          <a:ln w="19050">
            <a:solidFill>
              <a:srgbClr val="008000"/>
            </a:solidFill>
            <a:round/>
            <a:headEnd/>
            <a:tailEnd/>
          </a:ln>
          <a:effectLst/>
        </p:spPr>
        <p:txBody>
          <a:bodyPr wrap="none" anchor="ctr">
            <a:prstTxWarp prst="textNoShape">
              <a:avLst/>
            </a:prstTxWarp>
          </a:bodyPr>
          <a:lstStyle/>
          <a:p>
            <a:endParaRPr lang="en-US">
              <a:latin typeface="Arial" pitchFamily="34" charset="0"/>
              <a:cs typeface="Arial" pitchFamily="34" charset="0"/>
            </a:endParaRPr>
          </a:p>
        </p:txBody>
      </p:sp>
      <p:sp>
        <p:nvSpPr>
          <p:cNvPr id="13328" name="Line 16"/>
          <p:cNvSpPr>
            <a:spLocks noChangeShapeType="1"/>
          </p:cNvSpPr>
          <p:nvPr/>
        </p:nvSpPr>
        <p:spPr bwMode="auto">
          <a:xfrm flipV="1">
            <a:off x="6629400" y="2895600"/>
            <a:ext cx="990600" cy="1309734"/>
          </a:xfrm>
          <a:prstGeom prst="line">
            <a:avLst/>
          </a:prstGeom>
          <a:noFill/>
          <a:ln w="19050">
            <a:solidFill>
              <a:srgbClr val="008000"/>
            </a:solidFill>
            <a:round/>
            <a:headEnd/>
            <a:tailEnd/>
          </a:ln>
          <a:effectLst/>
        </p:spPr>
        <p:txBody>
          <a:bodyPr wrap="none" anchor="ctr">
            <a:prstTxWarp prst="textNoShape">
              <a:avLst/>
            </a:prstTxWarp>
          </a:bodyPr>
          <a:lstStyle/>
          <a:p>
            <a:endParaRPr lang="en-US">
              <a:latin typeface="Arial" pitchFamily="34" charset="0"/>
              <a:cs typeface="Arial" pitchFamily="34" charset="0"/>
            </a:endParaRPr>
          </a:p>
        </p:txBody>
      </p:sp>
      <p:sp>
        <p:nvSpPr>
          <p:cNvPr id="13329" name="Line 17"/>
          <p:cNvSpPr>
            <a:spLocks noChangeShapeType="1"/>
          </p:cNvSpPr>
          <p:nvPr/>
        </p:nvSpPr>
        <p:spPr bwMode="auto">
          <a:xfrm flipV="1">
            <a:off x="4267200" y="1905000"/>
            <a:ext cx="990600" cy="152400"/>
          </a:xfrm>
          <a:prstGeom prst="line">
            <a:avLst/>
          </a:prstGeom>
          <a:noFill/>
          <a:ln w="19050">
            <a:solidFill>
              <a:srgbClr val="008000"/>
            </a:solidFill>
            <a:round/>
            <a:headEnd/>
            <a:tailEnd/>
          </a:ln>
          <a:effectLst/>
        </p:spPr>
        <p:txBody>
          <a:bodyPr>
            <a:prstTxWarp prst="textNoShape">
              <a:avLst/>
            </a:prstTxWarp>
          </a:bodyPr>
          <a:lstStyle/>
          <a:p>
            <a:endParaRPr lang="en-US">
              <a:latin typeface="Arial" pitchFamily="34" charset="0"/>
              <a:cs typeface="Arial" pitchFamily="34" charset="0"/>
            </a:endParaRPr>
          </a:p>
        </p:txBody>
      </p:sp>
      <p:sp>
        <p:nvSpPr>
          <p:cNvPr id="13330" name="Line 18"/>
          <p:cNvSpPr>
            <a:spLocks noChangeShapeType="1"/>
          </p:cNvSpPr>
          <p:nvPr/>
        </p:nvSpPr>
        <p:spPr bwMode="auto">
          <a:xfrm>
            <a:off x="4267200" y="1447800"/>
            <a:ext cx="990600" cy="0"/>
          </a:xfrm>
          <a:prstGeom prst="line">
            <a:avLst/>
          </a:prstGeom>
          <a:noFill/>
          <a:ln w="19050">
            <a:solidFill>
              <a:srgbClr val="008000"/>
            </a:solidFill>
            <a:round/>
            <a:headEnd/>
            <a:tailEnd/>
          </a:ln>
          <a:effectLst/>
        </p:spPr>
        <p:txBody>
          <a:bodyPr>
            <a:prstTxWarp prst="textNoShape">
              <a:avLst/>
            </a:prstTxWarp>
          </a:bodyPr>
          <a:lstStyle/>
          <a:p>
            <a:endParaRPr lang="en-US">
              <a:latin typeface="Arial" pitchFamily="34" charset="0"/>
              <a:cs typeface="Arial" pitchFamily="34" charset="0"/>
            </a:endParaRPr>
          </a:p>
        </p:txBody>
      </p:sp>
      <p:sp>
        <p:nvSpPr>
          <p:cNvPr id="13331" name="Text Box 19"/>
          <p:cNvSpPr txBox="1">
            <a:spLocks noChangeArrowheads="1"/>
          </p:cNvSpPr>
          <p:nvPr/>
        </p:nvSpPr>
        <p:spPr bwMode="auto">
          <a:xfrm>
            <a:off x="2955926" y="4343401"/>
            <a:ext cx="1160895" cy="461665"/>
          </a:xfrm>
          <a:prstGeom prst="rect">
            <a:avLst/>
          </a:prstGeom>
          <a:noFill/>
          <a:ln w="9525">
            <a:noFill/>
            <a:miter lim="800000"/>
            <a:headEnd/>
            <a:tailEnd/>
          </a:ln>
          <a:effectLst/>
        </p:spPr>
        <p:txBody>
          <a:bodyPr wrap="none">
            <a:prstTxWarp prst="textNoShape">
              <a:avLst/>
            </a:prstTxWarp>
            <a:spAutoFit/>
          </a:bodyPr>
          <a:lstStyle/>
          <a:p>
            <a:r>
              <a:rPr lang="en-US" sz="2400" b="1">
                <a:latin typeface="Arial" pitchFamily="34" charset="0"/>
                <a:cs typeface="Arial" pitchFamily="34" charset="0"/>
              </a:rPr>
              <a:t>Pass 1</a:t>
            </a:r>
          </a:p>
        </p:txBody>
      </p:sp>
      <p:sp>
        <p:nvSpPr>
          <p:cNvPr id="13332" name="Text Box 20"/>
          <p:cNvSpPr txBox="1">
            <a:spLocks noChangeArrowheads="1"/>
          </p:cNvSpPr>
          <p:nvPr/>
        </p:nvSpPr>
        <p:spPr bwMode="auto">
          <a:xfrm>
            <a:off x="5410201" y="4386263"/>
            <a:ext cx="1160895" cy="461665"/>
          </a:xfrm>
          <a:prstGeom prst="rect">
            <a:avLst/>
          </a:prstGeom>
          <a:noFill/>
          <a:ln w="9525">
            <a:noFill/>
            <a:miter lim="800000"/>
            <a:headEnd/>
            <a:tailEnd/>
          </a:ln>
          <a:effectLst/>
        </p:spPr>
        <p:txBody>
          <a:bodyPr wrap="none">
            <a:prstTxWarp prst="textNoShape">
              <a:avLst/>
            </a:prstTxWarp>
            <a:spAutoFit/>
          </a:bodyPr>
          <a:lstStyle/>
          <a:p>
            <a:r>
              <a:rPr lang="en-US" sz="2400" b="1">
                <a:latin typeface="Arial" pitchFamily="34" charset="0"/>
                <a:cs typeface="Arial" pitchFamily="34" charset="0"/>
              </a:rPr>
              <a:t>Pass 2</a:t>
            </a:r>
          </a:p>
        </p:txBody>
      </p:sp>
      <p:sp>
        <p:nvSpPr>
          <p:cNvPr id="13333" name="Text Box 21"/>
          <p:cNvSpPr txBox="1">
            <a:spLocks noChangeArrowheads="1"/>
          </p:cNvSpPr>
          <p:nvPr/>
        </p:nvSpPr>
        <p:spPr bwMode="auto">
          <a:xfrm>
            <a:off x="7772401" y="4386263"/>
            <a:ext cx="1160895" cy="461665"/>
          </a:xfrm>
          <a:prstGeom prst="rect">
            <a:avLst/>
          </a:prstGeom>
          <a:noFill/>
          <a:ln w="9525">
            <a:noFill/>
            <a:miter lim="800000"/>
            <a:headEnd/>
            <a:tailEnd/>
          </a:ln>
          <a:effectLst/>
        </p:spPr>
        <p:txBody>
          <a:bodyPr wrap="none">
            <a:prstTxWarp prst="textNoShape">
              <a:avLst/>
            </a:prstTxWarp>
            <a:spAutoFit/>
          </a:bodyPr>
          <a:lstStyle/>
          <a:p>
            <a:r>
              <a:rPr lang="en-US" sz="2400" b="1">
                <a:latin typeface="Arial" pitchFamily="34" charset="0"/>
                <a:cs typeface="Arial" pitchFamily="34" charset="0"/>
              </a:rPr>
              <a:t>Pass 3</a:t>
            </a:r>
          </a:p>
        </p:txBody>
      </p:sp>
      <p:sp>
        <p:nvSpPr>
          <p:cNvPr id="2" name="TextBox 1"/>
          <p:cNvSpPr txBox="1"/>
          <p:nvPr/>
        </p:nvSpPr>
        <p:spPr>
          <a:xfrm>
            <a:off x="2647764" y="5144870"/>
            <a:ext cx="1710726" cy="646331"/>
          </a:xfrm>
          <a:prstGeom prst="rect">
            <a:avLst/>
          </a:prstGeom>
          <a:noFill/>
        </p:spPr>
        <p:txBody>
          <a:bodyPr wrap="none" rtlCol="0">
            <a:spAutoFit/>
          </a:bodyPr>
          <a:lstStyle/>
          <a:p>
            <a:pPr algn="ctr"/>
            <a:r>
              <a:rPr lang="en-US" dirty="0">
                <a:solidFill>
                  <a:srgbClr val="008000"/>
                </a:solidFill>
                <a:latin typeface="Arial" pitchFamily="34" charset="0"/>
                <a:cs typeface="Arial" pitchFamily="34" charset="0"/>
              </a:rPr>
              <a:t>Count items</a:t>
            </a:r>
          </a:p>
          <a:p>
            <a:pPr algn="ctr"/>
            <a:r>
              <a:rPr lang="en-US" dirty="0">
                <a:solidFill>
                  <a:srgbClr val="008000"/>
                </a:solidFill>
                <a:latin typeface="Arial" pitchFamily="34" charset="0"/>
                <a:cs typeface="Arial" pitchFamily="34" charset="0"/>
              </a:rPr>
              <a:t>Hash pairs {</a:t>
            </a:r>
            <a:r>
              <a:rPr lang="en-US" dirty="0" err="1">
                <a:solidFill>
                  <a:srgbClr val="008000"/>
                </a:solidFill>
                <a:latin typeface="Arial" pitchFamily="34" charset="0"/>
                <a:cs typeface="Arial" pitchFamily="34" charset="0"/>
              </a:rPr>
              <a:t>i,j</a:t>
            </a:r>
            <a:r>
              <a:rPr lang="en-US" dirty="0">
                <a:solidFill>
                  <a:srgbClr val="008000"/>
                </a:solidFill>
                <a:latin typeface="Arial" pitchFamily="34" charset="0"/>
                <a:cs typeface="Arial" pitchFamily="34" charset="0"/>
              </a:rPr>
              <a:t>}</a:t>
            </a:r>
          </a:p>
        </p:txBody>
      </p:sp>
      <p:sp>
        <p:nvSpPr>
          <p:cNvPr id="26" name="TextBox 25"/>
          <p:cNvSpPr txBox="1"/>
          <p:nvPr/>
        </p:nvSpPr>
        <p:spPr>
          <a:xfrm>
            <a:off x="4975087" y="4798875"/>
            <a:ext cx="2044149" cy="1477328"/>
          </a:xfrm>
          <a:prstGeom prst="rect">
            <a:avLst/>
          </a:prstGeom>
          <a:noFill/>
        </p:spPr>
        <p:txBody>
          <a:bodyPr wrap="none" rtlCol="0">
            <a:spAutoFit/>
          </a:bodyPr>
          <a:lstStyle/>
          <a:p>
            <a:pPr algn="ctr"/>
            <a:r>
              <a:rPr lang="en-US" dirty="0">
                <a:solidFill>
                  <a:srgbClr val="008000"/>
                </a:solidFill>
                <a:latin typeface="Arial" pitchFamily="34" charset="0"/>
                <a:cs typeface="Arial" pitchFamily="34" charset="0"/>
              </a:rPr>
              <a:t>Hash pairs {</a:t>
            </a:r>
            <a:r>
              <a:rPr lang="en-US" dirty="0" err="1">
                <a:solidFill>
                  <a:srgbClr val="008000"/>
                </a:solidFill>
                <a:latin typeface="Arial" pitchFamily="34" charset="0"/>
                <a:cs typeface="Arial" pitchFamily="34" charset="0"/>
              </a:rPr>
              <a:t>i,j</a:t>
            </a:r>
            <a:r>
              <a:rPr lang="en-US" dirty="0">
                <a:solidFill>
                  <a:srgbClr val="008000"/>
                </a:solidFill>
                <a:latin typeface="Arial" pitchFamily="34" charset="0"/>
                <a:cs typeface="Arial" pitchFamily="34" charset="0"/>
              </a:rPr>
              <a:t>}</a:t>
            </a:r>
            <a:br>
              <a:rPr lang="en-US" dirty="0">
                <a:solidFill>
                  <a:srgbClr val="008000"/>
                </a:solidFill>
                <a:latin typeface="Arial" pitchFamily="34" charset="0"/>
                <a:cs typeface="Arial" pitchFamily="34" charset="0"/>
              </a:rPr>
            </a:br>
            <a:r>
              <a:rPr lang="en-US" dirty="0">
                <a:solidFill>
                  <a:srgbClr val="008000"/>
                </a:solidFill>
                <a:latin typeface="Arial" pitchFamily="34" charset="0"/>
                <a:cs typeface="Arial" pitchFamily="34" charset="0"/>
              </a:rPr>
              <a:t>into Hash2 </a:t>
            </a:r>
            <a:r>
              <a:rPr lang="en-US" dirty="0" err="1">
                <a:solidFill>
                  <a:srgbClr val="008000"/>
                </a:solidFill>
                <a:latin typeface="Arial" pitchFamily="34" charset="0"/>
                <a:cs typeface="Arial" pitchFamily="34" charset="0"/>
              </a:rPr>
              <a:t>iff</a:t>
            </a:r>
            <a:r>
              <a:rPr lang="en-US" dirty="0">
                <a:solidFill>
                  <a:srgbClr val="008000"/>
                </a:solidFill>
                <a:latin typeface="Arial" pitchFamily="34" charset="0"/>
                <a:cs typeface="Arial" pitchFamily="34" charset="0"/>
              </a:rPr>
              <a:t>:</a:t>
            </a:r>
          </a:p>
          <a:p>
            <a:pPr algn="ctr"/>
            <a:r>
              <a:rPr lang="en-US" dirty="0" err="1">
                <a:solidFill>
                  <a:srgbClr val="008000"/>
                </a:solidFill>
                <a:latin typeface="Arial" pitchFamily="34" charset="0"/>
                <a:cs typeface="Arial" pitchFamily="34" charset="0"/>
              </a:rPr>
              <a:t>i,j</a:t>
            </a:r>
            <a:r>
              <a:rPr lang="en-US" dirty="0">
                <a:solidFill>
                  <a:srgbClr val="008000"/>
                </a:solidFill>
                <a:latin typeface="Arial" pitchFamily="34" charset="0"/>
                <a:cs typeface="Arial" pitchFamily="34" charset="0"/>
              </a:rPr>
              <a:t> are frequent,</a:t>
            </a:r>
            <a:br>
              <a:rPr lang="en-US" dirty="0">
                <a:solidFill>
                  <a:srgbClr val="008000"/>
                </a:solidFill>
                <a:latin typeface="Arial" pitchFamily="34" charset="0"/>
                <a:cs typeface="Arial" pitchFamily="34" charset="0"/>
              </a:rPr>
            </a:br>
            <a:r>
              <a:rPr lang="en-US" dirty="0">
                <a:solidFill>
                  <a:srgbClr val="008000"/>
                </a:solidFill>
                <a:latin typeface="Arial" pitchFamily="34" charset="0"/>
                <a:cs typeface="Arial" pitchFamily="34" charset="0"/>
              </a:rPr>
              <a:t>{</a:t>
            </a:r>
            <a:r>
              <a:rPr lang="en-US" dirty="0" err="1">
                <a:solidFill>
                  <a:srgbClr val="008000"/>
                </a:solidFill>
                <a:latin typeface="Arial" pitchFamily="34" charset="0"/>
                <a:cs typeface="Arial" pitchFamily="34" charset="0"/>
              </a:rPr>
              <a:t>i,j</a:t>
            </a:r>
            <a:r>
              <a:rPr lang="en-US" dirty="0">
                <a:solidFill>
                  <a:srgbClr val="008000"/>
                </a:solidFill>
                <a:latin typeface="Arial" pitchFamily="34" charset="0"/>
                <a:cs typeface="Arial" pitchFamily="34" charset="0"/>
              </a:rPr>
              <a:t>} hashes to</a:t>
            </a:r>
          </a:p>
          <a:p>
            <a:pPr algn="ctr"/>
            <a:r>
              <a:rPr lang="en-US" dirty="0">
                <a:solidFill>
                  <a:srgbClr val="008000"/>
                </a:solidFill>
                <a:latin typeface="Arial" pitchFamily="34" charset="0"/>
                <a:cs typeface="Arial" pitchFamily="34" charset="0"/>
              </a:rPr>
              <a:t>freq. bucket in B1</a:t>
            </a:r>
          </a:p>
        </p:txBody>
      </p:sp>
      <p:sp>
        <p:nvSpPr>
          <p:cNvPr id="27" name="TextBox 26"/>
          <p:cNvSpPr txBox="1"/>
          <p:nvPr/>
        </p:nvSpPr>
        <p:spPr>
          <a:xfrm>
            <a:off x="7314297" y="4798874"/>
            <a:ext cx="2052806" cy="1754326"/>
          </a:xfrm>
          <a:prstGeom prst="rect">
            <a:avLst/>
          </a:prstGeom>
          <a:noFill/>
        </p:spPr>
        <p:txBody>
          <a:bodyPr wrap="none" rtlCol="0">
            <a:spAutoFit/>
          </a:bodyPr>
          <a:lstStyle/>
          <a:p>
            <a:pPr algn="ctr"/>
            <a:r>
              <a:rPr lang="en-US" dirty="0">
                <a:solidFill>
                  <a:srgbClr val="008000"/>
                </a:solidFill>
                <a:latin typeface="Arial" pitchFamily="34" charset="0"/>
                <a:cs typeface="Arial" pitchFamily="34" charset="0"/>
              </a:rPr>
              <a:t>Count pairs {</a:t>
            </a:r>
            <a:r>
              <a:rPr lang="en-US" dirty="0" err="1">
                <a:solidFill>
                  <a:srgbClr val="008000"/>
                </a:solidFill>
                <a:latin typeface="Arial" pitchFamily="34" charset="0"/>
                <a:cs typeface="Arial" pitchFamily="34" charset="0"/>
              </a:rPr>
              <a:t>i,j</a:t>
            </a:r>
            <a:r>
              <a:rPr lang="en-US" dirty="0">
                <a:solidFill>
                  <a:srgbClr val="008000"/>
                </a:solidFill>
                <a:latin typeface="Arial" pitchFamily="34" charset="0"/>
                <a:cs typeface="Arial" pitchFamily="34" charset="0"/>
              </a:rPr>
              <a:t>} </a:t>
            </a:r>
            <a:r>
              <a:rPr lang="en-US" dirty="0" err="1">
                <a:solidFill>
                  <a:srgbClr val="008000"/>
                </a:solidFill>
                <a:latin typeface="Arial" pitchFamily="34" charset="0"/>
                <a:cs typeface="Arial" pitchFamily="34" charset="0"/>
              </a:rPr>
              <a:t>iff</a:t>
            </a:r>
            <a:r>
              <a:rPr lang="en-US" dirty="0">
                <a:solidFill>
                  <a:srgbClr val="008000"/>
                </a:solidFill>
                <a:latin typeface="Arial" pitchFamily="34" charset="0"/>
                <a:cs typeface="Arial" pitchFamily="34" charset="0"/>
              </a:rPr>
              <a:t>:</a:t>
            </a:r>
          </a:p>
          <a:p>
            <a:pPr algn="ctr"/>
            <a:r>
              <a:rPr lang="en-US" dirty="0" err="1">
                <a:solidFill>
                  <a:srgbClr val="008000"/>
                </a:solidFill>
                <a:latin typeface="Arial" pitchFamily="34" charset="0"/>
                <a:cs typeface="Arial" pitchFamily="34" charset="0"/>
              </a:rPr>
              <a:t>i,j</a:t>
            </a:r>
            <a:r>
              <a:rPr lang="en-US" dirty="0">
                <a:solidFill>
                  <a:srgbClr val="008000"/>
                </a:solidFill>
                <a:latin typeface="Arial" pitchFamily="34" charset="0"/>
                <a:cs typeface="Arial" pitchFamily="34" charset="0"/>
              </a:rPr>
              <a:t> are frequent,</a:t>
            </a:r>
            <a:br>
              <a:rPr lang="en-US" dirty="0">
                <a:solidFill>
                  <a:srgbClr val="008000"/>
                </a:solidFill>
                <a:latin typeface="Arial" pitchFamily="34" charset="0"/>
                <a:cs typeface="Arial" pitchFamily="34" charset="0"/>
              </a:rPr>
            </a:br>
            <a:r>
              <a:rPr lang="en-US" dirty="0">
                <a:solidFill>
                  <a:srgbClr val="008000"/>
                </a:solidFill>
                <a:latin typeface="Arial" pitchFamily="34" charset="0"/>
                <a:cs typeface="Arial" pitchFamily="34" charset="0"/>
              </a:rPr>
              <a:t>{</a:t>
            </a:r>
            <a:r>
              <a:rPr lang="en-US" dirty="0" err="1">
                <a:solidFill>
                  <a:srgbClr val="008000"/>
                </a:solidFill>
                <a:latin typeface="Arial" pitchFamily="34" charset="0"/>
                <a:cs typeface="Arial" pitchFamily="34" charset="0"/>
              </a:rPr>
              <a:t>i,j</a:t>
            </a:r>
            <a:r>
              <a:rPr lang="en-US" dirty="0">
                <a:solidFill>
                  <a:srgbClr val="008000"/>
                </a:solidFill>
                <a:latin typeface="Arial" pitchFamily="34" charset="0"/>
                <a:cs typeface="Arial" pitchFamily="34" charset="0"/>
              </a:rPr>
              <a:t>} hashes to</a:t>
            </a:r>
          </a:p>
          <a:p>
            <a:pPr algn="ctr"/>
            <a:r>
              <a:rPr lang="en-US" dirty="0">
                <a:solidFill>
                  <a:srgbClr val="008000"/>
                </a:solidFill>
                <a:latin typeface="Arial" pitchFamily="34" charset="0"/>
                <a:cs typeface="Arial" pitchFamily="34" charset="0"/>
              </a:rPr>
              <a:t>freq. bucket in B1</a:t>
            </a:r>
          </a:p>
          <a:p>
            <a:pPr algn="ctr"/>
            <a:r>
              <a:rPr lang="en-US" dirty="0">
                <a:solidFill>
                  <a:srgbClr val="008000"/>
                </a:solidFill>
                <a:latin typeface="Arial" pitchFamily="34" charset="0"/>
                <a:cs typeface="Arial" pitchFamily="34" charset="0"/>
              </a:rPr>
              <a:t>{</a:t>
            </a:r>
            <a:r>
              <a:rPr lang="en-US" dirty="0" err="1">
                <a:solidFill>
                  <a:srgbClr val="008000"/>
                </a:solidFill>
                <a:latin typeface="Arial" pitchFamily="34" charset="0"/>
                <a:cs typeface="Arial" pitchFamily="34" charset="0"/>
              </a:rPr>
              <a:t>i,j</a:t>
            </a:r>
            <a:r>
              <a:rPr lang="en-US" dirty="0">
                <a:solidFill>
                  <a:srgbClr val="008000"/>
                </a:solidFill>
                <a:latin typeface="Arial" pitchFamily="34" charset="0"/>
                <a:cs typeface="Arial" pitchFamily="34" charset="0"/>
              </a:rPr>
              <a:t>} hashes to</a:t>
            </a:r>
          </a:p>
          <a:p>
            <a:pPr algn="ctr"/>
            <a:r>
              <a:rPr lang="en-US" dirty="0">
                <a:solidFill>
                  <a:srgbClr val="008000"/>
                </a:solidFill>
                <a:latin typeface="Arial" pitchFamily="34" charset="0"/>
                <a:cs typeface="Arial" pitchFamily="34" charset="0"/>
              </a:rPr>
              <a:t>freq. bucket in B2</a:t>
            </a:r>
          </a:p>
        </p:txBody>
      </p:sp>
      <p:sp>
        <p:nvSpPr>
          <p:cNvPr id="28" name="Rectangle 7"/>
          <p:cNvSpPr>
            <a:spLocks noChangeArrowheads="1"/>
          </p:cNvSpPr>
          <p:nvPr/>
        </p:nvSpPr>
        <p:spPr bwMode="auto">
          <a:xfrm>
            <a:off x="2895600" y="2086800"/>
            <a:ext cx="1371600" cy="2180400"/>
          </a:xfrm>
          <a:prstGeom prst="rect">
            <a:avLst/>
          </a:prstGeom>
          <a:solidFill>
            <a:srgbClr val="FFCC99"/>
          </a:solidFill>
          <a:ln w="9525">
            <a:solidFill>
              <a:schemeClr val="tx1"/>
            </a:solidFill>
            <a:miter lim="800000"/>
            <a:headEnd/>
            <a:tailEnd/>
          </a:ln>
          <a:effectLst/>
        </p:spPr>
        <p:txBody>
          <a:bodyPr wrap="none" anchor="ctr">
            <a:prstTxWarp prst="textNoShape">
              <a:avLst/>
            </a:prstTxWarp>
          </a:bodyPr>
          <a:lstStyle/>
          <a:p>
            <a:pPr algn="ctr"/>
            <a:r>
              <a:rPr lang="en-US" dirty="0">
                <a:latin typeface="Arial" pitchFamily="34" charset="0"/>
                <a:cs typeface="Arial" pitchFamily="34" charset="0"/>
              </a:rPr>
              <a:t>First </a:t>
            </a:r>
            <a:br>
              <a:rPr lang="en-US" dirty="0">
                <a:latin typeface="Arial" pitchFamily="34" charset="0"/>
                <a:cs typeface="Arial" pitchFamily="34" charset="0"/>
              </a:rPr>
            </a:br>
            <a:r>
              <a:rPr lang="en-US" dirty="0">
                <a:latin typeface="Arial" pitchFamily="34" charset="0"/>
                <a:cs typeface="Arial" pitchFamily="34" charset="0"/>
              </a:rPr>
              <a:t>hash table</a:t>
            </a:r>
          </a:p>
        </p:txBody>
      </p:sp>
      <p:sp>
        <p:nvSpPr>
          <p:cNvPr id="29" name="Rectangle 7"/>
          <p:cNvSpPr>
            <a:spLocks noChangeArrowheads="1"/>
          </p:cNvSpPr>
          <p:nvPr/>
        </p:nvSpPr>
        <p:spPr bwMode="auto">
          <a:xfrm>
            <a:off x="5257800" y="2444034"/>
            <a:ext cx="1371600" cy="1761300"/>
          </a:xfrm>
          <a:prstGeom prst="rect">
            <a:avLst/>
          </a:prstGeom>
          <a:solidFill>
            <a:srgbClr val="FFCC99"/>
          </a:solidFill>
          <a:ln w="9525">
            <a:solidFill>
              <a:schemeClr val="tx1"/>
            </a:solidFill>
            <a:miter lim="800000"/>
            <a:headEnd/>
            <a:tailEnd/>
          </a:ln>
          <a:effectLst/>
        </p:spPr>
        <p:txBody>
          <a:bodyPr wrap="none" anchor="ctr">
            <a:prstTxWarp prst="textNoShape">
              <a:avLst/>
            </a:prstTxWarp>
          </a:bodyPr>
          <a:lstStyle/>
          <a:p>
            <a:pPr algn="ctr"/>
            <a:r>
              <a:rPr lang="en-US" dirty="0">
                <a:latin typeface="Arial" pitchFamily="34" charset="0"/>
                <a:cs typeface="Arial" pitchFamily="34" charset="0"/>
              </a:rPr>
              <a:t>Second</a:t>
            </a:r>
            <a:br>
              <a:rPr lang="en-US" dirty="0">
                <a:latin typeface="Arial" pitchFamily="34" charset="0"/>
                <a:cs typeface="Arial" pitchFamily="34" charset="0"/>
              </a:rPr>
            </a:br>
            <a:r>
              <a:rPr lang="en-US" dirty="0">
                <a:latin typeface="Arial" pitchFamily="34" charset="0"/>
                <a:cs typeface="Arial" pitchFamily="34" charset="0"/>
              </a:rPr>
              <a:t>hash table</a:t>
            </a:r>
          </a:p>
        </p:txBody>
      </p:sp>
      <p:sp>
        <p:nvSpPr>
          <p:cNvPr id="32" name="Rectangle 6"/>
          <p:cNvSpPr>
            <a:spLocks noChangeArrowheads="1"/>
          </p:cNvSpPr>
          <p:nvPr/>
        </p:nvSpPr>
        <p:spPr bwMode="auto">
          <a:xfrm>
            <a:off x="7620000" y="2964074"/>
            <a:ext cx="1371600" cy="1241260"/>
          </a:xfrm>
          <a:prstGeom prst="rect">
            <a:avLst/>
          </a:prstGeom>
          <a:solidFill>
            <a:schemeClr val="accent1">
              <a:lumMod val="60000"/>
              <a:lumOff val="40000"/>
            </a:schemeClr>
          </a:solidFill>
          <a:ln w="9525">
            <a:solidFill>
              <a:schemeClr val="tx1"/>
            </a:solidFill>
            <a:miter lim="800000"/>
            <a:headEnd/>
            <a:tailEnd/>
          </a:ln>
          <a:effectLst/>
        </p:spPr>
        <p:txBody>
          <a:bodyPr wrap="none" anchor="ctr">
            <a:prstTxWarp prst="textNoShape">
              <a:avLst/>
            </a:prstTxWarp>
          </a:bodyPr>
          <a:lstStyle/>
          <a:p>
            <a:pPr algn="ctr"/>
            <a:r>
              <a:rPr lang="en-US" dirty="0">
                <a:latin typeface="Arial" pitchFamily="34" charset="0"/>
                <a:cs typeface="Arial" pitchFamily="34" charset="0"/>
              </a:rPr>
              <a:t>Counts of</a:t>
            </a:r>
          </a:p>
          <a:p>
            <a:pPr algn="ctr"/>
            <a:r>
              <a:rPr lang="en-US" dirty="0">
                <a:latin typeface="Arial" pitchFamily="34" charset="0"/>
                <a:cs typeface="Arial" pitchFamily="34" charset="0"/>
              </a:rPr>
              <a:t>candidate</a:t>
            </a:r>
          </a:p>
          <a:p>
            <a:pPr algn="ctr"/>
            <a:r>
              <a:rPr lang="en-US" dirty="0">
                <a:latin typeface="Arial" pitchFamily="34" charset="0"/>
                <a:cs typeface="Arial" pitchFamily="34" charset="0"/>
              </a:rPr>
              <a:t>pairs</a:t>
            </a:r>
          </a:p>
        </p:txBody>
      </p:sp>
      <p:sp>
        <p:nvSpPr>
          <p:cNvPr id="33" name="TextBox 32"/>
          <p:cNvSpPr txBox="1"/>
          <p:nvPr/>
        </p:nvSpPr>
        <p:spPr>
          <a:xfrm rot="16200000">
            <a:off x="1755625" y="2587776"/>
            <a:ext cx="1582484"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Main memory</a:t>
            </a:r>
          </a:p>
        </p:txBody>
      </p:sp>
    </p:spTree>
    <p:extLst>
      <p:ext uri="{BB962C8B-B14F-4D97-AF65-F5344CB8AC3E}">
        <p14:creationId xmlns:p14="http://schemas.microsoft.com/office/powerpoint/2010/main" val="834032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i="1" dirty="0"/>
              <a:t>k</a:t>
            </a:r>
            <a:r>
              <a:rPr lang="en-US" dirty="0"/>
              <a:t>–means Algorithm(s)</a:t>
            </a:r>
          </a:p>
        </p:txBody>
      </p:sp>
      <p:sp>
        <p:nvSpPr>
          <p:cNvPr id="24579" name="Rectangle 3"/>
          <p:cNvSpPr>
            <a:spLocks noGrp="1" noChangeArrowheads="1"/>
          </p:cNvSpPr>
          <p:nvPr>
            <p:ph idx="1"/>
          </p:nvPr>
        </p:nvSpPr>
        <p:spPr/>
        <p:txBody>
          <a:bodyPr/>
          <a:lstStyle/>
          <a:p>
            <a:r>
              <a:rPr lang="en-US" dirty="0"/>
              <a:t>Assumes Euclidean space/distance</a:t>
            </a:r>
          </a:p>
          <a:p>
            <a:pPr lvl="8"/>
            <a:endParaRPr lang="en-US" dirty="0"/>
          </a:p>
          <a:p>
            <a:r>
              <a:rPr lang="en-US" dirty="0"/>
              <a:t>Start by picking </a:t>
            </a:r>
            <a:r>
              <a:rPr lang="en-US" b="1" i="1" dirty="0"/>
              <a:t>k</a:t>
            </a:r>
            <a:r>
              <a:rPr lang="en-US" dirty="0"/>
              <a:t>, the number of clusters</a:t>
            </a:r>
          </a:p>
          <a:p>
            <a:pPr lvl="8"/>
            <a:endParaRPr lang="en-US" dirty="0"/>
          </a:p>
          <a:p>
            <a:r>
              <a:rPr lang="en-US" dirty="0"/>
              <a:t>Initialize clusters by picking one point per cluster</a:t>
            </a:r>
          </a:p>
          <a:p>
            <a:pPr lvl="1"/>
            <a:r>
              <a:rPr lang="en-US" b="1" dirty="0">
                <a:solidFill>
                  <a:srgbClr val="008000"/>
                </a:solidFill>
              </a:rPr>
              <a:t>Example:</a:t>
            </a:r>
            <a:r>
              <a:rPr lang="en-US" dirty="0"/>
              <a:t> Pick one point at random, then  </a:t>
            </a:r>
            <a:r>
              <a:rPr lang="en-US" b="1" i="1" dirty="0"/>
              <a:t>k</a:t>
            </a:r>
            <a:r>
              <a:rPr lang="en-US" b="1" dirty="0"/>
              <a:t>-1 </a:t>
            </a:r>
            <a:r>
              <a:rPr lang="en-US" dirty="0"/>
              <a:t>other points, each as far away as possible from </a:t>
            </a:r>
            <a:br>
              <a:rPr lang="en-US" dirty="0"/>
            </a:br>
            <a:r>
              <a:rPr lang="en-US" dirty="0"/>
              <a:t>the previous points</a:t>
            </a:r>
          </a:p>
        </p:txBody>
      </p:sp>
      <p:sp>
        <p:nvSpPr>
          <p:cNvPr id="4" name="Slide Number Placeholder 5"/>
          <p:cNvSpPr>
            <a:spLocks noGrp="1"/>
          </p:cNvSpPr>
          <p:nvPr>
            <p:ph type="sldNum" sz="quarter" idx="12"/>
          </p:nvPr>
        </p:nvSpPr>
        <p:spPr/>
        <p:txBody>
          <a:bodyPr/>
          <a:lstStyle/>
          <a:p>
            <a:fld id="{401B10C8-B221-4207-9C35-A8E660857709}" type="slidenum">
              <a:rPr lang="en-US"/>
              <a:pPr/>
              <a:t>28</a:t>
            </a:fld>
            <a:endParaRPr lang="en-US"/>
          </a:p>
        </p:txBody>
      </p:sp>
    </p:spTree>
    <p:extLst>
      <p:ext uri="{BB962C8B-B14F-4D97-AF65-F5344CB8AC3E}">
        <p14:creationId xmlns:p14="http://schemas.microsoft.com/office/powerpoint/2010/main" val="5726762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t>Populating Clusters</a:t>
            </a:r>
          </a:p>
        </p:txBody>
      </p:sp>
      <p:sp>
        <p:nvSpPr>
          <p:cNvPr id="25603" name="Rectangle 3"/>
          <p:cNvSpPr>
            <a:spLocks noGrp="1" noChangeArrowheads="1"/>
          </p:cNvSpPr>
          <p:nvPr>
            <p:ph idx="1"/>
          </p:nvPr>
        </p:nvSpPr>
        <p:spPr>
          <a:xfrm>
            <a:off x="1981200" y="1295400"/>
            <a:ext cx="8458200" cy="5486400"/>
          </a:xfrm>
        </p:spPr>
        <p:txBody>
          <a:bodyPr>
            <a:normAutofit/>
          </a:bodyPr>
          <a:lstStyle/>
          <a:p>
            <a:r>
              <a:rPr lang="en-US" b="1" dirty="0"/>
              <a:t>1) </a:t>
            </a:r>
            <a:r>
              <a:rPr lang="en-US" dirty="0"/>
              <a:t>For each point, place it in the cluster whose current centroid it is nearest</a:t>
            </a:r>
          </a:p>
          <a:p>
            <a:pPr lvl="8"/>
            <a:endParaRPr lang="en-US" dirty="0"/>
          </a:p>
          <a:p>
            <a:r>
              <a:rPr lang="en-US" b="1" dirty="0"/>
              <a:t>2)</a:t>
            </a:r>
            <a:r>
              <a:rPr lang="en-US" dirty="0"/>
              <a:t> After all points are assigned, update the locations of centroids of the </a:t>
            </a:r>
            <a:r>
              <a:rPr lang="en-US" b="1" i="1" dirty="0"/>
              <a:t>k</a:t>
            </a:r>
            <a:r>
              <a:rPr lang="en-US" dirty="0"/>
              <a:t> clusters</a:t>
            </a:r>
          </a:p>
          <a:p>
            <a:pPr lvl="8"/>
            <a:endParaRPr lang="en-US" dirty="0"/>
          </a:p>
          <a:p>
            <a:r>
              <a:rPr lang="en-US" b="1" dirty="0"/>
              <a:t>3) </a:t>
            </a:r>
            <a:r>
              <a:rPr lang="en-US" dirty="0"/>
              <a:t>Reassign all points to their closest centroid</a:t>
            </a:r>
          </a:p>
          <a:p>
            <a:pPr lvl="1"/>
            <a:r>
              <a:rPr lang="en-US" dirty="0"/>
              <a:t>Sometimes moves points between clusters</a:t>
            </a:r>
          </a:p>
          <a:p>
            <a:pPr lvl="8"/>
            <a:endParaRPr lang="en-US" dirty="0"/>
          </a:p>
          <a:p>
            <a:r>
              <a:rPr lang="en-US" b="1" dirty="0">
                <a:solidFill>
                  <a:srgbClr val="008000"/>
                </a:solidFill>
              </a:rPr>
              <a:t>Repeat 2 and 3 until convergence</a:t>
            </a:r>
          </a:p>
          <a:p>
            <a:pPr lvl="1"/>
            <a:r>
              <a:rPr lang="en-US" b="1" dirty="0"/>
              <a:t>Convergence:</a:t>
            </a:r>
            <a:r>
              <a:rPr lang="en-US" dirty="0"/>
              <a:t> Points don’t move between clusters and centroids stabilize</a:t>
            </a:r>
          </a:p>
        </p:txBody>
      </p:sp>
      <p:sp>
        <p:nvSpPr>
          <p:cNvPr id="4" name="Slide Number Placeholder 5"/>
          <p:cNvSpPr>
            <a:spLocks noGrp="1"/>
          </p:cNvSpPr>
          <p:nvPr>
            <p:ph type="sldNum" sz="quarter" idx="12"/>
          </p:nvPr>
        </p:nvSpPr>
        <p:spPr/>
        <p:txBody>
          <a:bodyPr/>
          <a:lstStyle/>
          <a:p>
            <a:fld id="{A9141F37-5C2B-4D68-82CE-50CE5D0EBF35}" type="slidenum">
              <a:rPr lang="en-US" smtClean="0"/>
              <a:pPr/>
              <a:t>29</a:t>
            </a:fld>
            <a:endParaRPr lang="en-US"/>
          </a:p>
        </p:txBody>
      </p:sp>
    </p:spTree>
    <p:extLst>
      <p:ext uri="{BB962C8B-B14F-4D97-AF65-F5344CB8AC3E}">
        <p14:creationId xmlns:p14="http://schemas.microsoft.com/office/powerpoint/2010/main" val="3445079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How It All Fits Together</a:t>
            </a:r>
          </a:p>
        </p:txBody>
      </p:sp>
      <p:graphicFrame>
        <p:nvGraphicFramePr>
          <p:cNvPr id="3" name="Content Placeholder 2"/>
          <p:cNvGraphicFramePr>
            <a:graphicFrameLocks noGrp="1"/>
          </p:cNvGraphicFramePr>
          <p:nvPr>
            <p:ph idx="1"/>
          </p:nvPr>
        </p:nvGraphicFramePr>
        <p:xfrm>
          <a:off x="1752600" y="1295400"/>
          <a:ext cx="86868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p:cNvSpPr>
            <a:spLocks noGrp="1"/>
          </p:cNvSpPr>
          <p:nvPr>
            <p:ph type="sldNum" sz="quarter" idx="12"/>
          </p:nvPr>
        </p:nvSpPr>
        <p:spPr/>
        <p:txBody>
          <a:bodyPr/>
          <a:lstStyle/>
          <a:p>
            <a:fld id="{19B12225-5612-419B-A8D5-4B8EEE4C217E}" type="slidenum">
              <a:rPr lang="en-US" smtClean="0"/>
              <a:pPr/>
              <a:t>3</a:t>
            </a:fld>
            <a:endParaRPr lang="en-US"/>
          </a:p>
        </p:txBody>
      </p:sp>
    </p:spTree>
    <p:extLst>
      <p:ext uri="{BB962C8B-B14F-4D97-AF65-F5344CB8AC3E}">
        <p14:creationId xmlns:p14="http://schemas.microsoft.com/office/powerpoint/2010/main" val="25088834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2895601" y="4068208"/>
            <a:ext cx="2258279" cy="808593"/>
          </a:xfrm>
          <a:prstGeom prst="ellipse">
            <a:avLst/>
          </a:prstGeom>
          <a:solidFill>
            <a:srgbClr val="D60093">
              <a:alpha val="30000"/>
            </a:srgbClr>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Oval 5"/>
          <p:cNvSpPr/>
          <p:nvPr/>
        </p:nvSpPr>
        <p:spPr>
          <a:xfrm rot="2616022">
            <a:off x="5865333" y="1890140"/>
            <a:ext cx="1324078" cy="3376820"/>
          </a:xfrm>
          <a:prstGeom prst="ellipse">
            <a:avLst/>
          </a:prstGeom>
          <a:solidFill>
            <a:srgbClr val="00B0F0">
              <a:alpha val="30000"/>
            </a:srgbClr>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626" name="Rectangle 2"/>
          <p:cNvSpPr>
            <a:spLocks noGrp="1" noChangeArrowheads="1"/>
          </p:cNvSpPr>
          <p:nvPr>
            <p:ph type="title"/>
          </p:nvPr>
        </p:nvSpPr>
        <p:spPr/>
        <p:txBody>
          <a:bodyPr/>
          <a:lstStyle/>
          <a:p>
            <a:r>
              <a:rPr lang="en-US" dirty="0"/>
              <a:t>Example: Assigning Clusters</a:t>
            </a:r>
          </a:p>
        </p:txBody>
      </p:sp>
      <p:sp>
        <p:nvSpPr>
          <p:cNvPr id="21" name="Slide Number Placeholder 4"/>
          <p:cNvSpPr>
            <a:spLocks noGrp="1"/>
          </p:cNvSpPr>
          <p:nvPr>
            <p:ph type="sldNum" sz="quarter" idx="12"/>
          </p:nvPr>
        </p:nvSpPr>
        <p:spPr/>
        <p:txBody>
          <a:bodyPr/>
          <a:lstStyle/>
          <a:p>
            <a:fld id="{3DAC6CFC-3C83-4539-BD47-568CDB1B385E}" type="slidenum">
              <a:rPr lang="en-US"/>
              <a:pPr/>
              <a:t>30</a:t>
            </a:fld>
            <a:endParaRPr lang="en-US"/>
          </a:p>
        </p:txBody>
      </p:sp>
      <p:sp>
        <p:nvSpPr>
          <p:cNvPr id="26627" name="Text Box 3"/>
          <p:cNvSpPr txBox="1">
            <a:spLocks noChangeArrowheads="1"/>
          </p:cNvSpPr>
          <p:nvPr/>
        </p:nvSpPr>
        <p:spPr bwMode="auto">
          <a:xfrm>
            <a:off x="5257800" y="4320143"/>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28" name="Text Box 4"/>
          <p:cNvSpPr txBox="1">
            <a:spLocks noChangeArrowheads="1"/>
          </p:cNvSpPr>
          <p:nvPr/>
        </p:nvSpPr>
        <p:spPr bwMode="auto">
          <a:xfrm>
            <a:off x="7375525" y="2403475"/>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29" name="Text Box 5"/>
          <p:cNvSpPr txBox="1">
            <a:spLocks noChangeArrowheads="1"/>
          </p:cNvSpPr>
          <p:nvPr/>
        </p:nvSpPr>
        <p:spPr bwMode="auto">
          <a:xfrm>
            <a:off x="4660895" y="4305308"/>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0" name="Text Box 6"/>
          <p:cNvSpPr txBox="1">
            <a:spLocks noChangeArrowheads="1"/>
          </p:cNvSpPr>
          <p:nvPr/>
        </p:nvSpPr>
        <p:spPr bwMode="auto">
          <a:xfrm>
            <a:off x="6842125" y="3089275"/>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1" name="Text Box 7"/>
          <p:cNvSpPr txBox="1">
            <a:spLocks noChangeArrowheads="1"/>
          </p:cNvSpPr>
          <p:nvPr/>
        </p:nvSpPr>
        <p:spPr bwMode="auto">
          <a:xfrm>
            <a:off x="4195718" y="4267200"/>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2" name="Text Box 8"/>
          <p:cNvSpPr txBox="1">
            <a:spLocks noChangeArrowheads="1"/>
          </p:cNvSpPr>
          <p:nvPr/>
        </p:nvSpPr>
        <p:spPr bwMode="auto">
          <a:xfrm>
            <a:off x="6308725" y="3775075"/>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3" name="Text Box 9"/>
          <p:cNvSpPr txBox="1">
            <a:spLocks noChangeArrowheads="1"/>
          </p:cNvSpPr>
          <p:nvPr/>
        </p:nvSpPr>
        <p:spPr bwMode="auto">
          <a:xfrm>
            <a:off x="3281318" y="4267200"/>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4" name="Text Box 10"/>
          <p:cNvSpPr txBox="1">
            <a:spLocks noChangeArrowheads="1"/>
          </p:cNvSpPr>
          <p:nvPr/>
        </p:nvSpPr>
        <p:spPr bwMode="auto">
          <a:xfrm>
            <a:off x="6003925" y="4308475"/>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6" name="Text Box 12"/>
          <p:cNvSpPr txBox="1">
            <a:spLocks noChangeArrowheads="1"/>
          </p:cNvSpPr>
          <p:nvPr/>
        </p:nvSpPr>
        <p:spPr bwMode="auto">
          <a:xfrm>
            <a:off x="2112844" y="5715001"/>
            <a:ext cx="1620957" cy="646331"/>
          </a:xfrm>
          <a:prstGeom prst="rect">
            <a:avLst/>
          </a:prstGeom>
          <a:noFill/>
          <a:ln w="9525">
            <a:noFill/>
            <a:miter lim="800000"/>
            <a:headEnd/>
            <a:tailEnd/>
          </a:ln>
          <a:effectLst/>
        </p:spPr>
        <p:txBody>
          <a:bodyPr wrap="none">
            <a:spAutoFit/>
          </a:bodyPr>
          <a:lstStyle/>
          <a:p>
            <a:r>
              <a:rPr lang="en-US" dirty="0">
                <a:solidFill>
                  <a:srgbClr val="008000"/>
                </a:solidFill>
                <a:latin typeface="Times New Roman" charset="0"/>
              </a:rPr>
              <a:t>x  … data point</a:t>
            </a:r>
          </a:p>
          <a:p>
            <a:r>
              <a:rPr lang="en-US" b="1" dirty="0">
                <a:solidFill>
                  <a:srgbClr val="008000"/>
                </a:solidFill>
                <a:latin typeface="Times New Roman" charset="0"/>
              </a:rPr>
              <a:t>  </a:t>
            </a:r>
            <a:r>
              <a:rPr lang="en-US" dirty="0">
                <a:solidFill>
                  <a:srgbClr val="008000"/>
                </a:solidFill>
                <a:latin typeface="Times New Roman" charset="0"/>
              </a:rPr>
              <a:t>  … centroid</a:t>
            </a:r>
          </a:p>
        </p:txBody>
      </p:sp>
      <p:sp>
        <p:nvSpPr>
          <p:cNvPr id="26" name="Text Box 4"/>
          <p:cNvSpPr txBox="1">
            <a:spLocks noChangeArrowheads="1"/>
          </p:cNvSpPr>
          <p:nvPr/>
        </p:nvSpPr>
        <p:spPr bwMode="auto">
          <a:xfrm>
            <a:off x="6626340" y="3454497"/>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7" name="Text Box 4"/>
          <p:cNvSpPr txBox="1">
            <a:spLocks noChangeArrowheads="1"/>
          </p:cNvSpPr>
          <p:nvPr/>
        </p:nvSpPr>
        <p:spPr bwMode="auto">
          <a:xfrm>
            <a:off x="7132065" y="2772807"/>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5" name="Rectangle 4"/>
          <p:cNvSpPr/>
          <p:nvPr/>
        </p:nvSpPr>
        <p:spPr>
          <a:xfrm>
            <a:off x="2133600" y="6096000"/>
            <a:ext cx="228600" cy="228600"/>
          </a:xfrm>
          <a:prstGeom prst="rect">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9" name="Rectangle 28"/>
          <p:cNvSpPr/>
          <p:nvPr/>
        </p:nvSpPr>
        <p:spPr>
          <a:xfrm>
            <a:off x="6344466" y="3845441"/>
            <a:ext cx="228600" cy="228600"/>
          </a:xfrm>
          <a:prstGeom prst="rect">
            <a:avLst/>
          </a:prstGeom>
          <a:ln w="38100">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0" name="Rectangle 29"/>
          <p:cNvSpPr/>
          <p:nvPr/>
        </p:nvSpPr>
        <p:spPr>
          <a:xfrm>
            <a:off x="3317059" y="4337566"/>
            <a:ext cx="228600" cy="228600"/>
          </a:xfrm>
          <a:prstGeom prst="rect">
            <a:avLst/>
          </a:prstGeom>
          <a:ln w="38100">
            <a:solidFill>
              <a:srgbClr val="D60093"/>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3" name="Text Box 3"/>
          <p:cNvSpPr txBox="1">
            <a:spLocks noChangeArrowheads="1"/>
          </p:cNvSpPr>
          <p:nvPr/>
        </p:nvSpPr>
        <p:spPr bwMode="auto">
          <a:xfrm>
            <a:off x="5643518" y="4343400"/>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8" name="TextBox 7"/>
          <p:cNvSpPr txBox="1"/>
          <p:nvPr/>
        </p:nvSpPr>
        <p:spPr>
          <a:xfrm>
            <a:off x="7086600" y="6096000"/>
            <a:ext cx="2582758" cy="369332"/>
          </a:xfrm>
          <a:prstGeom prst="rect">
            <a:avLst/>
          </a:prstGeom>
          <a:noFill/>
        </p:spPr>
        <p:txBody>
          <a:bodyPr wrap="none" rtlCol="0">
            <a:spAutoFit/>
          </a:bodyPr>
          <a:lstStyle/>
          <a:p>
            <a:r>
              <a:rPr lang="en-US" b="1" dirty="0">
                <a:solidFill>
                  <a:srgbClr val="008000"/>
                </a:solidFill>
                <a:latin typeface="Arial" pitchFamily="34" charset="0"/>
                <a:cs typeface="Arial" pitchFamily="34" charset="0"/>
              </a:rPr>
              <a:t>Clusters after round 1</a:t>
            </a:r>
          </a:p>
        </p:txBody>
      </p:sp>
    </p:spTree>
    <p:extLst>
      <p:ext uri="{BB962C8B-B14F-4D97-AF65-F5344CB8AC3E}">
        <p14:creationId xmlns:p14="http://schemas.microsoft.com/office/powerpoint/2010/main" val="2163114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29" grpId="0" animBg="1"/>
      <p:bldP spid="3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rot="2616022">
            <a:off x="5865333" y="1890140"/>
            <a:ext cx="1324078" cy="3376820"/>
          </a:xfrm>
          <a:prstGeom prst="ellipse">
            <a:avLst/>
          </a:prstGeom>
          <a:solidFill>
            <a:srgbClr val="00B0F0">
              <a:alpha val="30000"/>
            </a:srgbClr>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626" name="Rectangle 2"/>
          <p:cNvSpPr>
            <a:spLocks noGrp="1" noChangeArrowheads="1"/>
          </p:cNvSpPr>
          <p:nvPr>
            <p:ph type="title"/>
          </p:nvPr>
        </p:nvSpPr>
        <p:spPr/>
        <p:txBody>
          <a:bodyPr/>
          <a:lstStyle/>
          <a:p>
            <a:r>
              <a:rPr lang="en-US" dirty="0"/>
              <a:t>Example: Assigning Clusters</a:t>
            </a:r>
          </a:p>
        </p:txBody>
      </p:sp>
      <p:sp>
        <p:nvSpPr>
          <p:cNvPr id="21" name="Slide Number Placeholder 4"/>
          <p:cNvSpPr>
            <a:spLocks noGrp="1"/>
          </p:cNvSpPr>
          <p:nvPr>
            <p:ph type="sldNum" sz="quarter" idx="12"/>
          </p:nvPr>
        </p:nvSpPr>
        <p:spPr/>
        <p:txBody>
          <a:bodyPr/>
          <a:lstStyle/>
          <a:p>
            <a:fld id="{3DAC6CFC-3C83-4539-BD47-568CDB1B385E}" type="slidenum">
              <a:rPr lang="en-US"/>
              <a:pPr/>
              <a:t>31</a:t>
            </a:fld>
            <a:endParaRPr lang="en-US"/>
          </a:p>
        </p:txBody>
      </p:sp>
      <p:sp>
        <p:nvSpPr>
          <p:cNvPr id="26627" name="Text Box 3"/>
          <p:cNvSpPr txBox="1">
            <a:spLocks noChangeArrowheads="1"/>
          </p:cNvSpPr>
          <p:nvPr/>
        </p:nvSpPr>
        <p:spPr bwMode="auto">
          <a:xfrm>
            <a:off x="5257800" y="4320143"/>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28" name="Text Box 4"/>
          <p:cNvSpPr txBox="1">
            <a:spLocks noChangeArrowheads="1"/>
          </p:cNvSpPr>
          <p:nvPr/>
        </p:nvSpPr>
        <p:spPr bwMode="auto">
          <a:xfrm>
            <a:off x="7375525" y="2403475"/>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29" name="Text Box 5"/>
          <p:cNvSpPr txBox="1">
            <a:spLocks noChangeArrowheads="1"/>
          </p:cNvSpPr>
          <p:nvPr/>
        </p:nvSpPr>
        <p:spPr bwMode="auto">
          <a:xfrm>
            <a:off x="4660895" y="4305308"/>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0" name="Text Box 6"/>
          <p:cNvSpPr txBox="1">
            <a:spLocks noChangeArrowheads="1"/>
          </p:cNvSpPr>
          <p:nvPr/>
        </p:nvSpPr>
        <p:spPr bwMode="auto">
          <a:xfrm>
            <a:off x="6842125" y="3089275"/>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1" name="Text Box 7"/>
          <p:cNvSpPr txBox="1">
            <a:spLocks noChangeArrowheads="1"/>
          </p:cNvSpPr>
          <p:nvPr/>
        </p:nvSpPr>
        <p:spPr bwMode="auto">
          <a:xfrm>
            <a:off x="4195718" y="4267200"/>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2" name="Text Box 8"/>
          <p:cNvSpPr txBox="1">
            <a:spLocks noChangeArrowheads="1"/>
          </p:cNvSpPr>
          <p:nvPr/>
        </p:nvSpPr>
        <p:spPr bwMode="auto">
          <a:xfrm>
            <a:off x="6308725" y="3775075"/>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3" name="Text Box 9"/>
          <p:cNvSpPr txBox="1">
            <a:spLocks noChangeArrowheads="1"/>
          </p:cNvSpPr>
          <p:nvPr/>
        </p:nvSpPr>
        <p:spPr bwMode="auto">
          <a:xfrm>
            <a:off x="3281318" y="4267200"/>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4" name="Text Box 10"/>
          <p:cNvSpPr txBox="1">
            <a:spLocks noChangeArrowheads="1"/>
          </p:cNvSpPr>
          <p:nvPr/>
        </p:nvSpPr>
        <p:spPr bwMode="auto">
          <a:xfrm>
            <a:off x="6003925" y="4308475"/>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6" name="Text Box 12"/>
          <p:cNvSpPr txBox="1">
            <a:spLocks noChangeArrowheads="1"/>
          </p:cNvSpPr>
          <p:nvPr/>
        </p:nvSpPr>
        <p:spPr bwMode="auto">
          <a:xfrm>
            <a:off x="2112844" y="5715001"/>
            <a:ext cx="1620957" cy="646331"/>
          </a:xfrm>
          <a:prstGeom prst="rect">
            <a:avLst/>
          </a:prstGeom>
          <a:noFill/>
          <a:ln w="9525">
            <a:noFill/>
            <a:miter lim="800000"/>
            <a:headEnd/>
            <a:tailEnd/>
          </a:ln>
          <a:effectLst/>
        </p:spPr>
        <p:txBody>
          <a:bodyPr wrap="none">
            <a:spAutoFit/>
          </a:bodyPr>
          <a:lstStyle/>
          <a:p>
            <a:r>
              <a:rPr lang="en-US" dirty="0">
                <a:solidFill>
                  <a:srgbClr val="008000"/>
                </a:solidFill>
                <a:latin typeface="Times New Roman" charset="0"/>
              </a:rPr>
              <a:t>x  … data point</a:t>
            </a:r>
          </a:p>
          <a:p>
            <a:r>
              <a:rPr lang="en-US" b="1" dirty="0">
                <a:solidFill>
                  <a:srgbClr val="008000"/>
                </a:solidFill>
                <a:latin typeface="Times New Roman" charset="0"/>
              </a:rPr>
              <a:t>  </a:t>
            </a:r>
            <a:r>
              <a:rPr lang="en-US" dirty="0">
                <a:solidFill>
                  <a:srgbClr val="008000"/>
                </a:solidFill>
                <a:latin typeface="Times New Roman" charset="0"/>
              </a:rPr>
              <a:t>  … centroid</a:t>
            </a:r>
          </a:p>
        </p:txBody>
      </p:sp>
      <p:sp>
        <p:nvSpPr>
          <p:cNvPr id="26" name="Text Box 4"/>
          <p:cNvSpPr txBox="1">
            <a:spLocks noChangeArrowheads="1"/>
          </p:cNvSpPr>
          <p:nvPr/>
        </p:nvSpPr>
        <p:spPr bwMode="auto">
          <a:xfrm>
            <a:off x="6626340" y="3454497"/>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7" name="Text Box 4"/>
          <p:cNvSpPr txBox="1">
            <a:spLocks noChangeArrowheads="1"/>
          </p:cNvSpPr>
          <p:nvPr/>
        </p:nvSpPr>
        <p:spPr bwMode="auto">
          <a:xfrm>
            <a:off x="7132065" y="2772807"/>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5" name="Rectangle 4"/>
          <p:cNvSpPr/>
          <p:nvPr/>
        </p:nvSpPr>
        <p:spPr>
          <a:xfrm>
            <a:off x="2133600" y="6096000"/>
            <a:ext cx="228600" cy="228600"/>
          </a:xfrm>
          <a:prstGeom prst="rect">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9" name="Rectangle 28"/>
          <p:cNvSpPr/>
          <p:nvPr/>
        </p:nvSpPr>
        <p:spPr>
          <a:xfrm>
            <a:off x="6629400" y="3352800"/>
            <a:ext cx="228600" cy="228600"/>
          </a:xfrm>
          <a:prstGeom prst="rect">
            <a:avLst/>
          </a:prstGeom>
          <a:ln w="38100">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0" name="Rectangle 29"/>
          <p:cNvSpPr/>
          <p:nvPr/>
        </p:nvSpPr>
        <p:spPr>
          <a:xfrm>
            <a:off x="4117159" y="4358203"/>
            <a:ext cx="228600" cy="228600"/>
          </a:xfrm>
          <a:prstGeom prst="rect">
            <a:avLst/>
          </a:prstGeom>
          <a:ln w="38100">
            <a:solidFill>
              <a:srgbClr val="D60093"/>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3" name="Text Box 3"/>
          <p:cNvSpPr txBox="1">
            <a:spLocks noChangeArrowheads="1"/>
          </p:cNvSpPr>
          <p:nvPr/>
        </p:nvSpPr>
        <p:spPr bwMode="auto">
          <a:xfrm>
            <a:off x="5643518" y="4343400"/>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5" name="Oval 24"/>
          <p:cNvSpPr/>
          <p:nvPr/>
        </p:nvSpPr>
        <p:spPr>
          <a:xfrm>
            <a:off x="2895601" y="4068208"/>
            <a:ext cx="2258279" cy="808593"/>
          </a:xfrm>
          <a:prstGeom prst="ellipse">
            <a:avLst/>
          </a:prstGeom>
          <a:solidFill>
            <a:srgbClr val="D60093">
              <a:alpha val="30000"/>
            </a:srgbClr>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1" name="Oval 30"/>
          <p:cNvSpPr/>
          <p:nvPr/>
        </p:nvSpPr>
        <p:spPr>
          <a:xfrm>
            <a:off x="3200401" y="4123770"/>
            <a:ext cx="2357482" cy="808593"/>
          </a:xfrm>
          <a:prstGeom prst="ellipse">
            <a:avLst/>
          </a:prstGeom>
          <a:solidFill>
            <a:srgbClr val="D60093">
              <a:alpha val="30000"/>
            </a:srgbClr>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2" name="Oval 31"/>
          <p:cNvSpPr/>
          <p:nvPr/>
        </p:nvSpPr>
        <p:spPr>
          <a:xfrm rot="2616022">
            <a:off x="5986074" y="1946844"/>
            <a:ext cx="1324078" cy="3007002"/>
          </a:xfrm>
          <a:prstGeom prst="ellipse">
            <a:avLst/>
          </a:prstGeom>
          <a:solidFill>
            <a:srgbClr val="00B0F0">
              <a:alpha val="30000"/>
            </a:srgbClr>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4" name="TextBox 33"/>
          <p:cNvSpPr txBox="1"/>
          <p:nvPr/>
        </p:nvSpPr>
        <p:spPr>
          <a:xfrm>
            <a:off x="7086600" y="6096000"/>
            <a:ext cx="2582758" cy="369332"/>
          </a:xfrm>
          <a:prstGeom prst="rect">
            <a:avLst/>
          </a:prstGeom>
          <a:noFill/>
        </p:spPr>
        <p:txBody>
          <a:bodyPr wrap="none" rtlCol="0">
            <a:spAutoFit/>
          </a:bodyPr>
          <a:lstStyle/>
          <a:p>
            <a:r>
              <a:rPr lang="en-US" b="1" dirty="0">
                <a:solidFill>
                  <a:srgbClr val="008000"/>
                </a:solidFill>
                <a:latin typeface="Arial" pitchFamily="34" charset="0"/>
                <a:cs typeface="Arial" pitchFamily="34" charset="0"/>
              </a:rPr>
              <a:t>Clusters after round 2</a:t>
            </a:r>
          </a:p>
        </p:txBody>
      </p:sp>
    </p:spTree>
    <p:extLst>
      <p:ext uri="{BB962C8B-B14F-4D97-AF65-F5344CB8AC3E}">
        <p14:creationId xmlns:p14="http://schemas.microsoft.com/office/powerpoint/2010/main" val="3513410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4" presetClass="entr" presetSubtype="1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randombar(horizontal)">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xit" presetSubtype="10" fill="hold" grpId="0" nodeType="clickEffect">
                                  <p:stCondLst>
                                    <p:cond delay="0"/>
                                  </p:stCondLst>
                                  <p:childTnLst>
                                    <p:animEffect transition="out" filter="randombar(horizontal)">
                                      <p:cBhvr>
                                        <p:cTn id="14" dur="500"/>
                                        <p:tgtEl>
                                          <p:spTgt spid="25"/>
                                        </p:tgtEl>
                                      </p:cBhvr>
                                    </p:animEffect>
                                    <p:set>
                                      <p:cBhvr>
                                        <p:cTn id="15" dur="1" fill="hold">
                                          <p:stCondLst>
                                            <p:cond delay="499"/>
                                          </p:stCondLst>
                                        </p:cTn>
                                        <p:tgtEl>
                                          <p:spTgt spid="25"/>
                                        </p:tgtEl>
                                        <p:attrNameLst>
                                          <p:attrName>style.visibility</p:attrName>
                                        </p:attrNameLst>
                                      </p:cBhvr>
                                      <p:to>
                                        <p:strVal val="hidden"/>
                                      </p:to>
                                    </p:set>
                                  </p:childTnLst>
                                </p:cTn>
                              </p:par>
                              <p:par>
                                <p:cTn id="16" presetID="14" presetClass="entr" presetSubtype="1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randombar(horizontal)">
                                      <p:cBhvr>
                                        <p:cTn id="1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5" grpId="0" animBg="1"/>
      <p:bldP spid="31" grpId="0" animBg="1"/>
      <p:bldP spid="3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rot="2616022">
            <a:off x="5985582" y="1938237"/>
            <a:ext cx="1324078" cy="3028081"/>
          </a:xfrm>
          <a:prstGeom prst="ellipse">
            <a:avLst/>
          </a:prstGeom>
          <a:solidFill>
            <a:srgbClr val="00B0F0">
              <a:alpha val="30000"/>
            </a:srgbClr>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626" name="Rectangle 2"/>
          <p:cNvSpPr>
            <a:spLocks noGrp="1" noChangeArrowheads="1"/>
          </p:cNvSpPr>
          <p:nvPr>
            <p:ph type="title"/>
          </p:nvPr>
        </p:nvSpPr>
        <p:spPr/>
        <p:txBody>
          <a:bodyPr/>
          <a:lstStyle/>
          <a:p>
            <a:r>
              <a:rPr lang="en-US" dirty="0"/>
              <a:t>Example: Assigning Clusters</a:t>
            </a:r>
          </a:p>
        </p:txBody>
      </p:sp>
      <p:sp>
        <p:nvSpPr>
          <p:cNvPr id="21" name="Slide Number Placeholder 4"/>
          <p:cNvSpPr>
            <a:spLocks noGrp="1"/>
          </p:cNvSpPr>
          <p:nvPr>
            <p:ph type="sldNum" sz="quarter" idx="12"/>
          </p:nvPr>
        </p:nvSpPr>
        <p:spPr/>
        <p:txBody>
          <a:bodyPr/>
          <a:lstStyle/>
          <a:p>
            <a:fld id="{3DAC6CFC-3C83-4539-BD47-568CDB1B385E}" type="slidenum">
              <a:rPr lang="en-US"/>
              <a:pPr/>
              <a:t>32</a:t>
            </a:fld>
            <a:endParaRPr lang="en-US"/>
          </a:p>
        </p:txBody>
      </p:sp>
      <p:sp>
        <p:nvSpPr>
          <p:cNvPr id="26627" name="Text Box 3"/>
          <p:cNvSpPr txBox="1">
            <a:spLocks noChangeArrowheads="1"/>
          </p:cNvSpPr>
          <p:nvPr/>
        </p:nvSpPr>
        <p:spPr bwMode="auto">
          <a:xfrm>
            <a:off x="5257800" y="4320143"/>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28" name="Text Box 4"/>
          <p:cNvSpPr txBox="1">
            <a:spLocks noChangeArrowheads="1"/>
          </p:cNvSpPr>
          <p:nvPr/>
        </p:nvSpPr>
        <p:spPr bwMode="auto">
          <a:xfrm>
            <a:off x="7375525" y="2403475"/>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29" name="Text Box 5"/>
          <p:cNvSpPr txBox="1">
            <a:spLocks noChangeArrowheads="1"/>
          </p:cNvSpPr>
          <p:nvPr/>
        </p:nvSpPr>
        <p:spPr bwMode="auto">
          <a:xfrm>
            <a:off x="4660895" y="4305308"/>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0" name="Text Box 6"/>
          <p:cNvSpPr txBox="1">
            <a:spLocks noChangeArrowheads="1"/>
          </p:cNvSpPr>
          <p:nvPr/>
        </p:nvSpPr>
        <p:spPr bwMode="auto">
          <a:xfrm>
            <a:off x="6842125" y="3089275"/>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1" name="Text Box 7"/>
          <p:cNvSpPr txBox="1">
            <a:spLocks noChangeArrowheads="1"/>
          </p:cNvSpPr>
          <p:nvPr/>
        </p:nvSpPr>
        <p:spPr bwMode="auto">
          <a:xfrm>
            <a:off x="4195718" y="4267200"/>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2" name="Text Box 8"/>
          <p:cNvSpPr txBox="1">
            <a:spLocks noChangeArrowheads="1"/>
          </p:cNvSpPr>
          <p:nvPr/>
        </p:nvSpPr>
        <p:spPr bwMode="auto">
          <a:xfrm>
            <a:off x="6308725" y="3775075"/>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3" name="Text Box 9"/>
          <p:cNvSpPr txBox="1">
            <a:spLocks noChangeArrowheads="1"/>
          </p:cNvSpPr>
          <p:nvPr/>
        </p:nvSpPr>
        <p:spPr bwMode="auto">
          <a:xfrm>
            <a:off x="3281318" y="4267200"/>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4" name="Text Box 10"/>
          <p:cNvSpPr txBox="1">
            <a:spLocks noChangeArrowheads="1"/>
          </p:cNvSpPr>
          <p:nvPr/>
        </p:nvSpPr>
        <p:spPr bwMode="auto">
          <a:xfrm>
            <a:off x="6003925" y="4308475"/>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6636" name="Text Box 12"/>
          <p:cNvSpPr txBox="1">
            <a:spLocks noChangeArrowheads="1"/>
          </p:cNvSpPr>
          <p:nvPr/>
        </p:nvSpPr>
        <p:spPr bwMode="auto">
          <a:xfrm>
            <a:off x="2112844" y="5715001"/>
            <a:ext cx="1620957" cy="646331"/>
          </a:xfrm>
          <a:prstGeom prst="rect">
            <a:avLst/>
          </a:prstGeom>
          <a:noFill/>
          <a:ln w="9525">
            <a:noFill/>
            <a:miter lim="800000"/>
            <a:headEnd/>
            <a:tailEnd/>
          </a:ln>
          <a:effectLst/>
        </p:spPr>
        <p:txBody>
          <a:bodyPr wrap="none">
            <a:spAutoFit/>
          </a:bodyPr>
          <a:lstStyle/>
          <a:p>
            <a:r>
              <a:rPr lang="en-US" dirty="0">
                <a:solidFill>
                  <a:srgbClr val="008000"/>
                </a:solidFill>
                <a:latin typeface="Times New Roman" charset="0"/>
              </a:rPr>
              <a:t>x  … data point</a:t>
            </a:r>
          </a:p>
          <a:p>
            <a:r>
              <a:rPr lang="en-US" b="1" dirty="0">
                <a:solidFill>
                  <a:srgbClr val="008000"/>
                </a:solidFill>
                <a:latin typeface="Times New Roman" charset="0"/>
              </a:rPr>
              <a:t>  </a:t>
            </a:r>
            <a:r>
              <a:rPr lang="en-US" dirty="0">
                <a:solidFill>
                  <a:srgbClr val="008000"/>
                </a:solidFill>
                <a:latin typeface="Times New Roman" charset="0"/>
              </a:rPr>
              <a:t>  … centroid</a:t>
            </a:r>
          </a:p>
        </p:txBody>
      </p:sp>
      <p:sp>
        <p:nvSpPr>
          <p:cNvPr id="26" name="Text Box 4"/>
          <p:cNvSpPr txBox="1">
            <a:spLocks noChangeArrowheads="1"/>
          </p:cNvSpPr>
          <p:nvPr/>
        </p:nvSpPr>
        <p:spPr bwMode="auto">
          <a:xfrm>
            <a:off x="6626340" y="3454497"/>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7" name="Text Box 4"/>
          <p:cNvSpPr txBox="1">
            <a:spLocks noChangeArrowheads="1"/>
          </p:cNvSpPr>
          <p:nvPr/>
        </p:nvSpPr>
        <p:spPr bwMode="auto">
          <a:xfrm>
            <a:off x="7132065" y="2772807"/>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5" name="Rectangle 4"/>
          <p:cNvSpPr/>
          <p:nvPr/>
        </p:nvSpPr>
        <p:spPr>
          <a:xfrm>
            <a:off x="2133600" y="6096000"/>
            <a:ext cx="228600" cy="228600"/>
          </a:xfrm>
          <a:prstGeom prst="rect">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9" name="Rectangle 28"/>
          <p:cNvSpPr/>
          <p:nvPr/>
        </p:nvSpPr>
        <p:spPr>
          <a:xfrm>
            <a:off x="6842125" y="3045341"/>
            <a:ext cx="228600" cy="228600"/>
          </a:xfrm>
          <a:prstGeom prst="rect">
            <a:avLst/>
          </a:prstGeom>
          <a:ln w="38100">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0" name="Rectangle 29"/>
          <p:cNvSpPr/>
          <p:nvPr/>
        </p:nvSpPr>
        <p:spPr>
          <a:xfrm>
            <a:off x="4640261" y="4378841"/>
            <a:ext cx="228600" cy="228600"/>
          </a:xfrm>
          <a:prstGeom prst="rect">
            <a:avLst/>
          </a:prstGeom>
          <a:ln w="38100">
            <a:solidFill>
              <a:srgbClr val="D60093"/>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3" name="Text Box 3"/>
          <p:cNvSpPr txBox="1">
            <a:spLocks noChangeArrowheads="1"/>
          </p:cNvSpPr>
          <p:nvPr/>
        </p:nvSpPr>
        <p:spPr bwMode="auto">
          <a:xfrm>
            <a:off x="5643518" y="4343400"/>
            <a:ext cx="300082" cy="369332"/>
          </a:xfrm>
          <a:prstGeom prst="rect">
            <a:avLst/>
          </a:prstGeom>
          <a:noFill/>
          <a:ln w="9525">
            <a:noFill/>
            <a:miter lim="800000"/>
            <a:headEnd/>
            <a:tailEnd/>
          </a:ln>
          <a:effectLst/>
        </p:spPr>
        <p:txBody>
          <a:bodyPr wrap="none">
            <a:spAutoFit/>
          </a:bodyPr>
          <a:lstStyle/>
          <a:p>
            <a:r>
              <a:rPr lang="en-US" dirty="0">
                <a:latin typeface="Times New Roman" charset="0"/>
              </a:rPr>
              <a:t>x</a:t>
            </a:r>
          </a:p>
        </p:txBody>
      </p:sp>
      <p:sp>
        <p:nvSpPr>
          <p:cNvPr id="25" name="Oval 24"/>
          <p:cNvSpPr/>
          <p:nvPr/>
        </p:nvSpPr>
        <p:spPr>
          <a:xfrm>
            <a:off x="3200401" y="4144408"/>
            <a:ext cx="2357483" cy="808593"/>
          </a:xfrm>
          <a:prstGeom prst="ellipse">
            <a:avLst/>
          </a:prstGeom>
          <a:solidFill>
            <a:srgbClr val="D60093">
              <a:alpha val="30000"/>
            </a:srgbClr>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1" name="Oval 30"/>
          <p:cNvSpPr/>
          <p:nvPr/>
        </p:nvSpPr>
        <p:spPr>
          <a:xfrm>
            <a:off x="3200400" y="4123770"/>
            <a:ext cx="3108325" cy="808593"/>
          </a:xfrm>
          <a:prstGeom prst="ellipse">
            <a:avLst/>
          </a:prstGeom>
          <a:solidFill>
            <a:srgbClr val="D60093">
              <a:alpha val="30000"/>
            </a:srgbClr>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2" name="Oval 31"/>
          <p:cNvSpPr/>
          <p:nvPr/>
        </p:nvSpPr>
        <p:spPr>
          <a:xfrm rot="2616022">
            <a:off x="6255170" y="2054476"/>
            <a:ext cx="1324078" cy="2226588"/>
          </a:xfrm>
          <a:prstGeom prst="ellipse">
            <a:avLst/>
          </a:prstGeom>
          <a:solidFill>
            <a:srgbClr val="00B0F0">
              <a:alpha val="30000"/>
            </a:srgbClr>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8" name="TextBox 27"/>
          <p:cNvSpPr txBox="1"/>
          <p:nvPr/>
        </p:nvSpPr>
        <p:spPr>
          <a:xfrm>
            <a:off x="7086600" y="6096000"/>
            <a:ext cx="2262158" cy="369332"/>
          </a:xfrm>
          <a:prstGeom prst="rect">
            <a:avLst/>
          </a:prstGeom>
          <a:noFill/>
        </p:spPr>
        <p:txBody>
          <a:bodyPr wrap="none" rtlCol="0">
            <a:spAutoFit/>
          </a:bodyPr>
          <a:lstStyle/>
          <a:p>
            <a:r>
              <a:rPr lang="en-US" b="1" dirty="0">
                <a:solidFill>
                  <a:srgbClr val="008000"/>
                </a:solidFill>
                <a:latin typeface="Arial" pitchFamily="34" charset="0"/>
                <a:cs typeface="Arial" pitchFamily="34" charset="0"/>
              </a:rPr>
              <a:t>Clusters at the end</a:t>
            </a:r>
          </a:p>
        </p:txBody>
      </p:sp>
    </p:spTree>
    <p:extLst>
      <p:ext uri="{BB962C8B-B14F-4D97-AF65-F5344CB8AC3E}">
        <p14:creationId xmlns:p14="http://schemas.microsoft.com/office/powerpoint/2010/main" val="364261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4" presetClass="entr" presetSubtype="1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randombar(horizontal)">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xit" presetSubtype="10" fill="hold" grpId="0" nodeType="clickEffect">
                                  <p:stCondLst>
                                    <p:cond delay="0"/>
                                  </p:stCondLst>
                                  <p:childTnLst>
                                    <p:animEffect transition="out" filter="randombar(horizontal)">
                                      <p:cBhvr>
                                        <p:cTn id="14" dur="500"/>
                                        <p:tgtEl>
                                          <p:spTgt spid="25"/>
                                        </p:tgtEl>
                                      </p:cBhvr>
                                    </p:animEffect>
                                    <p:set>
                                      <p:cBhvr>
                                        <p:cTn id="15" dur="1" fill="hold">
                                          <p:stCondLst>
                                            <p:cond delay="499"/>
                                          </p:stCondLst>
                                        </p:cTn>
                                        <p:tgtEl>
                                          <p:spTgt spid="25"/>
                                        </p:tgtEl>
                                        <p:attrNameLst>
                                          <p:attrName>style.visibility</p:attrName>
                                        </p:attrNameLst>
                                      </p:cBhvr>
                                      <p:to>
                                        <p:strVal val="hidden"/>
                                      </p:to>
                                    </p:set>
                                  </p:childTnLst>
                                </p:cTn>
                              </p:par>
                              <p:par>
                                <p:cTn id="16" presetID="14" presetClass="entr" presetSubtype="1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randombar(horizontal)">
                                      <p:cBhvr>
                                        <p:cTn id="1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5" grpId="0" animBg="1"/>
      <p:bldP spid="31" grpId="0" animBg="1"/>
      <p:bldP spid="3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B9E9192E-4430-4676-BFB3-A18E92712A9A}"/>
              </a:ext>
            </a:extLst>
          </p:cNvPr>
          <p:cNvSpPr>
            <a:spLocks noGrp="1"/>
          </p:cNvSpPr>
          <p:nvPr>
            <p:ph type="title"/>
          </p:nvPr>
        </p:nvSpPr>
        <p:spPr/>
        <p:txBody>
          <a:bodyPr/>
          <a:lstStyle/>
          <a:p>
            <a:pPr eaLnBrk="1" hangingPunct="1"/>
            <a:r>
              <a:rPr lang="en-US" altLang="zh-CN" i="1"/>
              <a:t>k </a:t>
            </a:r>
            <a:r>
              <a:rPr lang="en-US" altLang="zh-CN"/>
              <a:t>– Means Algorithm(s)</a:t>
            </a:r>
          </a:p>
        </p:txBody>
      </p:sp>
      <p:sp>
        <p:nvSpPr>
          <p:cNvPr id="24580" name="Rectangle 3">
            <a:extLst>
              <a:ext uri="{FF2B5EF4-FFF2-40B4-BE49-F238E27FC236}">
                <a16:creationId xmlns:a16="http://schemas.microsoft.com/office/drawing/2014/main" id="{3E65AF2E-3D26-45E5-A441-64877BB13F00}"/>
              </a:ext>
            </a:extLst>
          </p:cNvPr>
          <p:cNvSpPr>
            <a:spLocks noGrp="1" noChangeArrowheads="1"/>
          </p:cNvSpPr>
          <p:nvPr>
            <p:ph idx="1"/>
          </p:nvPr>
        </p:nvSpPr>
        <p:spPr/>
        <p:txBody>
          <a:bodyPr>
            <a:normAutofit/>
          </a:bodyPr>
          <a:lstStyle/>
          <a:p>
            <a:pPr marL="274320" indent="-274320">
              <a:buClr>
                <a:schemeClr val="accent3"/>
              </a:buClr>
              <a:buFont typeface="Wingdings 2"/>
              <a:buChar char=""/>
              <a:defRPr/>
            </a:pPr>
            <a:r>
              <a:rPr lang="en-US" altLang="zh-CN"/>
              <a:t>Assumes Euclidean space.</a:t>
            </a:r>
          </a:p>
          <a:p>
            <a:pPr marL="274320" indent="-274320">
              <a:buClr>
                <a:schemeClr val="accent3"/>
              </a:buClr>
              <a:buFont typeface="Wingdings 2"/>
              <a:buChar char=""/>
              <a:defRPr/>
            </a:pPr>
            <a:r>
              <a:rPr lang="en-US" altLang="zh-CN"/>
              <a:t>Start by picking </a:t>
            </a:r>
            <a:r>
              <a:rPr lang="en-US" altLang="zh-CN" i="1"/>
              <a:t>k</a:t>
            </a:r>
            <a:r>
              <a:rPr lang="en-US" altLang="zh-CN"/>
              <a:t>, the number of clusters.</a:t>
            </a:r>
          </a:p>
          <a:p>
            <a:pPr marL="274320" indent="-274320">
              <a:buClr>
                <a:schemeClr val="accent3"/>
              </a:buClr>
              <a:buFont typeface="Wingdings 2"/>
              <a:buChar char=""/>
              <a:defRPr/>
            </a:pPr>
            <a:r>
              <a:rPr lang="en-US" altLang="zh-CN">
                <a:ea typeface="Arial Unicode MS" pitchFamily="34" charset="-122"/>
                <a:cs typeface="Arial" pitchFamily="34" charset="0"/>
              </a:rPr>
              <a:t>Select </a:t>
            </a:r>
            <a:r>
              <a:rPr lang="en-US" altLang="zh-CN" i="1"/>
              <a:t>k</a:t>
            </a:r>
            <a:r>
              <a:rPr lang="en-US" altLang="zh-CN">
                <a:ea typeface="Arial Unicode MS" pitchFamily="34" charset="-122"/>
                <a:cs typeface="Arial Unicode MS" pitchFamily="34" charset="-122"/>
              </a:rPr>
              <a:t> points  {</a:t>
            </a:r>
            <a:r>
              <a:rPr lang="en-US" altLang="zh-CN" i="1">
                <a:ea typeface="Arial Unicode MS" pitchFamily="34" charset="-122"/>
                <a:cs typeface="Arial Unicode MS" pitchFamily="34" charset="-122"/>
              </a:rPr>
              <a:t>s</a:t>
            </a:r>
            <a:r>
              <a:rPr lang="en-US" altLang="zh-CN" baseline="-25000">
                <a:ea typeface="Arial Unicode MS" pitchFamily="34" charset="-122"/>
                <a:cs typeface="Arial Unicode MS" pitchFamily="34" charset="-122"/>
              </a:rPr>
              <a:t>1</a:t>
            </a:r>
            <a:r>
              <a:rPr lang="en-US" altLang="zh-CN">
                <a:ea typeface="Arial Unicode MS" pitchFamily="34" charset="-122"/>
                <a:cs typeface="Arial Unicode MS" pitchFamily="34" charset="-122"/>
              </a:rPr>
              <a:t>, </a:t>
            </a:r>
            <a:r>
              <a:rPr lang="en-US" altLang="zh-CN" i="1">
                <a:ea typeface="Arial Unicode MS" pitchFamily="34" charset="-122"/>
                <a:cs typeface="Arial Unicode MS" pitchFamily="34" charset="-122"/>
              </a:rPr>
              <a:t>s</a:t>
            </a:r>
            <a:r>
              <a:rPr lang="en-US" altLang="zh-CN" baseline="-25000">
                <a:ea typeface="Arial Unicode MS" pitchFamily="34" charset="-122"/>
                <a:cs typeface="Arial Unicode MS" pitchFamily="34" charset="-122"/>
              </a:rPr>
              <a:t>2</a:t>
            </a:r>
            <a:r>
              <a:rPr lang="en-US" altLang="zh-CN">
                <a:ea typeface="Arial Unicode MS" pitchFamily="34" charset="-122"/>
                <a:cs typeface="Arial Unicode MS" pitchFamily="34" charset="-122"/>
              </a:rPr>
              <a:t>,… </a:t>
            </a:r>
            <a:r>
              <a:rPr lang="en-US" altLang="zh-CN" i="1">
                <a:ea typeface="Arial Unicode MS" pitchFamily="34" charset="-122"/>
                <a:cs typeface="Arial Unicode MS" pitchFamily="34" charset="-122"/>
              </a:rPr>
              <a:t>s</a:t>
            </a:r>
            <a:r>
              <a:rPr lang="en-US" altLang="zh-CN" i="1" baseline="-25000">
                <a:ea typeface="Arial Unicode MS" pitchFamily="34" charset="-122"/>
                <a:cs typeface="Arial Unicode MS" pitchFamily="34" charset="-122"/>
              </a:rPr>
              <a:t>K</a:t>
            </a:r>
            <a:r>
              <a:rPr lang="en-US" altLang="zh-CN">
                <a:ea typeface="Arial Unicode MS" pitchFamily="34" charset="-122"/>
                <a:cs typeface="Arial Unicode MS" pitchFamily="34" charset="-122"/>
              </a:rPr>
              <a:t>} as seeds</a:t>
            </a:r>
            <a:r>
              <a:rPr lang="en-US" altLang="zh-CN"/>
              <a:t>.</a:t>
            </a:r>
          </a:p>
          <a:p>
            <a:pPr marL="640080" lvl="1" indent="-246888">
              <a:buFont typeface="Wingdings 2"/>
              <a:buChar char=""/>
              <a:defRPr/>
            </a:pPr>
            <a:r>
              <a:rPr lang="en-US" altLang="zh-CN">
                <a:solidFill>
                  <a:srgbClr val="33CC33"/>
                </a:solidFill>
              </a:rPr>
              <a:t>Example</a:t>
            </a:r>
            <a:r>
              <a:rPr lang="en-US" altLang="zh-CN"/>
              <a:t>: pick one point at random, then   </a:t>
            </a:r>
            <a:r>
              <a:rPr lang="en-US" altLang="zh-CN" i="1"/>
              <a:t>k</a:t>
            </a:r>
            <a:r>
              <a:rPr lang="en-US" altLang="zh-CN"/>
              <a:t> -1 other points, each as far away as possible from the previous points.</a:t>
            </a:r>
          </a:p>
          <a:p>
            <a:pPr marL="274320" indent="-274320">
              <a:buClr>
                <a:schemeClr val="accent3"/>
              </a:buClr>
              <a:buFont typeface="Wingdings 2"/>
              <a:buChar char=""/>
              <a:defRPr/>
            </a:pPr>
            <a:r>
              <a:rPr lang="en-US" altLang="zh-CN">
                <a:ea typeface="Arial Unicode MS" pitchFamily="34" charset="-122"/>
                <a:cs typeface="Arial Unicode MS" pitchFamily="34" charset="-122"/>
              </a:rPr>
              <a:t>Until clustering </a:t>
            </a:r>
            <a:r>
              <a:rPr lang="en-US" altLang="zh-CN" i="1">
                <a:solidFill>
                  <a:srgbClr val="FF0000"/>
                </a:solidFill>
                <a:ea typeface="Arial Unicode MS" pitchFamily="34" charset="-122"/>
                <a:cs typeface="Arial Unicode MS" pitchFamily="34" charset="-122"/>
              </a:rPr>
              <a:t>converges</a:t>
            </a:r>
            <a:r>
              <a:rPr lang="en-US" altLang="zh-CN">
                <a:ea typeface="Arial Unicode MS" pitchFamily="34" charset="-122"/>
                <a:cs typeface="Arial Unicode MS" pitchFamily="34" charset="-122"/>
              </a:rPr>
              <a:t> (or other stopping criterion):</a:t>
            </a:r>
          </a:p>
          <a:p>
            <a:pPr marL="640080" lvl="1" indent="-246888">
              <a:buFont typeface="Wingdings 2"/>
              <a:buChar char=""/>
              <a:defRPr/>
            </a:pPr>
            <a:r>
              <a:rPr lang="en-US" altLang="zh-CN">
                <a:ea typeface="Arial Unicode MS" pitchFamily="34" charset="-122"/>
                <a:cs typeface="Arial Unicode MS" pitchFamily="34" charset="-122"/>
              </a:rPr>
              <a:t> For each point </a:t>
            </a:r>
            <a:r>
              <a:rPr lang="en-US" altLang="zh-CN" i="1">
                <a:ea typeface="Arial Unicode MS" pitchFamily="34" charset="-122"/>
                <a:cs typeface="Arial Unicode MS" pitchFamily="34" charset="-122"/>
              </a:rPr>
              <a:t>x</a:t>
            </a:r>
            <a:r>
              <a:rPr lang="en-US" altLang="zh-CN" i="1" baseline="-25000">
                <a:ea typeface="Arial Unicode MS" pitchFamily="34" charset="-122"/>
                <a:cs typeface="Arial Unicode MS" pitchFamily="34" charset="-122"/>
              </a:rPr>
              <a:t>i</a:t>
            </a:r>
            <a:r>
              <a:rPr lang="en-US" altLang="zh-CN">
                <a:ea typeface="Arial Unicode MS" pitchFamily="34" charset="-122"/>
                <a:cs typeface="Arial Unicode MS" pitchFamily="34" charset="-122"/>
              </a:rPr>
              <a:t>:</a:t>
            </a:r>
          </a:p>
          <a:p>
            <a:pPr lvl="2" indent="-246888">
              <a:buFont typeface="Wingdings 2"/>
              <a:buChar char=""/>
              <a:defRPr/>
            </a:pPr>
            <a:r>
              <a:rPr lang="en-US" altLang="zh-CN">
                <a:ea typeface="Arial Unicode MS" pitchFamily="34" charset="-122"/>
                <a:cs typeface="Arial Unicode MS" pitchFamily="34" charset="-122"/>
              </a:rPr>
              <a:t>Assign </a:t>
            </a:r>
            <a:r>
              <a:rPr lang="en-US" altLang="zh-CN" i="1">
                <a:ea typeface="Arial Unicode MS" pitchFamily="34" charset="-122"/>
                <a:cs typeface="Arial Unicode MS" pitchFamily="34" charset="-122"/>
              </a:rPr>
              <a:t>x</a:t>
            </a:r>
            <a:r>
              <a:rPr lang="en-US" altLang="zh-CN" i="1" baseline="-25000">
                <a:ea typeface="Arial Unicode MS" pitchFamily="34" charset="-122"/>
                <a:cs typeface="Arial Unicode MS" pitchFamily="34" charset="-122"/>
              </a:rPr>
              <a:t>i</a:t>
            </a:r>
            <a:r>
              <a:rPr lang="en-US" altLang="zh-CN">
                <a:ea typeface="Arial Unicode MS" pitchFamily="34" charset="-122"/>
                <a:cs typeface="Arial Unicode MS" pitchFamily="34" charset="-122"/>
              </a:rPr>
              <a:t> to the cluster </a:t>
            </a:r>
            <a:r>
              <a:rPr lang="en-US" altLang="zh-CN" i="1">
                <a:ea typeface="Arial Unicode MS" pitchFamily="34" charset="-122"/>
                <a:cs typeface="Arial Unicode MS" pitchFamily="34" charset="-122"/>
              </a:rPr>
              <a:t>c</a:t>
            </a:r>
            <a:r>
              <a:rPr lang="en-US" altLang="zh-CN" i="1" baseline="-25000">
                <a:ea typeface="Arial Unicode MS" pitchFamily="34" charset="-122"/>
                <a:cs typeface="Arial Unicode MS" pitchFamily="34" charset="-122"/>
              </a:rPr>
              <a:t>j</a:t>
            </a:r>
            <a:r>
              <a:rPr lang="en-US" altLang="zh-CN" baseline="-25000">
                <a:ea typeface="Arial Unicode MS" pitchFamily="34" charset="-122"/>
                <a:cs typeface="Arial Unicode MS" pitchFamily="34" charset="-122"/>
              </a:rPr>
              <a:t> </a:t>
            </a:r>
            <a:r>
              <a:rPr lang="en-US" altLang="zh-CN">
                <a:ea typeface="Arial Unicode MS" pitchFamily="34" charset="-122"/>
                <a:cs typeface="Arial Unicode MS" pitchFamily="34" charset="-122"/>
              </a:rPr>
              <a:t>such that </a:t>
            </a:r>
            <a:r>
              <a:rPr lang="en-US" altLang="zh-CN" i="1">
                <a:ea typeface="Arial Unicode MS" pitchFamily="34" charset="-122"/>
                <a:cs typeface="Arial Unicode MS" pitchFamily="34" charset="-122"/>
              </a:rPr>
              <a:t>dist</a:t>
            </a:r>
            <a:r>
              <a:rPr lang="en-US" altLang="zh-CN">
                <a:ea typeface="Arial Unicode MS" pitchFamily="34" charset="-122"/>
                <a:cs typeface="Arial Unicode MS" pitchFamily="34" charset="-122"/>
              </a:rPr>
              <a:t>(</a:t>
            </a:r>
            <a:r>
              <a:rPr lang="en-US" altLang="zh-CN" i="1">
                <a:ea typeface="Arial Unicode MS" pitchFamily="34" charset="-122"/>
                <a:cs typeface="Arial Unicode MS" pitchFamily="34" charset="-122"/>
              </a:rPr>
              <a:t>x</a:t>
            </a:r>
            <a:r>
              <a:rPr lang="en-US" altLang="zh-CN" i="1" baseline="-25000">
                <a:ea typeface="Arial Unicode MS" pitchFamily="34" charset="-122"/>
                <a:cs typeface="Arial Unicode MS" pitchFamily="34" charset="-122"/>
              </a:rPr>
              <a:t>i</a:t>
            </a:r>
            <a:r>
              <a:rPr lang="en-US" altLang="zh-CN">
                <a:ea typeface="Arial Unicode MS" pitchFamily="34" charset="-122"/>
                <a:cs typeface="Arial Unicode MS" pitchFamily="34" charset="-122"/>
              </a:rPr>
              <a:t>, </a:t>
            </a:r>
            <a:r>
              <a:rPr lang="en-US" altLang="zh-CN" i="1">
                <a:ea typeface="Arial Unicode MS" pitchFamily="34" charset="-122"/>
                <a:cs typeface="Arial Unicode MS" pitchFamily="34" charset="-122"/>
              </a:rPr>
              <a:t>s</a:t>
            </a:r>
            <a:r>
              <a:rPr lang="en-US" altLang="zh-CN" baseline="-25000">
                <a:ea typeface="Arial Unicode MS" pitchFamily="34" charset="-122"/>
                <a:cs typeface="Arial Unicode MS" pitchFamily="34" charset="-122"/>
              </a:rPr>
              <a:t>j</a:t>
            </a:r>
            <a:r>
              <a:rPr lang="en-US" altLang="zh-CN">
                <a:ea typeface="Arial Unicode MS" pitchFamily="34" charset="-122"/>
                <a:cs typeface="Arial Unicode MS" pitchFamily="34" charset="-122"/>
              </a:rPr>
              <a:t>) is minimal.</a:t>
            </a:r>
            <a:endParaRPr lang="en-US" altLang="zh-CN">
              <a:solidFill>
                <a:schemeClr val="folHlink"/>
              </a:solidFill>
              <a:ea typeface="Arial Unicode MS" pitchFamily="34" charset="-122"/>
              <a:cs typeface="Arial Unicode MS" pitchFamily="34" charset="-122"/>
            </a:endParaRPr>
          </a:p>
          <a:p>
            <a:pPr marL="640080" lvl="1" indent="-246888">
              <a:buFont typeface="Wingdings 2"/>
              <a:buChar char=""/>
              <a:defRPr/>
            </a:pPr>
            <a:r>
              <a:rPr lang="en-US" altLang="zh-CN">
                <a:ea typeface="Arial Unicode MS" pitchFamily="34" charset="-122"/>
                <a:cs typeface="Arial Unicode MS" pitchFamily="34" charset="-122"/>
              </a:rPr>
              <a:t>For each cluster </a:t>
            </a:r>
            <a:r>
              <a:rPr lang="en-US" altLang="zh-CN" i="1">
                <a:ea typeface="Arial Unicode MS" pitchFamily="34" charset="-122"/>
                <a:cs typeface="Arial Unicode MS" pitchFamily="34" charset="-122"/>
              </a:rPr>
              <a:t>c</a:t>
            </a:r>
            <a:r>
              <a:rPr lang="en-US" altLang="zh-CN" i="1" baseline="-25000">
                <a:ea typeface="Arial Unicode MS" pitchFamily="34" charset="-122"/>
                <a:cs typeface="Arial Unicode MS" pitchFamily="34" charset="-122"/>
              </a:rPr>
              <a:t>j</a:t>
            </a:r>
            <a:endParaRPr lang="en-US" altLang="zh-CN">
              <a:ea typeface="Arial Unicode MS" pitchFamily="34" charset="-122"/>
              <a:cs typeface="Arial Unicode MS" pitchFamily="34" charset="-122"/>
            </a:endParaRPr>
          </a:p>
          <a:p>
            <a:pPr lvl="2" indent="-246888">
              <a:buFont typeface="Wingdings 2"/>
              <a:buChar char=""/>
              <a:defRPr/>
            </a:pPr>
            <a:r>
              <a:rPr lang="en-US" altLang="zh-CN" i="1">
                <a:ea typeface="Arial Unicode MS" pitchFamily="34" charset="-122"/>
                <a:cs typeface="Arial Unicode MS" pitchFamily="34" charset="-122"/>
              </a:rPr>
              <a:t>s</a:t>
            </a:r>
            <a:r>
              <a:rPr lang="en-US" altLang="zh-CN" baseline="-25000">
                <a:ea typeface="Arial Unicode MS" pitchFamily="34" charset="-122"/>
                <a:cs typeface="Arial Unicode MS" pitchFamily="34" charset="-122"/>
              </a:rPr>
              <a:t>j </a:t>
            </a:r>
            <a:r>
              <a:rPr lang="en-US" altLang="zh-CN">
                <a:ea typeface="Arial Unicode MS" pitchFamily="34" charset="-122"/>
                <a:cs typeface="Arial Unicode MS" pitchFamily="34" charset="-122"/>
              </a:rPr>
              <a:t>= </a:t>
            </a:r>
            <a:r>
              <a:rPr lang="en-US" altLang="zh-CN">
                <a:ea typeface="Arial Unicode MS" pitchFamily="34" charset="-122"/>
                <a:cs typeface="Arial Unicode MS" pitchFamily="34" charset="-122"/>
                <a:sym typeface="Symbol" pitchFamily="18" charset="2"/>
              </a:rPr>
              <a:t>(</a:t>
            </a:r>
            <a:r>
              <a:rPr lang="en-US" altLang="zh-CN" i="1">
                <a:ea typeface="Arial Unicode MS" pitchFamily="34" charset="-122"/>
                <a:cs typeface="Arial Unicode MS" pitchFamily="34" charset="-122"/>
              </a:rPr>
              <a:t>c</a:t>
            </a:r>
            <a:r>
              <a:rPr lang="en-US" altLang="zh-CN" i="1" baseline="-25000">
                <a:ea typeface="Arial Unicode MS" pitchFamily="34" charset="-122"/>
                <a:cs typeface="Arial Unicode MS" pitchFamily="34" charset="-122"/>
              </a:rPr>
              <a:t>j</a:t>
            </a:r>
            <a:r>
              <a:rPr lang="en-US" altLang="zh-CN">
                <a:ea typeface="Arial Unicode MS" pitchFamily="34" charset="-122"/>
                <a:cs typeface="Arial Unicode MS" pitchFamily="34" charset="-122"/>
              </a:rPr>
              <a:t>)  where </a:t>
            </a:r>
            <a:r>
              <a:rPr lang="en-US" altLang="zh-CN">
                <a:ea typeface="Arial Unicode MS" pitchFamily="34" charset="-122"/>
                <a:cs typeface="Arial Unicode MS" pitchFamily="34" charset="-122"/>
                <a:sym typeface="Symbol" pitchFamily="18" charset="2"/>
              </a:rPr>
              <a:t>(</a:t>
            </a:r>
            <a:r>
              <a:rPr lang="en-US" altLang="zh-CN" i="1">
                <a:ea typeface="Arial Unicode MS" pitchFamily="34" charset="-122"/>
                <a:cs typeface="Arial Unicode MS" pitchFamily="34" charset="-122"/>
              </a:rPr>
              <a:t>c</a:t>
            </a:r>
            <a:r>
              <a:rPr lang="en-US" altLang="zh-CN" i="1" baseline="-25000">
                <a:ea typeface="Arial Unicode MS" pitchFamily="34" charset="-122"/>
                <a:cs typeface="Arial Unicode MS" pitchFamily="34" charset="-122"/>
              </a:rPr>
              <a:t>j</a:t>
            </a:r>
            <a:r>
              <a:rPr lang="en-US" altLang="zh-CN">
                <a:ea typeface="Arial Unicode MS" pitchFamily="34" charset="-122"/>
                <a:cs typeface="Arial Unicode MS" pitchFamily="34" charset="-122"/>
              </a:rPr>
              <a:t>)  is the centroid of cluster </a:t>
            </a:r>
            <a:r>
              <a:rPr lang="en-US" altLang="zh-CN" i="1">
                <a:ea typeface="Arial Unicode MS" pitchFamily="34" charset="-122"/>
                <a:cs typeface="Arial Unicode MS" pitchFamily="34" charset="-122"/>
              </a:rPr>
              <a:t>c</a:t>
            </a:r>
            <a:r>
              <a:rPr lang="en-US" altLang="zh-CN" i="1" baseline="-25000">
                <a:ea typeface="Arial Unicode MS" pitchFamily="34" charset="-122"/>
                <a:cs typeface="Arial Unicode MS" pitchFamily="34" charset="-122"/>
              </a:rPr>
              <a:t>j</a:t>
            </a:r>
            <a:r>
              <a:rPr lang="en-US" altLang="zh-CN">
                <a:ea typeface="Arial Unicode MS" pitchFamily="34" charset="-122"/>
                <a:cs typeface="Arial Unicode MS" pitchFamily="34" charset="-122"/>
              </a:rPr>
              <a:t> </a:t>
            </a:r>
          </a:p>
          <a:p>
            <a:pPr marL="640080" lvl="1" indent="-246888">
              <a:buNone/>
              <a:defRPr/>
            </a:pPr>
            <a:endParaRPr lang="en-US" altLang="zh-CN"/>
          </a:p>
        </p:txBody>
      </p:sp>
      <p:sp>
        <p:nvSpPr>
          <p:cNvPr id="32772" name="灯片编号占位符 5">
            <a:extLst>
              <a:ext uri="{FF2B5EF4-FFF2-40B4-BE49-F238E27FC236}">
                <a16:creationId xmlns:a16="http://schemas.microsoft.com/office/drawing/2014/main" id="{09A8B2F8-FA51-4C7E-84E9-6189D049A16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fld id="{2AB24CEA-04BF-43E0-A251-5B75A625E971}" type="slidenum">
              <a:rPr lang="en-US" altLang="zh-CN" sz="1200">
                <a:solidFill>
                  <a:srgbClr val="045C75"/>
                </a:solidFill>
              </a:rPr>
              <a:pPr/>
              <a:t>33</a:t>
            </a:fld>
            <a:endParaRPr lang="en-US" altLang="zh-CN" sz="1200">
              <a:solidFill>
                <a:srgbClr val="045C75"/>
              </a:solidFill>
            </a:endParaRPr>
          </a:p>
        </p:txBody>
      </p:sp>
      <p:sp>
        <p:nvSpPr>
          <p:cNvPr id="32773" name="TextBox 4">
            <a:extLst>
              <a:ext uri="{FF2B5EF4-FFF2-40B4-BE49-F238E27FC236}">
                <a16:creationId xmlns:a16="http://schemas.microsoft.com/office/drawing/2014/main" id="{0D2E74FA-20A2-4D7D-B965-82107EE4CA90}"/>
              </a:ext>
            </a:extLst>
          </p:cNvPr>
          <p:cNvSpPr txBox="1">
            <a:spLocks noChangeArrowheads="1"/>
          </p:cNvSpPr>
          <p:nvPr/>
        </p:nvSpPr>
        <p:spPr bwMode="auto">
          <a:xfrm>
            <a:off x="5943600" y="-33338"/>
            <a:ext cx="4724400" cy="33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600" i="1">
                <a:solidFill>
                  <a:srgbClr val="FBFCFF"/>
                </a:solidFill>
                <a:latin typeface="Calibri" panose="020F0502020204030204" pitchFamily="34" charset="0"/>
              </a:rPr>
              <a:t>Point Assignment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D9D8B6-A585-43D0-85A5-FD4C54A5A06B}"/>
              </a:ext>
            </a:extLst>
          </p:cNvPr>
          <p:cNvSpPr>
            <a:spLocks noGrp="1"/>
          </p:cNvSpPr>
          <p:nvPr>
            <p:ph type="sldNum" sz="quarter" idx="12"/>
          </p:nvPr>
        </p:nvSpPr>
        <p:spPr/>
        <p:txBody>
          <a:bodyPr/>
          <a:lstStyle/>
          <a:p>
            <a:fld id="{19B12225-5612-419B-A8D5-4B8EEE4C217E}" type="slidenum">
              <a:rPr lang="en-US" smtClean="0"/>
              <a:pPr/>
              <a:t>34</a:t>
            </a:fld>
            <a:endParaRPr lang="en-US"/>
          </a:p>
        </p:txBody>
      </p:sp>
      <p:sp>
        <p:nvSpPr>
          <p:cNvPr id="5" name="Rectangle 2">
            <a:extLst>
              <a:ext uri="{FF2B5EF4-FFF2-40B4-BE49-F238E27FC236}">
                <a16:creationId xmlns:a16="http://schemas.microsoft.com/office/drawing/2014/main" id="{7A171E38-F20C-4107-B15B-0EB8387051F2}"/>
              </a:ext>
            </a:extLst>
          </p:cNvPr>
          <p:cNvSpPr txBox="1">
            <a:spLocks/>
          </p:cNvSpPr>
          <p:nvPr/>
        </p:nvSpPr>
        <p:spPr>
          <a:xfrm>
            <a:off x="1752600" y="76200"/>
            <a:ext cx="8229600" cy="114300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a:lstStyle>
          <a:p>
            <a:r>
              <a:rPr lang="en-US" altLang="zh-CN"/>
              <a:t>Termination conditions</a:t>
            </a:r>
            <a:endParaRPr lang="en-US" altLang="zh-CN" dirty="0"/>
          </a:p>
        </p:txBody>
      </p:sp>
      <p:sp>
        <p:nvSpPr>
          <p:cNvPr id="6" name="Rectangle 3">
            <a:extLst>
              <a:ext uri="{FF2B5EF4-FFF2-40B4-BE49-F238E27FC236}">
                <a16:creationId xmlns:a16="http://schemas.microsoft.com/office/drawing/2014/main" id="{598FE2EC-3400-437F-AF36-139672B7D8BF}"/>
              </a:ext>
            </a:extLst>
          </p:cNvPr>
          <p:cNvSpPr txBox="1">
            <a:spLocks/>
          </p:cNvSpPr>
          <p:nvPr/>
        </p:nvSpPr>
        <p:spPr>
          <a:xfrm>
            <a:off x="1752600" y="1401762"/>
            <a:ext cx="8229600" cy="4953000"/>
          </a:xfrm>
          <a:prstGeom prst="rect">
            <a:avLst/>
          </a:prstGeom>
        </p:spPr>
        <p:txBody>
          <a:bodyPr vert="horz" lIns="54864" tIns="9144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r>
              <a:rPr lang="en-US" altLang="zh-CN" sz="3400"/>
              <a:t>Several possibilities, e.g.,</a:t>
            </a:r>
          </a:p>
          <a:p>
            <a:pPr lvl="1"/>
            <a:r>
              <a:rPr lang="en-US" altLang="zh-CN" sz="3200"/>
              <a:t>A fixed number of iterations.</a:t>
            </a:r>
          </a:p>
          <a:p>
            <a:pPr lvl="1"/>
            <a:r>
              <a:rPr lang="en-US" altLang="zh-CN" sz="3200"/>
              <a:t>Point assignment unchanged.</a:t>
            </a:r>
          </a:p>
          <a:p>
            <a:pPr lvl="1"/>
            <a:r>
              <a:rPr lang="en-US" altLang="zh-CN" sz="3200"/>
              <a:t>Centroid positions don</a:t>
            </a:r>
            <a:r>
              <a:rPr lang="en-US" altLang="zh-CN" sz="3200">
                <a:latin typeface="Arial" panose="020B0604020202020204" pitchFamily="34" charset="0"/>
              </a:rPr>
              <a:t>’</a:t>
            </a:r>
            <a:r>
              <a:rPr lang="en-US" altLang="zh-CN" sz="3200"/>
              <a:t>t change.</a:t>
            </a:r>
          </a:p>
        </p:txBody>
      </p:sp>
    </p:spTree>
    <p:extLst>
      <p:ext uri="{BB962C8B-B14F-4D97-AF65-F5344CB8AC3E}">
        <p14:creationId xmlns:p14="http://schemas.microsoft.com/office/powerpoint/2010/main" val="18465923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dirty="0"/>
              <a:t>Getting the </a:t>
            </a:r>
            <a:r>
              <a:rPr lang="en-US" i="1" dirty="0"/>
              <a:t>k</a:t>
            </a:r>
            <a:r>
              <a:rPr lang="en-US" dirty="0"/>
              <a:t> right</a:t>
            </a:r>
          </a:p>
        </p:txBody>
      </p:sp>
      <p:sp>
        <p:nvSpPr>
          <p:cNvPr id="43011" name="Rectangle 3"/>
          <p:cNvSpPr>
            <a:spLocks noGrp="1" noChangeArrowheads="1"/>
          </p:cNvSpPr>
          <p:nvPr>
            <p:ph idx="1"/>
          </p:nvPr>
        </p:nvSpPr>
        <p:spPr/>
        <p:txBody>
          <a:bodyPr/>
          <a:lstStyle/>
          <a:p>
            <a:pPr marL="118872" indent="0">
              <a:buNone/>
            </a:pPr>
            <a:r>
              <a:rPr lang="en-US" b="1" dirty="0">
                <a:solidFill>
                  <a:srgbClr val="0000FF"/>
                </a:solidFill>
              </a:rPr>
              <a:t>How to select </a:t>
            </a:r>
            <a:r>
              <a:rPr lang="en-US" b="1" i="1" dirty="0">
                <a:solidFill>
                  <a:srgbClr val="0000FF"/>
                </a:solidFill>
              </a:rPr>
              <a:t>k</a:t>
            </a:r>
            <a:r>
              <a:rPr lang="en-US" b="1" dirty="0">
                <a:solidFill>
                  <a:srgbClr val="0000FF"/>
                </a:solidFill>
              </a:rPr>
              <a:t>?</a:t>
            </a:r>
          </a:p>
          <a:p>
            <a:r>
              <a:rPr lang="en-US" dirty="0"/>
              <a:t>Try different </a:t>
            </a:r>
            <a:r>
              <a:rPr lang="en-US" b="1" dirty="0"/>
              <a:t>k</a:t>
            </a:r>
            <a:r>
              <a:rPr lang="en-US" dirty="0"/>
              <a:t>, looking at the change in the average distance to centroid as </a:t>
            </a:r>
            <a:r>
              <a:rPr lang="en-US" b="1" dirty="0"/>
              <a:t>k</a:t>
            </a:r>
            <a:r>
              <a:rPr lang="en-US" dirty="0"/>
              <a:t> increases</a:t>
            </a:r>
          </a:p>
          <a:p>
            <a:r>
              <a:rPr lang="en-US" dirty="0"/>
              <a:t>Average falls rapidly until right </a:t>
            </a:r>
            <a:r>
              <a:rPr lang="en-US" b="1" dirty="0"/>
              <a:t>k</a:t>
            </a:r>
            <a:r>
              <a:rPr lang="en-US" dirty="0"/>
              <a:t>, then changes little</a:t>
            </a:r>
          </a:p>
        </p:txBody>
      </p:sp>
      <p:sp>
        <p:nvSpPr>
          <p:cNvPr id="18" name="Slide Number Placeholder 5"/>
          <p:cNvSpPr>
            <a:spLocks noGrp="1"/>
          </p:cNvSpPr>
          <p:nvPr>
            <p:ph type="sldNum" sz="quarter" idx="12"/>
          </p:nvPr>
        </p:nvSpPr>
        <p:spPr/>
        <p:txBody>
          <a:bodyPr/>
          <a:lstStyle/>
          <a:p>
            <a:fld id="{49EEE50B-4A6F-417A-9DBF-423D8456220C}" type="slidenum">
              <a:rPr lang="en-US"/>
              <a:pPr/>
              <a:t>35</a:t>
            </a:fld>
            <a:endParaRPr lang="en-US"/>
          </a:p>
        </p:txBody>
      </p:sp>
      <p:grpSp>
        <p:nvGrpSpPr>
          <p:cNvPr id="4" name="Group 14"/>
          <p:cNvGrpSpPr>
            <a:grpSpLocks/>
          </p:cNvGrpSpPr>
          <p:nvPr/>
        </p:nvGrpSpPr>
        <p:grpSpPr bwMode="auto">
          <a:xfrm>
            <a:off x="4648200" y="4222750"/>
            <a:ext cx="3475038" cy="1720851"/>
            <a:chOff x="518" y="2962"/>
            <a:chExt cx="2189" cy="1084"/>
          </a:xfrm>
        </p:grpSpPr>
        <p:sp>
          <p:nvSpPr>
            <p:cNvPr id="43016" name="Text Box 8"/>
            <p:cNvSpPr txBox="1">
              <a:spLocks noChangeArrowheads="1"/>
            </p:cNvSpPr>
            <p:nvPr/>
          </p:nvSpPr>
          <p:spPr bwMode="auto">
            <a:xfrm>
              <a:off x="1814" y="3813"/>
              <a:ext cx="189" cy="233"/>
            </a:xfrm>
            <a:prstGeom prst="rect">
              <a:avLst/>
            </a:prstGeom>
            <a:noFill/>
            <a:ln w="9525">
              <a:noFill/>
              <a:miter lim="800000"/>
              <a:headEnd/>
              <a:tailEnd/>
            </a:ln>
            <a:effectLst/>
          </p:spPr>
          <p:txBody>
            <a:bodyPr wrap="none">
              <a:spAutoFit/>
            </a:bodyPr>
            <a:lstStyle/>
            <a:p>
              <a:r>
                <a:rPr lang="en-US" i="1">
                  <a:latin typeface="Arial" pitchFamily="34" charset="0"/>
                  <a:cs typeface="Arial" pitchFamily="34" charset="0"/>
                </a:rPr>
                <a:t>k</a:t>
              </a:r>
            </a:p>
          </p:txBody>
        </p:sp>
        <p:sp>
          <p:nvSpPr>
            <p:cNvPr id="43017" name="Text Box 9"/>
            <p:cNvSpPr txBox="1">
              <a:spLocks noChangeArrowheads="1"/>
            </p:cNvSpPr>
            <p:nvPr/>
          </p:nvSpPr>
          <p:spPr bwMode="auto">
            <a:xfrm>
              <a:off x="518" y="3408"/>
              <a:ext cx="819" cy="582"/>
            </a:xfrm>
            <a:prstGeom prst="rect">
              <a:avLst/>
            </a:prstGeom>
            <a:noFill/>
            <a:ln w="9525">
              <a:noFill/>
              <a:miter lim="800000"/>
              <a:headEnd/>
              <a:tailEnd/>
            </a:ln>
            <a:effectLst/>
          </p:spPr>
          <p:txBody>
            <a:bodyPr wrap="none">
              <a:spAutoFit/>
            </a:bodyPr>
            <a:lstStyle/>
            <a:p>
              <a:pPr algn="ctr"/>
              <a:r>
                <a:rPr lang="en-US" dirty="0">
                  <a:latin typeface="Arial" pitchFamily="34" charset="0"/>
                  <a:cs typeface="Arial" pitchFamily="34" charset="0"/>
                </a:rPr>
                <a:t>Average</a:t>
              </a:r>
            </a:p>
            <a:p>
              <a:pPr algn="ctr"/>
              <a:r>
                <a:rPr lang="en-US" dirty="0">
                  <a:latin typeface="Arial" pitchFamily="34" charset="0"/>
                  <a:cs typeface="Arial" pitchFamily="34" charset="0"/>
                </a:rPr>
                <a:t>distance to</a:t>
              </a:r>
            </a:p>
            <a:p>
              <a:pPr algn="ctr"/>
              <a:r>
                <a:rPr lang="en-US" dirty="0">
                  <a:latin typeface="Arial" pitchFamily="34" charset="0"/>
                  <a:cs typeface="Arial" pitchFamily="34" charset="0"/>
                </a:rPr>
                <a:t>centroid</a:t>
              </a:r>
            </a:p>
          </p:txBody>
        </p:sp>
        <p:sp>
          <p:nvSpPr>
            <p:cNvPr id="43018" name="Line 10"/>
            <p:cNvSpPr>
              <a:spLocks noChangeShapeType="1"/>
            </p:cNvSpPr>
            <p:nvPr/>
          </p:nvSpPr>
          <p:spPr bwMode="auto">
            <a:xfrm flipV="1">
              <a:off x="912" y="2962"/>
              <a:ext cx="0" cy="504"/>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sp>
          <p:nvSpPr>
            <p:cNvPr id="43019" name="Line 11"/>
            <p:cNvSpPr>
              <a:spLocks noChangeShapeType="1"/>
            </p:cNvSpPr>
            <p:nvPr/>
          </p:nvSpPr>
          <p:spPr bwMode="auto">
            <a:xfrm>
              <a:off x="2064" y="3936"/>
              <a:ext cx="643" cy="0"/>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grpSp>
      <p:grpSp>
        <p:nvGrpSpPr>
          <p:cNvPr id="5" name="Group 16"/>
          <p:cNvGrpSpPr>
            <a:grpSpLocks/>
          </p:cNvGrpSpPr>
          <p:nvPr/>
        </p:nvGrpSpPr>
        <p:grpSpPr bwMode="auto">
          <a:xfrm>
            <a:off x="6809112" y="4306013"/>
            <a:ext cx="1398588" cy="1109662"/>
            <a:chOff x="2544" y="2997"/>
            <a:chExt cx="881" cy="699"/>
          </a:xfrm>
        </p:grpSpPr>
        <p:sp>
          <p:nvSpPr>
            <p:cNvPr id="43020" name="Text Box 12"/>
            <p:cNvSpPr txBox="1">
              <a:spLocks noChangeArrowheads="1"/>
            </p:cNvSpPr>
            <p:nvPr/>
          </p:nvSpPr>
          <p:spPr bwMode="auto">
            <a:xfrm>
              <a:off x="2582" y="2997"/>
              <a:ext cx="843" cy="407"/>
            </a:xfrm>
            <a:prstGeom prst="rect">
              <a:avLst/>
            </a:prstGeom>
            <a:noFill/>
            <a:ln w="9525">
              <a:noFill/>
              <a:miter lim="800000"/>
              <a:headEnd/>
              <a:tailEnd/>
            </a:ln>
            <a:effectLst/>
          </p:spPr>
          <p:txBody>
            <a:bodyPr wrap="none">
              <a:spAutoFit/>
            </a:bodyPr>
            <a:lstStyle/>
            <a:p>
              <a:r>
                <a:rPr lang="en-US" b="1" dirty="0">
                  <a:solidFill>
                    <a:srgbClr val="008000"/>
                  </a:solidFill>
                  <a:latin typeface="Arial" pitchFamily="34" charset="0"/>
                  <a:cs typeface="Arial" pitchFamily="34" charset="0"/>
                </a:rPr>
                <a:t>Best value</a:t>
              </a:r>
            </a:p>
            <a:p>
              <a:r>
                <a:rPr lang="en-US" b="1" dirty="0">
                  <a:solidFill>
                    <a:srgbClr val="008000"/>
                  </a:solidFill>
                  <a:latin typeface="Arial" pitchFamily="34" charset="0"/>
                  <a:cs typeface="Arial" pitchFamily="34" charset="0"/>
                </a:rPr>
                <a:t>of </a:t>
              </a:r>
              <a:r>
                <a:rPr lang="en-US" b="1" i="1" dirty="0">
                  <a:solidFill>
                    <a:srgbClr val="008000"/>
                  </a:solidFill>
                  <a:latin typeface="Arial" pitchFamily="34" charset="0"/>
                  <a:cs typeface="Arial" pitchFamily="34" charset="0"/>
                </a:rPr>
                <a:t>k</a:t>
              </a:r>
            </a:p>
          </p:txBody>
        </p:sp>
        <p:sp>
          <p:nvSpPr>
            <p:cNvPr id="43021" name="Line 13"/>
            <p:cNvSpPr>
              <a:spLocks noChangeShapeType="1"/>
            </p:cNvSpPr>
            <p:nvPr/>
          </p:nvSpPr>
          <p:spPr bwMode="auto">
            <a:xfrm>
              <a:off x="2544" y="3360"/>
              <a:ext cx="0" cy="336"/>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grpSp>
      <p:sp>
        <p:nvSpPr>
          <p:cNvPr id="8" name="Freeform 7"/>
          <p:cNvSpPr/>
          <p:nvPr/>
        </p:nvSpPr>
        <p:spPr>
          <a:xfrm>
            <a:off x="5942688" y="4123014"/>
            <a:ext cx="2080671" cy="1401715"/>
          </a:xfrm>
          <a:custGeom>
            <a:avLst/>
            <a:gdLst>
              <a:gd name="connsiteX0" fmla="*/ 0 w 2080671"/>
              <a:gd name="connsiteY0" fmla="*/ 0 h 1401715"/>
              <a:gd name="connsiteX1" fmla="*/ 186166 w 2080671"/>
              <a:gd name="connsiteY1" fmla="*/ 865121 h 1401715"/>
              <a:gd name="connsiteX2" fmla="*/ 427085 w 2080671"/>
              <a:gd name="connsiteY2" fmla="*/ 1144369 h 1401715"/>
              <a:gd name="connsiteX3" fmla="*/ 848695 w 2080671"/>
              <a:gd name="connsiteY3" fmla="*/ 1357912 h 1401715"/>
              <a:gd name="connsiteX4" fmla="*/ 1226501 w 2080671"/>
              <a:gd name="connsiteY4" fmla="*/ 1401715 h 1401715"/>
              <a:gd name="connsiteX5" fmla="*/ 1768570 w 2080671"/>
              <a:gd name="connsiteY5" fmla="*/ 1401715 h 1401715"/>
              <a:gd name="connsiteX6" fmla="*/ 2080671 w 2080671"/>
              <a:gd name="connsiteY6" fmla="*/ 1401715 h 140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0671" h="1401715">
                <a:moveTo>
                  <a:pt x="0" y="0"/>
                </a:moveTo>
                <a:lnTo>
                  <a:pt x="186166" y="865121"/>
                </a:lnTo>
                <a:lnTo>
                  <a:pt x="427085" y="1144369"/>
                </a:lnTo>
                <a:lnTo>
                  <a:pt x="848695" y="1357912"/>
                </a:lnTo>
                <a:lnTo>
                  <a:pt x="1226501" y="1401715"/>
                </a:lnTo>
                <a:lnTo>
                  <a:pt x="1768570" y="1401715"/>
                </a:lnTo>
                <a:lnTo>
                  <a:pt x="2080671" y="1401715"/>
                </a:lnTo>
              </a:path>
            </a:pathLst>
          </a:custGeom>
          <a:noFill/>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688505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a:bodyPr>
          <a:lstStyle/>
          <a:p>
            <a:r>
              <a:rPr lang="en-US" dirty="0"/>
              <a:t>Frequent </a:t>
            </a:r>
            <a:r>
              <a:rPr lang="en-US" dirty="0" err="1"/>
              <a:t>Itemsets</a:t>
            </a:r>
            <a:r>
              <a:rPr lang="en-US" dirty="0"/>
              <a:t> in </a:t>
            </a:r>
            <a:r>
              <a:rPr lang="en-US" u="sng" dirty="0"/>
              <a:t>&lt;</a:t>
            </a:r>
            <a:r>
              <a:rPr lang="en-US" dirty="0"/>
              <a:t> 2 Passes</a:t>
            </a:r>
          </a:p>
        </p:txBody>
      </p:sp>
      <p:sp>
        <p:nvSpPr>
          <p:cNvPr id="16387" name="Rectangle 3"/>
          <p:cNvSpPr>
            <a:spLocks noGrp="1" noChangeArrowheads="1"/>
          </p:cNvSpPr>
          <p:nvPr>
            <p:ph idx="1"/>
          </p:nvPr>
        </p:nvSpPr>
        <p:spPr/>
        <p:txBody>
          <a:bodyPr/>
          <a:lstStyle/>
          <a:p>
            <a:r>
              <a:rPr lang="en-US" dirty="0"/>
              <a:t>A-Priori, PCY, etc., take </a:t>
            </a:r>
            <a:r>
              <a:rPr lang="en-US" i="1" dirty="0"/>
              <a:t>k</a:t>
            </a:r>
            <a:r>
              <a:rPr lang="en-US" dirty="0"/>
              <a:t>  passes to find frequent itemsets of size </a:t>
            </a:r>
            <a:r>
              <a:rPr lang="en-US" i="1" dirty="0"/>
              <a:t>k</a:t>
            </a:r>
          </a:p>
          <a:p>
            <a:pPr lvl="8"/>
            <a:endParaRPr lang="en-US" i="1" dirty="0"/>
          </a:p>
          <a:p>
            <a:r>
              <a:rPr lang="en-US" b="1" dirty="0">
                <a:solidFill>
                  <a:schemeClr val="accent4"/>
                </a:solidFill>
              </a:rPr>
              <a:t>Can we use fewer passes?</a:t>
            </a:r>
          </a:p>
          <a:p>
            <a:pPr lvl="8"/>
            <a:endParaRPr lang="en-US" dirty="0"/>
          </a:p>
          <a:p>
            <a:r>
              <a:rPr lang="en-US" dirty="0"/>
              <a:t>Use 2 or fewer passes for all sizes, </a:t>
            </a:r>
            <a:br>
              <a:rPr lang="en-US" dirty="0"/>
            </a:br>
            <a:r>
              <a:rPr lang="en-US" dirty="0">
                <a:solidFill>
                  <a:schemeClr val="accent3"/>
                </a:solidFill>
              </a:rPr>
              <a:t>but may miss some frequent itemsets</a:t>
            </a:r>
          </a:p>
          <a:p>
            <a:pPr lvl="1"/>
            <a:r>
              <a:rPr lang="en-US" dirty="0"/>
              <a:t>Random sampling</a:t>
            </a:r>
          </a:p>
          <a:p>
            <a:pPr lvl="1"/>
            <a:r>
              <a:rPr lang="en-US" dirty="0"/>
              <a:t>SON (</a:t>
            </a:r>
            <a:r>
              <a:rPr lang="en-US" dirty="0" err="1"/>
              <a:t>Savasere</a:t>
            </a:r>
            <a:r>
              <a:rPr lang="en-US" dirty="0"/>
              <a:t>, </a:t>
            </a:r>
            <a:r>
              <a:rPr lang="en-US" dirty="0" err="1"/>
              <a:t>Omiecinski</a:t>
            </a:r>
            <a:r>
              <a:rPr lang="en-US" dirty="0"/>
              <a:t>, and </a:t>
            </a:r>
            <a:r>
              <a:rPr lang="en-US" dirty="0" err="1"/>
              <a:t>Navathe</a:t>
            </a:r>
            <a:r>
              <a:rPr lang="en-US" dirty="0"/>
              <a:t>)</a:t>
            </a:r>
          </a:p>
          <a:p>
            <a:pPr lvl="1"/>
            <a:r>
              <a:rPr lang="en-US" dirty="0" err="1"/>
              <a:t>Toivonen</a:t>
            </a:r>
            <a:r>
              <a:rPr lang="en-US" dirty="0"/>
              <a:t> (see textbook)</a:t>
            </a:r>
          </a:p>
        </p:txBody>
      </p:sp>
      <p:sp>
        <p:nvSpPr>
          <p:cNvPr id="4" name="Slide Number Placeholder 5"/>
          <p:cNvSpPr>
            <a:spLocks noGrp="1"/>
          </p:cNvSpPr>
          <p:nvPr>
            <p:ph type="sldNum" sz="quarter" idx="12"/>
          </p:nvPr>
        </p:nvSpPr>
        <p:spPr/>
        <p:txBody>
          <a:bodyPr/>
          <a:lstStyle/>
          <a:p>
            <a:fld id="{61618210-A399-924D-A6B3-276F7A388EC0}" type="slidenum">
              <a:rPr lang="en-US"/>
              <a:pPr/>
              <a:t>36</a:t>
            </a:fld>
            <a:endParaRPr lang="en-US"/>
          </a:p>
        </p:txBody>
      </p:sp>
    </p:spTree>
    <p:extLst>
      <p:ext uri="{BB962C8B-B14F-4D97-AF65-F5344CB8AC3E}">
        <p14:creationId xmlns:p14="http://schemas.microsoft.com/office/powerpoint/2010/main" val="15504434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Learning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81200" y="1295400"/>
                <a:ext cx="8686800" cy="5562600"/>
              </a:xfrm>
            </p:spPr>
            <p:txBody>
              <a:bodyPr>
                <a:normAutofit/>
              </a:bodyPr>
              <a:lstStyle/>
              <a:p>
                <a:r>
                  <a:rPr lang="en-US" b="1" dirty="0">
                    <a:solidFill>
                      <a:srgbClr val="0000FF"/>
                    </a:solidFill>
                  </a:rPr>
                  <a:t>Task:</a:t>
                </a:r>
                <a:r>
                  <a:rPr lang="en-US" b="1" dirty="0"/>
                  <a:t> </a:t>
                </a:r>
                <a:r>
                  <a:rPr lang="en-US" dirty="0"/>
                  <a:t>Given data </a:t>
                </a:r>
                <a:r>
                  <a:rPr lang="en-US" b="1" dirty="0"/>
                  <a:t>(X,Y)</a:t>
                </a:r>
                <a:r>
                  <a:rPr lang="en-US" dirty="0"/>
                  <a:t> build a model </a:t>
                </a:r>
                <a:r>
                  <a:rPr lang="en-US" b="1" dirty="0"/>
                  <a:t>f()</a:t>
                </a:r>
                <a:r>
                  <a:rPr lang="en-US" dirty="0"/>
                  <a:t>  to predict </a:t>
                </a:r>
                <a:r>
                  <a:rPr lang="en-US" b="1" dirty="0"/>
                  <a:t>Y’</a:t>
                </a:r>
                <a:r>
                  <a:rPr lang="en-US" dirty="0"/>
                  <a:t> based on </a:t>
                </a:r>
                <a:r>
                  <a:rPr lang="en-US" b="1" dirty="0"/>
                  <a:t>X’</a:t>
                </a:r>
              </a:p>
              <a:p>
                <a:r>
                  <a:rPr lang="en-US" b="1" dirty="0">
                    <a:solidFill>
                      <a:srgbClr val="0000FF"/>
                    </a:solidFill>
                  </a:rPr>
                  <a:t>Strategy:</a:t>
                </a:r>
                <a:r>
                  <a:rPr lang="en-US" b="1" dirty="0"/>
                  <a:t> Estimate </a:t>
                </a:r>
                <a14:m>
                  <m:oMath xmlns:m="http://schemas.openxmlformats.org/officeDocument/2006/math">
                    <m:r>
                      <a:rPr lang="en-US" b="1" i="1" dirty="0" smtClean="0">
                        <a:latin typeface="Cambria Math"/>
                      </a:rPr>
                      <m:t>𝒚</m:t>
                    </m:r>
                    <m:r>
                      <a:rPr lang="en-US" b="1" i="1" dirty="0" smtClean="0">
                        <a:latin typeface="Cambria Math"/>
                      </a:rPr>
                      <m:t> = </m:t>
                    </m:r>
                    <m:r>
                      <a:rPr lang="en-US" b="1" i="1" dirty="0" smtClean="0">
                        <a:latin typeface="Cambria Math"/>
                      </a:rPr>
                      <m:t>𝒇</m:t>
                    </m:r>
                    <m:d>
                      <m:dPr>
                        <m:ctrlPr>
                          <a:rPr lang="en-US" b="1" i="1" dirty="0" smtClean="0">
                            <a:latin typeface="Cambria Math" panose="02040503050406030204" pitchFamily="18" charset="0"/>
                          </a:rPr>
                        </m:ctrlPr>
                      </m:dPr>
                      <m:e>
                        <m:r>
                          <a:rPr lang="en-US" b="1" i="1" dirty="0" smtClean="0">
                            <a:latin typeface="Cambria Math"/>
                          </a:rPr>
                          <m:t>𝒙</m:t>
                        </m:r>
                      </m:e>
                    </m:d>
                  </m:oMath>
                </a14:m>
                <a:br>
                  <a:rPr lang="en-US" b="1" dirty="0"/>
                </a:br>
                <a:r>
                  <a:rPr lang="en-US" b="1" dirty="0"/>
                  <a:t>on </a:t>
                </a:r>
                <a14:m>
                  <m:oMath xmlns:m="http://schemas.openxmlformats.org/officeDocument/2006/math">
                    <m:r>
                      <a:rPr lang="en-US" b="1" i="0" dirty="0" smtClean="0">
                        <a:latin typeface="Cambria Math"/>
                      </a:rPr>
                      <m:t>(</m:t>
                    </m:r>
                    <m:r>
                      <a:rPr lang="en-US" b="1" i="1" dirty="0" smtClean="0">
                        <a:latin typeface="Cambria Math"/>
                      </a:rPr>
                      <m:t>𝑿</m:t>
                    </m:r>
                    <m:r>
                      <a:rPr lang="en-US" b="1" i="1" dirty="0" smtClean="0">
                        <a:latin typeface="Cambria Math"/>
                      </a:rPr>
                      <m:t>,</m:t>
                    </m:r>
                    <m:r>
                      <a:rPr lang="en-US" b="1" i="1" dirty="0" smtClean="0">
                        <a:latin typeface="Cambria Math"/>
                      </a:rPr>
                      <m:t>𝒀</m:t>
                    </m:r>
                    <m:r>
                      <a:rPr lang="en-US" b="1" i="1" dirty="0" smtClean="0">
                        <a:latin typeface="Cambria Math"/>
                      </a:rPr>
                      <m:t>)</m:t>
                    </m:r>
                  </m:oMath>
                </a14:m>
                <a:r>
                  <a:rPr lang="en-US" b="1" dirty="0"/>
                  <a:t>. </a:t>
                </a:r>
                <a:br>
                  <a:rPr lang="en-US" b="1" dirty="0"/>
                </a:br>
                <a:r>
                  <a:rPr lang="en-US" b="1" dirty="0"/>
                  <a:t>Hope that the same </a:t>
                </a:r>
                <a14:m>
                  <m:oMath xmlns:m="http://schemas.openxmlformats.org/officeDocument/2006/math">
                    <m:r>
                      <a:rPr lang="en-US" b="1" i="1" dirty="0" smtClean="0">
                        <a:latin typeface="Cambria Math"/>
                      </a:rPr>
                      <m:t>𝒇</m:t>
                    </m:r>
                    <m:r>
                      <a:rPr lang="en-US" b="1" i="1" dirty="0" smtClean="0">
                        <a:latin typeface="Cambria Math"/>
                      </a:rPr>
                      <m:t>(</m:t>
                    </m:r>
                    <m:r>
                      <a:rPr lang="en-US" b="1" i="1" dirty="0" smtClean="0">
                        <a:latin typeface="Cambria Math"/>
                      </a:rPr>
                      <m:t>𝒙</m:t>
                    </m:r>
                    <m:r>
                      <a:rPr lang="en-US" b="1" i="1" dirty="0">
                        <a:latin typeface="Cambria Math"/>
                      </a:rPr>
                      <m:t>)</m:t>
                    </m:r>
                  </m:oMath>
                </a14:m>
                <a:r>
                  <a:rPr lang="en-US" b="1" dirty="0"/>
                  <a:t> also </a:t>
                </a:r>
                <a:br>
                  <a:rPr lang="en-US" b="1" dirty="0"/>
                </a:br>
                <a:r>
                  <a:rPr lang="en-US" b="1" dirty="0"/>
                  <a:t>works to predict unknown </a:t>
                </a:r>
                <a14:m>
                  <m:oMath xmlns:m="http://schemas.openxmlformats.org/officeDocument/2006/math">
                    <m:r>
                      <a:rPr lang="en-US" b="1" i="1" dirty="0" smtClean="0">
                        <a:latin typeface="Cambria Math"/>
                      </a:rPr>
                      <m:t>𝒀</m:t>
                    </m:r>
                    <m:r>
                      <a:rPr lang="en-US" b="1" i="1" dirty="0">
                        <a:latin typeface="Cambria Math"/>
                      </a:rPr>
                      <m:t>’</m:t>
                    </m:r>
                  </m:oMath>
                </a14:m>
                <a:endParaRPr lang="en-US" b="1" dirty="0"/>
              </a:p>
              <a:p>
                <a:pPr lvl="1"/>
                <a:r>
                  <a:rPr lang="en-US" dirty="0"/>
                  <a:t>The </a:t>
                </a:r>
                <a:r>
                  <a:rPr lang="en-US" b="1" dirty="0"/>
                  <a:t>“hope”</a:t>
                </a:r>
                <a:r>
                  <a:rPr lang="en-US" dirty="0"/>
                  <a:t> is called </a:t>
                </a:r>
                <a:r>
                  <a:rPr lang="en-US" b="1" dirty="0"/>
                  <a:t>generalization</a:t>
                </a:r>
              </a:p>
              <a:p>
                <a:pPr lvl="2"/>
                <a:r>
                  <a:rPr lang="en-US" b="1" dirty="0" err="1">
                    <a:solidFill>
                      <a:srgbClr val="0000FF"/>
                    </a:solidFill>
                  </a:rPr>
                  <a:t>Overfitting</a:t>
                </a:r>
                <a:r>
                  <a:rPr lang="en-US" b="1" dirty="0">
                    <a:solidFill>
                      <a:srgbClr val="0000FF"/>
                    </a:solidFill>
                  </a:rPr>
                  <a:t>:</a:t>
                </a:r>
                <a:r>
                  <a:rPr lang="en-US" b="1" dirty="0"/>
                  <a:t> If f(x) predicts well Y but is unable to predict Y’ </a:t>
                </a:r>
              </a:p>
              <a:p>
                <a:pPr lvl="1"/>
                <a:r>
                  <a:rPr lang="en-US" b="1" dirty="0">
                    <a:solidFill>
                      <a:srgbClr val="FF0066"/>
                    </a:solidFill>
                  </a:rPr>
                  <a:t>We want to build a model that </a:t>
                </a:r>
                <a:r>
                  <a:rPr lang="en-US" b="1" u="sng" dirty="0">
                    <a:solidFill>
                      <a:srgbClr val="FF0066"/>
                    </a:solidFill>
                  </a:rPr>
                  <a:t>generalizes</a:t>
                </a:r>
                <a:r>
                  <a:rPr lang="en-US" b="1" dirty="0">
                    <a:solidFill>
                      <a:srgbClr val="FF0066"/>
                    </a:solidFill>
                  </a:rPr>
                  <a:t> well to unseen data</a:t>
                </a:r>
              </a:p>
              <a:p>
                <a:pPr lvl="2"/>
                <a:r>
                  <a:rPr lang="en-US" dirty="0"/>
                  <a:t>But Jure, how can we well on data we have </a:t>
                </a:r>
                <a:br>
                  <a:rPr lang="en-US" dirty="0"/>
                </a:br>
                <a:r>
                  <a:rPr lang="en-US" dirty="0"/>
                  <a:t>never seen before?!?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81200" y="1295400"/>
                <a:ext cx="8686800" cy="5562600"/>
              </a:xfrm>
              <a:blipFill>
                <a:blip r:embed="rId2"/>
                <a:stretch>
                  <a:fillRect l="-1263" t="-1864"/>
                </a:stretch>
              </a:blipFill>
            </p:spPr>
            <p:txBody>
              <a:bodyPr/>
              <a:lstStyle/>
              <a:p>
                <a:r>
                  <a:rPr lang="zh-CN" altLang="en-US">
                    <a:noFill/>
                  </a:rPr>
                  <a:t> </a:t>
                </a:r>
              </a:p>
            </p:txBody>
          </p:sp>
        </mc:Fallback>
      </mc:AlternateContent>
      <p:sp>
        <p:nvSpPr>
          <p:cNvPr id="6" name="Slide Number Placeholder 5"/>
          <p:cNvSpPr>
            <a:spLocks noGrp="1"/>
          </p:cNvSpPr>
          <p:nvPr>
            <p:ph type="sldNum" sz="quarter" idx="12"/>
          </p:nvPr>
        </p:nvSpPr>
        <p:spPr/>
        <p:txBody>
          <a:bodyPr/>
          <a:lstStyle/>
          <a:p>
            <a:fld id="{19B12225-5612-419B-A8D5-4B8EEE4C217E}" type="slidenum">
              <a:rPr lang="en-US" smtClean="0"/>
              <a:pPr/>
              <a:t>37</a:t>
            </a:fld>
            <a:endParaRPr lang="en-US"/>
          </a:p>
        </p:txBody>
      </p:sp>
      <p:sp>
        <p:nvSpPr>
          <p:cNvPr id="7" name="Rectangle 6"/>
          <p:cNvSpPr/>
          <p:nvPr/>
        </p:nvSpPr>
        <p:spPr>
          <a:xfrm>
            <a:off x="8534400" y="2140530"/>
            <a:ext cx="1524000" cy="1295400"/>
          </a:xfrm>
          <a:prstGeom prst="rect">
            <a:avLst/>
          </a:prstGeom>
          <a:ln cmpd="sng"/>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X</a:t>
            </a:r>
          </a:p>
        </p:txBody>
      </p:sp>
      <p:sp>
        <p:nvSpPr>
          <p:cNvPr id="8" name="Rectangle 7"/>
          <p:cNvSpPr/>
          <p:nvPr/>
        </p:nvSpPr>
        <p:spPr>
          <a:xfrm>
            <a:off x="10127546" y="2140530"/>
            <a:ext cx="457200" cy="1295400"/>
          </a:xfrm>
          <a:prstGeom prst="rect">
            <a:avLst/>
          </a:prstGeom>
          <a:ln cmpd="sng"/>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Y</a:t>
            </a:r>
          </a:p>
        </p:txBody>
      </p:sp>
      <p:sp>
        <p:nvSpPr>
          <p:cNvPr id="9" name="Rectangle 8"/>
          <p:cNvSpPr/>
          <p:nvPr/>
        </p:nvSpPr>
        <p:spPr>
          <a:xfrm>
            <a:off x="8534400" y="3512130"/>
            <a:ext cx="1524000" cy="609600"/>
          </a:xfrm>
          <a:prstGeom prst="rect">
            <a:avLst/>
          </a:prstGeom>
          <a:ln cmpd="sng"/>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X’</a:t>
            </a:r>
          </a:p>
        </p:txBody>
      </p:sp>
      <p:sp>
        <p:nvSpPr>
          <p:cNvPr id="13" name="Rectangle 12"/>
          <p:cNvSpPr/>
          <p:nvPr/>
        </p:nvSpPr>
        <p:spPr>
          <a:xfrm>
            <a:off x="10134600" y="3505200"/>
            <a:ext cx="457200" cy="609600"/>
          </a:xfrm>
          <a:prstGeom prst="rect">
            <a:avLst/>
          </a:prstGeom>
          <a:solidFill>
            <a:schemeClr val="bg1">
              <a:lumMod val="65000"/>
              <a:alpha val="49000"/>
            </a:schemeClr>
          </a:solidFill>
          <a:ln>
            <a:solidFill>
              <a:schemeClr val="dk1">
                <a:shade val="50000"/>
                <a:alpha val="36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t>Y’</a:t>
            </a:r>
          </a:p>
        </p:txBody>
      </p:sp>
      <p:sp>
        <p:nvSpPr>
          <p:cNvPr id="15" name="Left Brace 14"/>
          <p:cNvSpPr/>
          <p:nvPr/>
        </p:nvSpPr>
        <p:spPr>
          <a:xfrm>
            <a:off x="8343900" y="3498270"/>
            <a:ext cx="190500" cy="616530"/>
          </a:xfrm>
          <a:prstGeom prst="leftBrace">
            <a:avLst>
              <a:gd name="adj1" fmla="val 30455"/>
              <a:gd name="adj2" fmla="val 50000"/>
            </a:avLst>
          </a:prstGeom>
          <a:ln w="28575">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6" name="TextBox 15"/>
          <p:cNvSpPr txBox="1"/>
          <p:nvPr/>
        </p:nvSpPr>
        <p:spPr>
          <a:xfrm>
            <a:off x="7752046" y="3468470"/>
            <a:ext cx="706155" cy="646331"/>
          </a:xfrm>
          <a:prstGeom prst="rect">
            <a:avLst/>
          </a:prstGeom>
          <a:noFill/>
        </p:spPr>
        <p:txBody>
          <a:bodyPr wrap="none" rtlCol="0">
            <a:spAutoFit/>
          </a:bodyPr>
          <a:lstStyle/>
          <a:p>
            <a:r>
              <a:rPr lang="en-US" b="1" dirty="0">
                <a:solidFill>
                  <a:srgbClr val="008000"/>
                </a:solidFill>
                <a:latin typeface="Arial" pitchFamily="34" charset="0"/>
                <a:cs typeface="Arial" pitchFamily="34" charset="0"/>
              </a:rPr>
              <a:t>Test </a:t>
            </a:r>
            <a:br>
              <a:rPr lang="en-US" b="1" dirty="0">
                <a:solidFill>
                  <a:srgbClr val="008000"/>
                </a:solidFill>
                <a:latin typeface="Arial" pitchFamily="34" charset="0"/>
                <a:cs typeface="Arial" pitchFamily="34" charset="0"/>
              </a:rPr>
            </a:br>
            <a:r>
              <a:rPr lang="en-US" b="1" dirty="0">
                <a:solidFill>
                  <a:srgbClr val="008000"/>
                </a:solidFill>
                <a:latin typeface="Arial" pitchFamily="34" charset="0"/>
                <a:cs typeface="Arial" pitchFamily="34" charset="0"/>
              </a:rPr>
              <a:t>data</a:t>
            </a:r>
          </a:p>
        </p:txBody>
      </p:sp>
      <p:sp>
        <p:nvSpPr>
          <p:cNvPr id="17" name="Left Brace 16"/>
          <p:cNvSpPr/>
          <p:nvPr/>
        </p:nvSpPr>
        <p:spPr>
          <a:xfrm>
            <a:off x="8343900" y="2133600"/>
            <a:ext cx="190500" cy="1302330"/>
          </a:xfrm>
          <a:prstGeom prst="leftBrace">
            <a:avLst>
              <a:gd name="adj1" fmla="val 30455"/>
              <a:gd name="adj2" fmla="val 50000"/>
            </a:avLst>
          </a:prstGeom>
          <a:ln w="28575">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8" name="TextBox 17"/>
          <p:cNvSpPr txBox="1"/>
          <p:nvPr/>
        </p:nvSpPr>
        <p:spPr>
          <a:xfrm>
            <a:off x="7375788" y="2590801"/>
            <a:ext cx="1082412" cy="646331"/>
          </a:xfrm>
          <a:prstGeom prst="rect">
            <a:avLst/>
          </a:prstGeom>
          <a:noFill/>
        </p:spPr>
        <p:txBody>
          <a:bodyPr wrap="none" rtlCol="0">
            <a:spAutoFit/>
          </a:bodyPr>
          <a:lstStyle/>
          <a:p>
            <a:pPr algn="ctr"/>
            <a:r>
              <a:rPr lang="en-US" b="1" dirty="0">
                <a:solidFill>
                  <a:srgbClr val="0000FF"/>
                </a:solidFill>
                <a:latin typeface="Arial" pitchFamily="34" charset="0"/>
                <a:cs typeface="Arial" pitchFamily="34" charset="0"/>
              </a:rPr>
              <a:t>Training</a:t>
            </a:r>
            <a:br>
              <a:rPr lang="en-US" b="1" dirty="0">
                <a:solidFill>
                  <a:srgbClr val="0000FF"/>
                </a:solidFill>
                <a:latin typeface="Arial" pitchFamily="34" charset="0"/>
                <a:cs typeface="Arial" pitchFamily="34" charset="0"/>
              </a:rPr>
            </a:br>
            <a:r>
              <a:rPr lang="en-US" b="1" dirty="0">
                <a:solidFill>
                  <a:srgbClr val="0000FF"/>
                </a:solidFill>
                <a:latin typeface="Arial" pitchFamily="34" charset="0"/>
                <a:cs typeface="Arial" pitchFamily="34" charset="0"/>
              </a:rPr>
              <a:t>data</a:t>
            </a:r>
          </a:p>
        </p:txBody>
      </p:sp>
    </p:spTree>
    <p:extLst>
      <p:ext uri="{BB962C8B-B14F-4D97-AF65-F5344CB8AC3E}">
        <p14:creationId xmlns:p14="http://schemas.microsoft.com/office/powerpoint/2010/main" val="1149626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3" grpId="0" animBg="1"/>
      <p:bldP spid="15" grpId="0" animBg="1"/>
      <p:bldP spid="16" grpId="0"/>
      <p:bldP spid="17" grpId="0" animBg="1"/>
      <p:bldP spid="1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Learning</a:t>
            </a:r>
          </a:p>
        </p:txBody>
      </p:sp>
      <p:sp>
        <p:nvSpPr>
          <p:cNvPr id="3" name="Content Placeholder 2"/>
          <p:cNvSpPr>
            <a:spLocks noGrp="1"/>
          </p:cNvSpPr>
          <p:nvPr>
            <p:ph idx="1"/>
          </p:nvPr>
        </p:nvSpPr>
        <p:spPr>
          <a:xfrm>
            <a:off x="1981200" y="1295400"/>
            <a:ext cx="8534400" cy="5562600"/>
          </a:xfrm>
        </p:spPr>
        <p:txBody>
          <a:bodyPr>
            <a:normAutofit/>
          </a:bodyPr>
          <a:lstStyle/>
          <a:p>
            <a:r>
              <a:rPr lang="en-US" b="1" dirty="0">
                <a:solidFill>
                  <a:srgbClr val="008000"/>
                </a:solidFill>
              </a:rPr>
              <a:t>Idea:</a:t>
            </a:r>
            <a:r>
              <a:rPr lang="en-US" dirty="0"/>
              <a:t> </a:t>
            </a:r>
            <a:r>
              <a:rPr lang="en-US" b="1" dirty="0"/>
              <a:t>Pretend we do not know the data/labels</a:t>
            </a:r>
            <a:br>
              <a:rPr lang="en-US" b="1" dirty="0"/>
            </a:br>
            <a:r>
              <a:rPr lang="en-US" b="1" dirty="0"/>
              <a:t>we actually do know</a:t>
            </a:r>
          </a:p>
          <a:p>
            <a:pPr lvl="1"/>
            <a:r>
              <a:rPr lang="en-US" dirty="0"/>
              <a:t>Build the model </a:t>
            </a:r>
            <a:r>
              <a:rPr lang="en-US" b="1" dirty="0"/>
              <a:t>f(x)</a:t>
            </a:r>
            <a:r>
              <a:rPr lang="en-US" dirty="0"/>
              <a:t> on</a:t>
            </a:r>
            <a:br>
              <a:rPr lang="en-US" dirty="0"/>
            </a:br>
            <a:r>
              <a:rPr lang="en-US" dirty="0"/>
              <a:t>the training data</a:t>
            </a:r>
            <a:br>
              <a:rPr lang="en-US" dirty="0"/>
            </a:br>
            <a:r>
              <a:rPr lang="en-US" dirty="0"/>
              <a:t>See how well </a:t>
            </a:r>
            <a:r>
              <a:rPr lang="en-US" b="1" dirty="0"/>
              <a:t>f(x)</a:t>
            </a:r>
            <a:r>
              <a:rPr lang="en-US" dirty="0"/>
              <a:t> does on</a:t>
            </a:r>
            <a:br>
              <a:rPr lang="en-US" dirty="0"/>
            </a:br>
            <a:r>
              <a:rPr lang="en-US" dirty="0"/>
              <a:t>the test data</a:t>
            </a:r>
          </a:p>
          <a:p>
            <a:pPr lvl="2"/>
            <a:r>
              <a:rPr lang="en-US" dirty="0"/>
              <a:t>If it does well, then apply it also to </a:t>
            </a:r>
            <a:r>
              <a:rPr lang="en-US" b="1" dirty="0"/>
              <a:t>X’ </a:t>
            </a:r>
          </a:p>
          <a:p>
            <a:r>
              <a:rPr lang="en-US" b="1" dirty="0">
                <a:solidFill>
                  <a:srgbClr val="0000FF"/>
                </a:solidFill>
              </a:rPr>
              <a:t>Refinement: Cross validation</a:t>
            </a:r>
          </a:p>
          <a:p>
            <a:pPr lvl="1"/>
            <a:r>
              <a:rPr lang="en-US" dirty="0"/>
              <a:t>Splitting into training/validation set is brutal</a:t>
            </a:r>
          </a:p>
          <a:p>
            <a:pPr lvl="1"/>
            <a:r>
              <a:rPr lang="en-US" dirty="0"/>
              <a:t>Let’s split our data </a:t>
            </a:r>
            <a:r>
              <a:rPr lang="en-US" b="1" dirty="0"/>
              <a:t>(X,Y)</a:t>
            </a:r>
            <a:r>
              <a:rPr lang="en-US" dirty="0"/>
              <a:t> into 10-folds (buckets)</a:t>
            </a:r>
          </a:p>
          <a:p>
            <a:pPr lvl="1"/>
            <a:r>
              <a:rPr lang="en-US" dirty="0"/>
              <a:t>Take out 1-fold for validation, train on remaining 9</a:t>
            </a:r>
          </a:p>
          <a:p>
            <a:pPr lvl="1"/>
            <a:r>
              <a:rPr lang="en-US" dirty="0"/>
              <a:t>Repeat this 10 times, report average performance</a:t>
            </a:r>
          </a:p>
          <a:p>
            <a:pPr lvl="2"/>
            <a:endParaRPr lang="en-US" b="1"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38</a:t>
            </a:fld>
            <a:endParaRPr lang="en-US"/>
          </a:p>
        </p:txBody>
      </p:sp>
      <p:sp>
        <p:nvSpPr>
          <p:cNvPr id="7" name="Rectangle 6"/>
          <p:cNvSpPr/>
          <p:nvPr/>
        </p:nvSpPr>
        <p:spPr>
          <a:xfrm>
            <a:off x="8534400" y="2140530"/>
            <a:ext cx="1524000" cy="1295400"/>
          </a:xfrm>
          <a:prstGeom prst="rect">
            <a:avLst/>
          </a:prstGeom>
          <a:ln cmpd="sng"/>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X</a:t>
            </a:r>
          </a:p>
        </p:txBody>
      </p:sp>
      <p:sp>
        <p:nvSpPr>
          <p:cNvPr id="8" name="Rectangle 7"/>
          <p:cNvSpPr/>
          <p:nvPr/>
        </p:nvSpPr>
        <p:spPr>
          <a:xfrm>
            <a:off x="10127546" y="2140530"/>
            <a:ext cx="457200" cy="1295400"/>
          </a:xfrm>
          <a:prstGeom prst="rect">
            <a:avLst/>
          </a:prstGeom>
          <a:ln cmpd="sng"/>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Y</a:t>
            </a:r>
          </a:p>
        </p:txBody>
      </p:sp>
      <p:sp>
        <p:nvSpPr>
          <p:cNvPr id="9" name="Rectangle 8"/>
          <p:cNvSpPr/>
          <p:nvPr/>
        </p:nvSpPr>
        <p:spPr>
          <a:xfrm>
            <a:off x="8534400" y="3512130"/>
            <a:ext cx="1524000" cy="609600"/>
          </a:xfrm>
          <a:prstGeom prst="rect">
            <a:avLst/>
          </a:prstGeom>
          <a:ln cmpd="sng"/>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X’</a:t>
            </a:r>
          </a:p>
        </p:txBody>
      </p:sp>
      <p:sp>
        <p:nvSpPr>
          <p:cNvPr id="10" name="Rectangle 9"/>
          <p:cNvSpPr/>
          <p:nvPr/>
        </p:nvSpPr>
        <p:spPr>
          <a:xfrm>
            <a:off x="10134600" y="3505200"/>
            <a:ext cx="457200" cy="609600"/>
          </a:xfrm>
          <a:prstGeom prst="rect">
            <a:avLst/>
          </a:prstGeom>
          <a:solidFill>
            <a:schemeClr val="bg1">
              <a:lumMod val="65000"/>
              <a:alpha val="49000"/>
            </a:schemeClr>
          </a:solidFill>
          <a:ln>
            <a:solidFill>
              <a:schemeClr val="dk1">
                <a:shade val="50000"/>
                <a:alpha val="36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b="1" dirty="0"/>
          </a:p>
        </p:txBody>
      </p:sp>
      <p:cxnSp>
        <p:nvCxnSpPr>
          <p:cNvPr id="12" name="Straight Connector 11"/>
          <p:cNvCxnSpPr/>
          <p:nvPr/>
        </p:nvCxnSpPr>
        <p:spPr>
          <a:xfrm flipH="1">
            <a:off x="8458200" y="2971800"/>
            <a:ext cx="2209800" cy="0"/>
          </a:xfrm>
          <a:prstGeom prst="line">
            <a:avLst/>
          </a:prstGeom>
          <a:ln w="76200">
            <a:solidFill>
              <a:srgbClr val="0000FF"/>
            </a:solidFill>
          </a:ln>
        </p:spPr>
        <p:style>
          <a:lnRef idx="1">
            <a:schemeClr val="dk1"/>
          </a:lnRef>
          <a:fillRef idx="0">
            <a:schemeClr val="dk1"/>
          </a:fillRef>
          <a:effectRef idx="0">
            <a:schemeClr val="dk1"/>
          </a:effectRef>
          <a:fontRef idx="minor">
            <a:schemeClr val="tx1"/>
          </a:fontRef>
        </p:style>
      </p:cxnSp>
      <p:sp>
        <p:nvSpPr>
          <p:cNvPr id="14" name="Left Brace 13"/>
          <p:cNvSpPr/>
          <p:nvPr/>
        </p:nvSpPr>
        <p:spPr>
          <a:xfrm>
            <a:off x="8267700" y="2971800"/>
            <a:ext cx="190500" cy="464130"/>
          </a:xfrm>
          <a:prstGeom prst="leftBrace">
            <a:avLst>
              <a:gd name="adj1" fmla="val 30455"/>
              <a:gd name="adj2" fmla="val 50000"/>
            </a:avLst>
          </a:prstGeom>
          <a:ln w="28575">
            <a:solidFill>
              <a:srgbClr val="FF0066"/>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5" name="TextBox 14"/>
          <p:cNvSpPr txBox="1"/>
          <p:nvPr/>
        </p:nvSpPr>
        <p:spPr>
          <a:xfrm>
            <a:off x="7086601" y="2858870"/>
            <a:ext cx="1338893" cy="646331"/>
          </a:xfrm>
          <a:prstGeom prst="rect">
            <a:avLst/>
          </a:prstGeom>
          <a:noFill/>
        </p:spPr>
        <p:txBody>
          <a:bodyPr wrap="none" rtlCol="0">
            <a:spAutoFit/>
          </a:bodyPr>
          <a:lstStyle/>
          <a:p>
            <a:pPr algn="ctr"/>
            <a:r>
              <a:rPr lang="en-US" b="1" dirty="0">
                <a:solidFill>
                  <a:srgbClr val="FF0066"/>
                </a:solidFill>
                <a:latin typeface="Arial" pitchFamily="34" charset="0"/>
                <a:cs typeface="Arial" pitchFamily="34" charset="0"/>
              </a:rPr>
              <a:t>Validation </a:t>
            </a:r>
            <a:br>
              <a:rPr lang="en-US" b="1" dirty="0">
                <a:solidFill>
                  <a:srgbClr val="FF0066"/>
                </a:solidFill>
                <a:latin typeface="Arial" pitchFamily="34" charset="0"/>
                <a:cs typeface="Arial" pitchFamily="34" charset="0"/>
              </a:rPr>
            </a:br>
            <a:r>
              <a:rPr lang="en-US" b="1" dirty="0">
                <a:solidFill>
                  <a:srgbClr val="FF0066"/>
                </a:solidFill>
                <a:latin typeface="Arial" pitchFamily="34" charset="0"/>
                <a:cs typeface="Arial" pitchFamily="34" charset="0"/>
              </a:rPr>
              <a:t>set</a:t>
            </a:r>
          </a:p>
        </p:txBody>
      </p:sp>
      <p:sp>
        <p:nvSpPr>
          <p:cNvPr id="16" name="Left Brace 15"/>
          <p:cNvSpPr/>
          <p:nvPr/>
        </p:nvSpPr>
        <p:spPr>
          <a:xfrm>
            <a:off x="8267700" y="2133600"/>
            <a:ext cx="190500" cy="849868"/>
          </a:xfrm>
          <a:prstGeom prst="leftBrace">
            <a:avLst>
              <a:gd name="adj1" fmla="val 30455"/>
              <a:gd name="adj2" fmla="val 50000"/>
            </a:avLst>
          </a:prstGeom>
          <a:ln w="28575">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 name="TextBox 16"/>
          <p:cNvSpPr txBox="1"/>
          <p:nvPr/>
        </p:nvSpPr>
        <p:spPr>
          <a:xfrm>
            <a:off x="7223388" y="2249270"/>
            <a:ext cx="1082412" cy="646331"/>
          </a:xfrm>
          <a:prstGeom prst="rect">
            <a:avLst/>
          </a:prstGeom>
          <a:noFill/>
        </p:spPr>
        <p:txBody>
          <a:bodyPr wrap="none" rtlCol="0">
            <a:spAutoFit/>
          </a:bodyPr>
          <a:lstStyle/>
          <a:p>
            <a:pPr algn="ctr"/>
            <a:r>
              <a:rPr lang="en-US" b="1" dirty="0">
                <a:solidFill>
                  <a:srgbClr val="0000FF"/>
                </a:solidFill>
                <a:latin typeface="Arial" pitchFamily="34" charset="0"/>
                <a:cs typeface="Arial" pitchFamily="34" charset="0"/>
              </a:rPr>
              <a:t>Training</a:t>
            </a:r>
            <a:br>
              <a:rPr lang="en-US" b="1" dirty="0">
                <a:solidFill>
                  <a:srgbClr val="0000FF"/>
                </a:solidFill>
                <a:latin typeface="Arial" pitchFamily="34" charset="0"/>
                <a:cs typeface="Arial" pitchFamily="34" charset="0"/>
              </a:rPr>
            </a:br>
            <a:r>
              <a:rPr lang="en-US" b="1" dirty="0">
                <a:solidFill>
                  <a:srgbClr val="0000FF"/>
                </a:solidFill>
                <a:latin typeface="Arial" pitchFamily="34" charset="0"/>
                <a:cs typeface="Arial" pitchFamily="34" charset="0"/>
              </a:rPr>
              <a:t>set</a:t>
            </a:r>
          </a:p>
        </p:txBody>
      </p:sp>
      <p:sp>
        <p:nvSpPr>
          <p:cNvPr id="18" name="Left Brace 17"/>
          <p:cNvSpPr/>
          <p:nvPr/>
        </p:nvSpPr>
        <p:spPr>
          <a:xfrm>
            <a:off x="8288055" y="3498270"/>
            <a:ext cx="190500" cy="616530"/>
          </a:xfrm>
          <a:prstGeom prst="leftBrace">
            <a:avLst>
              <a:gd name="adj1" fmla="val 30455"/>
              <a:gd name="adj2" fmla="val 50000"/>
            </a:avLst>
          </a:prstGeom>
          <a:ln w="28575">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9" name="TextBox 18"/>
          <p:cNvSpPr txBox="1"/>
          <p:nvPr/>
        </p:nvSpPr>
        <p:spPr>
          <a:xfrm>
            <a:off x="7696201" y="3468470"/>
            <a:ext cx="706155" cy="646331"/>
          </a:xfrm>
          <a:prstGeom prst="rect">
            <a:avLst/>
          </a:prstGeom>
          <a:noFill/>
        </p:spPr>
        <p:txBody>
          <a:bodyPr wrap="none" rtlCol="0">
            <a:spAutoFit/>
          </a:bodyPr>
          <a:lstStyle/>
          <a:p>
            <a:r>
              <a:rPr lang="en-US" b="1" dirty="0">
                <a:solidFill>
                  <a:srgbClr val="008000"/>
                </a:solidFill>
                <a:latin typeface="Arial" pitchFamily="34" charset="0"/>
                <a:cs typeface="Arial" pitchFamily="34" charset="0"/>
              </a:rPr>
              <a:t>Test </a:t>
            </a:r>
            <a:br>
              <a:rPr lang="en-US" b="1" dirty="0">
                <a:solidFill>
                  <a:srgbClr val="008000"/>
                </a:solidFill>
                <a:latin typeface="Arial" pitchFamily="34" charset="0"/>
                <a:cs typeface="Arial" pitchFamily="34" charset="0"/>
              </a:rPr>
            </a:br>
            <a:r>
              <a:rPr lang="en-US" b="1" dirty="0">
                <a:solidFill>
                  <a:srgbClr val="008000"/>
                </a:solidFill>
                <a:latin typeface="Arial" pitchFamily="34" charset="0"/>
                <a:cs typeface="Arial" pitchFamily="34" charset="0"/>
              </a:rPr>
              <a:t>set</a:t>
            </a:r>
          </a:p>
        </p:txBody>
      </p:sp>
    </p:spTree>
    <p:extLst>
      <p:ext uri="{BB962C8B-B14F-4D97-AF65-F5344CB8AC3E}">
        <p14:creationId xmlns:p14="http://schemas.microsoft.com/office/powerpoint/2010/main" val="3165034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7" grpId="0"/>
      <p:bldP spid="18" grpId="0" animBg="1"/>
      <p:bldP spid="1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for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81200" y="1295402"/>
                <a:ext cx="8229600" cy="3397249"/>
              </a:xfrm>
            </p:spPr>
            <p:txBody>
              <a:bodyPr>
                <a:normAutofit/>
              </a:bodyPr>
              <a:lstStyle/>
              <a:p>
                <a:pPr>
                  <a:lnSpc>
                    <a:spcPct val="90000"/>
                  </a:lnSpc>
                </a:pPr>
                <a:r>
                  <a:rPr lang="en-US" b="1" dirty="0">
                    <a:solidFill>
                      <a:srgbClr val="008000"/>
                    </a:solidFill>
                  </a:rPr>
                  <a:t>Binary classification:</a:t>
                </a:r>
              </a:p>
              <a:p>
                <a:pPr lvl="1">
                  <a:lnSpc>
                    <a:spcPct val="90000"/>
                  </a:lnSpc>
                </a:pPr>
                <a:endParaRPr lang="en-US" dirty="0"/>
              </a:p>
              <a:p>
                <a:pPr lvl="1">
                  <a:lnSpc>
                    <a:spcPct val="90000"/>
                  </a:lnSpc>
                </a:pPr>
                <a:endParaRPr lang="en-US" dirty="0"/>
              </a:p>
              <a:p>
                <a:pPr>
                  <a:lnSpc>
                    <a:spcPct val="90000"/>
                  </a:lnSpc>
                </a:pPr>
                <a:r>
                  <a:rPr lang="en-US" b="1" dirty="0">
                    <a:solidFill>
                      <a:srgbClr val="FF0066"/>
                    </a:solidFill>
                  </a:rPr>
                  <a:t>Input:</a:t>
                </a:r>
                <a:r>
                  <a:rPr lang="en-US" dirty="0">
                    <a:solidFill>
                      <a:schemeClr val="accent3"/>
                    </a:solidFill>
                  </a:rPr>
                  <a:t> </a:t>
                </a:r>
                <a:r>
                  <a:rPr lang="en-US" dirty="0"/>
                  <a:t>Vectors </a:t>
                </a:r>
                <a:r>
                  <a:rPr lang="en-US" b="1" i="1" dirty="0" err="1"/>
                  <a:t>x</a:t>
                </a:r>
                <a:r>
                  <a:rPr lang="en-US" b="1" i="1" baseline="-25000" dirty="0" err="1"/>
                  <a:t>j</a:t>
                </a:r>
                <a:r>
                  <a:rPr lang="en-US" dirty="0"/>
                  <a:t> and labels </a:t>
                </a:r>
                <a:r>
                  <a:rPr lang="en-US" b="1" i="1" dirty="0" err="1"/>
                  <a:t>y</a:t>
                </a:r>
                <a:r>
                  <a:rPr lang="en-US" b="1" i="1" baseline="-25000" dirty="0" err="1"/>
                  <a:t>j</a:t>
                </a:r>
                <a:endParaRPr lang="en-US" b="1" i="1" baseline="30000" dirty="0"/>
              </a:p>
              <a:p>
                <a:pPr lvl="1">
                  <a:lnSpc>
                    <a:spcPct val="90000"/>
                  </a:lnSpc>
                </a:pPr>
                <a:r>
                  <a:rPr lang="en-US" dirty="0"/>
                  <a:t>Vectors </a:t>
                </a:r>
                <a:r>
                  <a:rPr lang="en-US" b="1" i="1" dirty="0" err="1"/>
                  <a:t>x</a:t>
                </a:r>
                <a:r>
                  <a:rPr lang="en-US" b="1" i="1" baseline="-25000" dirty="0" err="1"/>
                  <a:t>j</a:t>
                </a:r>
                <a:r>
                  <a:rPr lang="en-US" b="1" i="1" baseline="30000" dirty="0"/>
                  <a:t>  </a:t>
                </a:r>
                <a:r>
                  <a:rPr lang="en-US" dirty="0"/>
                  <a:t>are real valued where </a:t>
                </a:r>
                <a14:m>
                  <m:oMath xmlns:m="http://schemas.openxmlformats.org/officeDocument/2006/math">
                    <m:sSub>
                      <m:sSubPr>
                        <m:ctrlPr>
                          <a:rPr lang="en-US" b="1" i="1" smtClean="0">
                            <a:latin typeface="Cambria Math" panose="02040503050406030204" pitchFamily="18" charset="0"/>
                          </a:rPr>
                        </m:ctrlPr>
                      </m:sSubPr>
                      <m:e>
                        <m:d>
                          <m:dPr>
                            <m:begChr m:val="‖"/>
                            <m:endChr m:val="‖"/>
                            <m:ctrlPr>
                              <a:rPr lang="en-US" b="1" i="1" smtClean="0">
                                <a:latin typeface="Cambria Math" panose="02040503050406030204" pitchFamily="18" charset="0"/>
                              </a:rPr>
                            </m:ctrlPr>
                          </m:dPr>
                          <m:e>
                            <m:r>
                              <a:rPr lang="en-US" b="1" i="1" smtClean="0">
                                <a:latin typeface="Cambria Math"/>
                              </a:rPr>
                              <m:t>𝒙</m:t>
                            </m:r>
                          </m:e>
                        </m:d>
                      </m:e>
                      <m:sub>
                        <m:r>
                          <a:rPr lang="en-US" b="1" i="1" smtClean="0">
                            <a:latin typeface="Cambria Math"/>
                          </a:rPr>
                          <m:t>𝟐</m:t>
                        </m:r>
                      </m:sub>
                    </m:sSub>
                    <m:r>
                      <a:rPr lang="en-US" b="1" i="1" smtClean="0">
                        <a:latin typeface="Cambria Math"/>
                      </a:rPr>
                      <m:t>=</m:t>
                    </m:r>
                    <m:r>
                      <a:rPr lang="en-US" b="1" i="1" smtClean="0">
                        <a:latin typeface="Cambria Math"/>
                      </a:rPr>
                      <m:t>𝟏</m:t>
                    </m:r>
                  </m:oMath>
                </a14:m>
                <a:endParaRPr lang="en-US" b="1" dirty="0"/>
              </a:p>
              <a:p>
                <a:pPr>
                  <a:lnSpc>
                    <a:spcPct val="90000"/>
                  </a:lnSpc>
                </a:pPr>
                <a:r>
                  <a:rPr lang="en-US" b="1" dirty="0">
                    <a:solidFill>
                      <a:srgbClr val="FF0066"/>
                    </a:solidFill>
                  </a:rPr>
                  <a:t>Goal:</a:t>
                </a:r>
                <a:r>
                  <a:rPr lang="en-US" dirty="0">
                    <a:solidFill>
                      <a:schemeClr val="accent3"/>
                    </a:solidFill>
                  </a:rPr>
                  <a:t> </a:t>
                </a:r>
                <a:r>
                  <a:rPr lang="en-US" dirty="0"/>
                  <a:t>Find vector  </a:t>
                </a:r>
                <a:r>
                  <a:rPr lang="en-US" b="1" i="1" dirty="0">
                    <a:latin typeface="Times New Roman" pitchFamily="18" charset="0"/>
                    <a:cs typeface="Times New Roman" pitchFamily="18" charset="0"/>
                  </a:rPr>
                  <a:t>w = (w</a:t>
                </a:r>
                <a:r>
                  <a:rPr lang="en-US" b="1" i="1" baseline="30000" dirty="0">
                    <a:latin typeface="Times New Roman" pitchFamily="18" charset="0"/>
                    <a:cs typeface="Times New Roman" pitchFamily="18" charset="0"/>
                  </a:rPr>
                  <a:t>(1)</a:t>
                </a:r>
                <a:r>
                  <a:rPr lang="en-US" b="1" i="1" dirty="0">
                    <a:latin typeface="Times New Roman" pitchFamily="18" charset="0"/>
                    <a:cs typeface="Times New Roman" pitchFamily="18" charset="0"/>
                  </a:rPr>
                  <a:t>, w</a:t>
                </a:r>
                <a:r>
                  <a:rPr lang="en-US" b="1" i="1" baseline="30000" dirty="0">
                    <a:latin typeface="Times New Roman" pitchFamily="18" charset="0"/>
                    <a:cs typeface="Times New Roman" pitchFamily="18" charset="0"/>
                  </a:rPr>
                  <a:t>(2)</a:t>
                </a:r>
                <a:r>
                  <a:rPr lang="en-US" b="1" i="1" baseline="-25000" dirty="0">
                    <a:latin typeface="Times New Roman" pitchFamily="18" charset="0"/>
                    <a:cs typeface="Times New Roman" pitchFamily="18" charset="0"/>
                  </a:rPr>
                  <a:t> </a:t>
                </a:r>
                <a:r>
                  <a:rPr lang="en-US" b="1" i="1" dirty="0">
                    <a:latin typeface="Times New Roman" pitchFamily="18" charset="0"/>
                    <a:cs typeface="Times New Roman" pitchFamily="18" charset="0"/>
                  </a:rPr>
                  <a:t>,... , w</a:t>
                </a:r>
                <a:r>
                  <a:rPr lang="en-US" b="1" i="1" baseline="30000" dirty="0">
                    <a:latin typeface="Times New Roman" pitchFamily="18" charset="0"/>
                    <a:cs typeface="Times New Roman" pitchFamily="18" charset="0"/>
                  </a:rPr>
                  <a:t>(d)</a:t>
                </a:r>
                <a:r>
                  <a:rPr lang="en-US" b="1" i="1" baseline="-25000" dirty="0">
                    <a:latin typeface="Times New Roman" pitchFamily="18" charset="0"/>
                    <a:cs typeface="Times New Roman" pitchFamily="18" charset="0"/>
                  </a:rPr>
                  <a:t> </a:t>
                </a:r>
                <a:r>
                  <a:rPr lang="en-US" b="1" i="1" dirty="0">
                    <a:latin typeface="Times New Roman" pitchFamily="18" charset="0"/>
                    <a:cs typeface="Times New Roman" pitchFamily="18" charset="0"/>
                  </a:rPr>
                  <a:t>)</a:t>
                </a:r>
              </a:p>
              <a:p>
                <a:pPr lvl="1">
                  <a:lnSpc>
                    <a:spcPct val="90000"/>
                  </a:lnSpc>
                </a:pPr>
                <a:r>
                  <a:rPr lang="en-US" dirty="0"/>
                  <a:t>Each </a:t>
                </a:r>
                <a:r>
                  <a:rPr lang="en-US" b="1" i="1" dirty="0"/>
                  <a:t>w</a:t>
                </a:r>
                <a:r>
                  <a:rPr lang="en-US" b="1" i="1" baseline="30000" dirty="0"/>
                  <a:t>(</a:t>
                </a:r>
                <a:r>
                  <a:rPr lang="en-US" b="1" i="1" baseline="30000" dirty="0" err="1"/>
                  <a:t>i</a:t>
                </a:r>
                <a:r>
                  <a:rPr lang="en-US" b="1" i="1" baseline="30000" dirty="0"/>
                  <a:t>)</a:t>
                </a:r>
                <a:r>
                  <a:rPr lang="en-US" dirty="0"/>
                  <a:t> is a real number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81200" y="1295402"/>
                <a:ext cx="8229600" cy="3397249"/>
              </a:xfrm>
              <a:blipFill>
                <a:blip r:embed="rId3"/>
                <a:stretch>
                  <a:fillRect l="-1333" t="-3052"/>
                </a:stretch>
              </a:blipFill>
            </p:spPr>
            <p:txBody>
              <a:bodyPr/>
              <a:lstStyle/>
              <a:p>
                <a:r>
                  <a:rPr lang="zh-CN" altLang="en-US">
                    <a:noFill/>
                  </a:rPr>
                  <a:t> </a:t>
                </a:r>
              </a:p>
            </p:txBody>
          </p:sp>
        </mc:Fallback>
      </mc:AlternateContent>
      <p:sp>
        <p:nvSpPr>
          <p:cNvPr id="6" name="Slide Number Placeholder 5"/>
          <p:cNvSpPr>
            <a:spLocks noGrp="1"/>
          </p:cNvSpPr>
          <p:nvPr>
            <p:ph type="sldNum" sz="quarter" idx="12"/>
          </p:nvPr>
        </p:nvSpPr>
        <p:spPr/>
        <p:txBody>
          <a:bodyPr/>
          <a:lstStyle/>
          <a:p>
            <a:fld id="{19B12225-5612-419B-A8D5-4B8EEE4C217E}" type="slidenum">
              <a:rPr lang="en-US" smtClean="0"/>
              <a:pPr/>
              <a:t>39</a:t>
            </a:fld>
            <a:endParaRPr lang="en-US"/>
          </a:p>
        </p:txBody>
      </p:sp>
      <p:grpSp>
        <p:nvGrpSpPr>
          <p:cNvPr id="7" name="Group 3"/>
          <p:cNvGrpSpPr>
            <a:grpSpLocks/>
          </p:cNvGrpSpPr>
          <p:nvPr/>
        </p:nvGrpSpPr>
        <p:grpSpPr bwMode="auto">
          <a:xfrm>
            <a:off x="2590801" y="1676401"/>
            <a:ext cx="7110417" cy="1006475"/>
            <a:chOff x="1920" y="862"/>
            <a:chExt cx="4479" cy="634"/>
          </a:xfrm>
        </p:grpSpPr>
        <p:sp>
          <p:nvSpPr>
            <p:cNvPr id="8" name="Text Box 4"/>
            <p:cNvSpPr txBox="1">
              <a:spLocks noChangeArrowheads="1"/>
            </p:cNvSpPr>
            <p:nvPr/>
          </p:nvSpPr>
          <p:spPr bwMode="auto">
            <a:xfrm>
              <a:off x="1920" y="1020"/>
              <a:ext cx="597" cy="368"/>
            </a:xfrm>
            <a:prstGeom prst="rect">
              <a:avLst/>
            </a:prstGeom>
            <a:noFill/>
            <a:ln w="9525">
              <a:noFill/>
              <a:miter lim="800000"/>
              <a:headEnd/>
              <a:tailEnd/>
            </a:ln>
            <a:effectLst/>
          </p:spPr>
          <p:txBody>
            <a:bodyPr wrap="none">
              <a:spAutoFit/>
            </a:bodyPr>
            <a:lstStyle/>
            <a:p>
              <a:r>
                <a:rPr lang="en-US" sz="3200" i="1" dirty="0">
                  <a:solidFill>
                    <a:srgbClr val="0000FF"/>
                  </a:solidFill>
                  <a:latin typeface="Arial Narrow" pitchFamily="34" charset="0"/>
                </a:rPr>
                <a:t>f </a:t>
              </a:r>
              <a:r>
                <a:rPr lang="en-US" sz="2800" dirty="0">
                  <a:solidFill>
                    <a:srgbClr val="0000FF"/>
                  </a:solidFill>
                  <a:latin typeface="Arial Narrow" pitchFamily="34" charset="0"/>
                </a:rPr>
                <a:t>(</a:t>
              </a:r>
              <a:r>
                <a:rPr lang="en-US" sz="2800" b="1" dirty="0">
                  <a:solidFill>
                    <a:srgbClr val="0000FF"/>
                  </a:solidFill>
                  <a:latin typeface="Arial Narrow" pitchFamily="34" charset="0"/>
                </a:rPr>
                <a:t>x</a:t>
              </a:r>
              <a:r>
                <a:rPr lang="en-US" sz="2800" dirty="0">
                  <a:solidFill>
                    <a:srgbClr val="0000FF"/>
                  </a:solidFill>
                  <a:latin typeface="Arial Narrow" pitchFamily="34" charset="0"/>
                </a:rPr>
                <a:t>)</a:t>
              </a:r>
              <a:r>
                <a:rPr lang="en-US" sz="2400" dirty="0">
                  <a:solidFill>
                    <a:srgbClr val="0000FF"/>
                  </a:solidFill>
                  <a:latin typeface="Arial Narrow" pitchFamily="34" charset="0"/>
                </a:rPr>
                <a:t> =</a:t>
              </a:r>
            </a:p>
          </p:txBody>
        </p:sp>
        <p:sp>
          <p:nvSpPr>
            <p:cNvPr id="9" name="Text Box 5"/>
            <p:cNvSpPr txBox="1">
              <a:spLocks noChangeArrowheads="1"/>
            </p:cNvSpPr>
            <p:nvPr/>
          </p:nvSpPr>
          <p:spPr bwMode="auto">
            <a:xfrm>
              <a:off x="2688" y="963"/>
              <a:ext cx="3711" cy="523"/>
            </a:xfrm>
            <a:prstGeom prst="rect">
              <a:avLst/>
            </a:prstGeom>
            <a:noFill/>
            <a:ln w="9525">
              <a:noFill/>
              <a:miter lim="800000"/>
              <a:headEnd/>
              <a:tailEnd/>
            </a:ln>
            <a:effectLst/>
          </p:spPr>
          <p:txBody>
            <a:bodyPr wrap="none">
              <a:spAutoFit/>
            </a:bodyPr>
            <a:lstStyle/>
            <a:p>
              <a:r>
                <a:rPr lang="en-US" sz="2400" dirty="0">
                  <a:solidFill>
                    <a:srgbClr val="0000FF"/>
                  </a:solidFill>
                  <a:latin typeface="Times New Roman" pitchFamily="18" charset="0"/>
                  <a:cs typeface="Times New Roman" pitchFamily="18" charset="0"/>
                </a:rPr>
                <a:t> </a:t>
              </a:r>
              <a:r>
                <a:rPr lang="en-US" sz="2400" b="1" dirty="0">
                  <a:solidFill>
                    <a:srgbClr val="0000FF"/>
                  </a:solidFill>
                  <a:latin typeface="Times New Roman" pitchFamily="18" charset="0"/>
                  <a:cs typeface="Times New Roman" pitchFamily="18" charset="0"/>
                </a:rPr>
                <a:t>+1</a:t>
              </a:r>
              <a:r>
                <a:rPr lang="en-US" sz="2400" dirty="0">
                  <a:solidFill>
                    <a:srgbClr val="0000FF"/>
                  </a:solidFill>
                  <a:latin typeface="Times New Roman" pitchFamily="18" charset="0"/>
                  <a:cs typeface="Times New Roman" pitchFamily="18" charset="0"/>
                </a:rPr>
                <a:t>    if    </a:t>
              </a:r>
              <a:r>
                <a:rPr lang="en-US" sz="2400" b="1" dirty="0">
                  <a:solidFill>
                    <a:srgbClr val="0000FF"/>
                  </a:solidFill>
                  <a:latin typeface="Times New Roman" pitchFamily="18" charset="0"/>
                  <a:cs typeface="Times New Roman" pitchFamily="18" charset="0"/>
                </a:rPr>
                <a:t>w</a:t>
              </a:r>
              <a:r>
                <a:rPr lang="en-US" sz="2400" b="1" baseline="30000" dirty="0">
                  <a:solidFill>
                    <a:srgbClr val="0000FF"/>
                  </a:solidFill>
                  <a:latin typeface="Times New Roman" pitchFamily="18" charset="0"/>
                  <a:cs typeface="Times New Roman" pitchFamily="18" charset="0"/>
                </a:rPr>
                <a:t>(1)</a:t>
              </a:r>
              <a:r>
                <a:rPr lang="en-US" sz="2400" b="1" dirty="0">
                  <a:solidFill>
                    <a:srgbClr val="0000FF"/>
                  </a:solidFill>
                  <a:latin typeface="Times New Roman" pitchFamily="18" charset="0"/>
                  <a:cs typeface="Times New Roman" pitchFamily="18" charset="0"/>
                </a:rPr>
                <a:t> x</a:t>
              </a:r>
              <a:r>
                <a:rPr lang="en-US" sz="2400" b="1" baseline="30000" dirty="0">
                  <a:solidFill>
                    <a:srgbClr val="0000FF"/>
                  </a:solidFill>
                  <a:latin typeface="Times New Roman" pitchFamily="18" charset="0"/>
                  <a:cs typeface="Times New Roman" pitchFamily="18" charset="0"/>
                </a:rPr>
                <a:t>(1)</a:t>
              </a:r>
              <a:r>
                <a:rPr lang="en-US" sz="2400" b="1" dirty="0">
                  <a:solidFill>
                    <a:srgbClr val="0000FF"/>
                  </a:solidFill>
                  <a:latin typeface="Times New Roman" pitchFamily="18" charset="0"/>
                  <a:cs typeface="Times New Roman" pitchFamily="18" charset="0"/>
                </a:rPr>
                <a:t> + w</a:t>
              </a:r>
              <a:r>
                <a:rPr lang="en-US" sz="2400" b="1" baseline="30000" dirty="0">
                  <a:solidFill>
                    <a:srgbClr val="0000FF"/>
                  </a:solidFill>
                  <a:latin typeface="Times New Roman" pitchFamily="18" charset="0"/>
                  <a:cs typeface="Times New Roman" pitchFamily="18" charset="0"/>
                </a:rPr>
                <a:t>(2)</a:t>
              </a:r>
              <a:r>
                <a:rPr lang="en-US" sz="2400" b="1" dirty="0">
                  <a:solidFill>
                    <a:srgbClr val="0000FF"/>
                  </a:solidFill>
                  <a:latin typeface="Times New Roman" pitchFamily="18" charset="0"/>
                  <a:cs typeface="Times New Roman" pitchFamily="18" charset="0"/>
                </a:rPr>
                <a:t> x</a:t>
              </a:r>
              <a:r>
                <a:rPr lang="en-US" sz="2400" b="1" baseline="30000" dirty="0">
                  <a:solidFill>
                    <a:srgbClr val="0000FF"/>
                  </a:solidFill>
                  <a:latin typeface="Times New Roman" pitchFamily="18" charset="0"/>
                  <a:cs typeface="Times New Roman" pitchFamily="18" charset="0"/>
                </a:rPr>
                <a:t>(2)</a:t>
              </a:r>
              <a:r>
                <a:rPr lang="en-US" sz="2400" b="1" dirty="0">
                  <a:solidFill>
                    <a:srgbClr val="0000FF"/>
                  </a:solidFill>
                  <a:latin typeface="Times New Roman" pitchFamily="18" charset="0"/>
                  <a:cs typeface="Times New Roman" pitchFamily="18" charset="0"/>
                </a:rPr>
                <a:t> +. . .w</a:t>
              </a:r>
              <a:r>
                <a:rPr lang="en-US" sz="2400" b="1" baseline="30000" dirty="0">
                  <a:solidFill>
                    <a:srgbClr val="0000FF"/>
                  </a:solidFill>
                  <a:latin typeface="Times New Roman" pitchFamily="18" charset="0"/>
                  <a:cs typeface="Times New Roman" pitchFamily="18" charset="0"/>
                </a:rPr>
                <a:t>(d)</a:t>
              </a:r>
              <a:r>
                <a:rPr lang="en-US" sz="2400" b="1" dirty="0">
                  <a:solidFill>
                    <a:srgbClr val="0000FF"/>
                  </a:solidFill>
                  <a:latin typeface="Times New Roman" pitchFamily="18" charset="0"/>
                  <a:cs typeface="Times New Roman" pitchFamily="18" charset="0"/>
                </a:rPr>
                <a:t> x</a:t>
              </a:r>
              <a:r>
                <a:rPr lang="en-US" sz="2400" b="1" baseline="30000" dirty="0">
                  <a:solidFill>
                    <a:srgbClr val="0000FF"/>
                  </a:solidFill>
                  <a:latin typeface="Times New Roman" pitchFamily="18" charset="0"/>
                  <a:cs typeface="Times New Roman" pitchFamily="18" charset="0"/>
                </a:rPr>
                <a:t>(d)</a:t>
              </a:r>
              <a:r>
                <a:rPr lang="en-US" sz="2400" b="1" dirty="0">
                  <a:solidFill>
                    <a:srgbClr val="0000FF"/>
                  </a:solidFill>
                  <a:latin typeface="Times New Roman" pitchFamily="18" charset="0"/>
                  <a:cs typeface="Times New Roman" pitchFamily="18" charset="0"/>
                </a:rPr>
                <a:t> </a:t>
              </a:r>
              <a:r>
                <a:rPr lang="en-US" sz="2400" b="1" dirty="0">
                  <a:solidFill>
                    <a:srgbClr val="0000FF"/>
                  </a:solidFill>
                  <a:latin typeface="Times New Roman" pitchFamily="18" charset="0"/>
                  <a:cs typeface="Times New Roman" pitchFamily="18" charset="0"/>
                  <a:sym typeface="Symbol"/>
                </a:rPr>
                <a:t></a:t>
              </a:r>
              <a:r>
                <a:rPr lang="en-US" sz="2400" b="1" dirty="0">
                  <a:solidFill>
                    <a:srgbClr val="0000FF"/>
                  </a:solidFill>
                  <a:latin typeface="Times New Roman" pitchFamily="18" charset="0"/>
                  <a:cs typeface="Times New Roman" pitchFamily="18" charset="0"/>
                </a:rPr>
                <a:t> </a:t>
              </a:r>
              <a:r>
                <a:rPr lang="en-US" sz="2400" b="1" dirty="0">
                  <a:latin typeface="Times New Roman" pitchFamily="18" charset="0"/>
                  <a:cs typeface="Times New Roman" pitchFamily="18" charset="0"/>
                  <a:sym typeface="Symbol" pitchFamily="18" charset="2"/>
                </a:rPr>
                <a:t></a:t>
              </a:r>
              <a:endParaRPr lang="en-US" sz="2400" b="1" dirty="0">
                <a:solidFill>
                  <a:srgbClr val="0000FF"/>
                </a:solidFill>
                <a:latin typeface="Times New Roman" pitchFamily="18" charset="0"/>
                <a:cs typeface="Times New Roman" pitchFamily="18" charset="0"/>
                <a:sym typeface="Symbol" pitchFamily="18" charset="2"/>
              </a:endParaRPr>
            </a:p>
            <a:p>
              <a:r>
                <a:rPr lang="en-US" sz="2400" dirty="0">
                  <a:solidFill>
                    <a:srgbClr val="0000FF"/>
                  </a:solidFill>
                  <a:latin typeface="Times New Roman" pitchFamily="18" charset="0"/>
                  <a:cs typeface="Times New Roman" pitchFamily="18" charset="0"/>
                  <a:sym typeface="Symbol" pitchFamily="18" charset="2"/>
                </a:rPr>
                <a:t> </a:t>
              </a:r>
              <a:r>
                <a:rPr lang="en-US" sz="2400" b="1" dirty="0">
                  <a:solidFill>
                    <a:srgbClr val="0000FF"/>
                  </a:solidFill>
                  <a:latin typeface="Times New Roman" pitchFamily="18" charset="0"/>
                  <a:cs typeface="Times New Roman" pitchFamily="18" charset="0"/>
                  <a:sym typeface="Symbol" pitchFamily="18" charset="2"/>
                </a:rPr>
                <a:t>-1</a:t>
              </a:r>
              <a:r>
                <a:rPr lang="en-US" sz="2400" dirty="0">
                  <a:solidFill>
                    <a:srgbClr val="0000FF"/>
                  </a:solidFill>
                  <a:latin typeface="Times New Roman" pitchFamily="18" charset="0"/>
                  <a:cs typeface="Times New Roman" pitchFamily="18" charset="0"/>
                  <a:sym typeface="Symbol" pitchFamily="18" charset="2"/>
                </a:rPr>
                <a:t>     otherwise</a:t>
              </a:r>
              <a:endParaRPr lang="en-US" sz="2400" dirty="0">
                <a:effectLst>
                  <a:outerShdw blurRad="38100" dist="38100" dir="2700000" algn="tl">
                    <a:srgbClr val="C0C0C0"/>
                  </a:outerShdw>
                </a:effectLst>
                <a:latin typeface="Times New Roman" pitchFamily="18" charset="0"/>
                <a:cs typeface="Times New Roman" pitchFamily="18" charset="0"/>
              </a:endParaRPr>
            </a:p>
          </p:txBody>
        </p:sp>
        <p:sp>
          <p:nvSpPr>
            <p:cNvPr id="10" name="Text Box 6"/>
            <p:cNvSpPr txBox="1">
              <a:spLocks noChangeArrowheads="1"/>
            </p:cNvSpPr>
            <p:nvPr/>
          </p:nvSpPr>
          <p:spPr bwMode="auto">
            <a:xfrm>
              <a:off x="2496" y="862"/>
              <a:ext cx="247" cy="634"/>
            </a:xfrm>
            <a:prstGeom prst="rect">
              <a:avLst/>
            </a:prstGeom>
            <a:noFill/>
            <a:ln w="9525">
              <a:noFill/>
              <a:miter lim="800000"/>
              <a:headEnd/>
              <a:tailEnd/>
            </a:ln>
            <a:effectLst/>
          </p:spPr>
          <p:txBody>
            <a:bodyPr wrap="none">
              <a:spAutoFit/>
            </a:bodyPr>
            <a:lstStyle/>
            <a:p>
              <a:r>
                <a:rPr lang="en-US" sz="6000" dirty="0">
                  <a:solidFill>
                    <a:srgbClr val="0000FF"/>
                  </a:solidFill>
                  <a:latin typeface="Arial Narrow" pitchFamily="34" charset="0"/>
                </a:rPr>
                <a:t>{</a:t>
              </a:r>
            </a:p>
          </p:txBody>
        </p:sp>
      </p:grpSp>
      <p:sp>
        <p:nvSpPr>
          <p:cNvPr id="11" name="Line 3"/>
          <p:cNvSpPr>
            <a:spLocks noChangeShapeType="1"/>
          </p:cNvSpPr>
          <p:nvPr/>
        </p:nvSpPr>
        <p:spPr bwMode="auto">
          <a:xfrm>
            <a:off x="4648200" y="4572000"/>
            <a:ext cx="0" cy="2019300"/>
          </a:xfrm>
          <a:prstGeom prst="line">
            <a:avLst/>
          </a:prstGeom>
          <a:noFill/>
          <a:ln w="38100">
            <a:solidFill>
              <a:schemeClr val="tx1"/>
            </a:solidFill>
            <a:round/>
            <a:headEnd type="triangle" w="med" len="med"/>
            <a:tailEnd/>
          </a:ln>
          <a:effectLst/>
        </p:spPr>
        <p:txBody>
          <a:bodyPr/>
          <a:lstStyle/>
          <a:p>
            <a:endParaRPr lang="en-US"/>
          </a:p>
        </p:txBody>
      </p:sp>
      <p:sp>
        <p:nvSpPr>
          <p:cNvPr id="12" name="Line 4"/>
          <p:cNvSpPr>
            <a:spLocks noChangeShapeType="1"/>
          </p:cNvSpPr>
          <p:nvPr/>
        </p:nvSpPr>
        <p:spPr bwMode="auto">
          <a:xfrm>
            <a:off x="4648200" y="6591300"/>
            <a:ext cx="3733800" cy="0"/>
          </a:xfrm>
          <a:prstGeom prst="line">
            <a:avLst/>
          </a:prstGeom>
          <a:noFill/>
          <a:ln w="38100">
            <a:solidFill>
              <a:schemeClr val="tx1"/>
            </a:solidFill>
            <a:round/>
            <a:headEnd/>
            <a:tailEnd type="triangle" w="med" len="med"/>
          </a:ln>
          <a:effectLst/>
        </p:spPr>
        <p:txBody>
          <a:bodyPr/>
          <a:lstStyle/>
          <a:p>
            <a:endParaRPr lang="en-US"/>
          </a:p>
        </p:txBody>
      </p:sp>
      <p:sp>
        <p:nvSpPr>
          <p:cNvPr id="13" name="Line 5"/>
          <p:cNvSpPr>
            <a:spLocks noChangeShapeType="1"/>
          </p:cNvSpPr>
          <p:nvPr/>
        </p:nvSpPr>
        <p:spPr bwMode="auto">
          <a:xfrm>
            <a:off x="3505200" y="5867400"/>
            <a:ext cx="1524000" cy="914400"/>
          </a:xfrm>
          <a:prstGeom prst="line">
            <a:avLst/>
          </a:prstGeom>
          <a:noFill/>
          <a:ln w="28575">
            <a:solidFill>
              <a:srgbClr val="0000FF"/>
            </a:solidFill>
            <a:round/>
            <a:headEnd/>
            <a:tailEnd/>
          </a:ln>
          <a:effectLst/>
        </p:spPr>
        <p:txBody>
          <a:bodyPr wrap="none" anchor="ctr"/>
          <a:lstStyle/>
          <a:p>
            <a:endParaRPr lang="en-US"/>
          </a:p>
        </p:txBody>
      </p:sp>
      <p:sp>
        <p:nvSpPr>
          <p:cNvPr id="14" name="Line 6"/>
          <p:cNvSpPr>
            <a:spLocks noChangeShapeType="1"/>
          </p:cNvSpPr>
          <p:nvPr/>
        </p:nvSpPr>
        <p:spPr bwMode="auto">
          <a:xfrm flipV="1">
            <a:off x="4648200" y="5829300"/>
            <a:ext cx="609600" cy="762000"/>
          </a:xfrm>
          <a:prstGeom prst="line">
            <a:avLst/>
          </a:prstGeom>
          <a:noFill/>
          <a:ln w="38100">
            <a:solidFill>
              <a:srgbClr val="0000FF"/>
            </a:solidFill>
            <a:round/>
            <a:headEnd/>
            <a:tailEnd type="triangle" w="med" len="med"/>
          </a:ln>
          <a:effectLst/>
        </p:spPr>
        <p:txBody>
          <a:bodyPr/>
          <a:lstStyle/>
          <a:p>
            <a:endParaRPr lang="en-US"/>
          </a:p>
        </p:txBody>
      </p:sp>
      <p:sp>
        <p:nvSpPr>
          <p:cNvPr id="15" name="Text Box 7"/>
          <p:cNvSpPr txBox="1">
            <a:spLocks noChangeArrowheads="1"/>
          </p:cNvSpPr>
          <p:nvPr/>
        </p:nvSpPr>
        <p:spPr bwMode="auto">
          <a:xfrm>
            <a:off x="2819401" y="5534025"/>
            <a:ext cx="1000595" cy="369332"/>
          </a:xfrm>
          <a:prstGeom prst="rect">
            <a:avLst/>
          </a:prstGeom>
          <a:noFill/>
          <a:ln w="9525">
            <a:noFill/>
            <a:miter lim="800000"/>
            <a:headEnd/>
            <a:tailEnd/>
          </a:ln>
          <a:effectLst/>
        </p:spPr>
        <p:txBody>
          <a:bodyPr wrap="none">
            <a:spAutoFit/>
          </a:bodyPr>
          <a:lstStyle/>
          <a:p>
            <a:r>
              <a:rPr lang="en-US" dirty="0">
                <a:latin typeface="Times New Roman" pitchFamily="18" charset="0"/>
                <a:cs typeface="Times New Roman" pitchFamily="18" charset="0"/>
              </a:rPr>
              <a:t>w </a:t>
            </a:r>
            <a:r>
              <a:rPr lang="en-US" dirty="0">
                <a:latin typeface="Times New Roman" pitchFamily="18" charset="0"/>
                <a:cs typeface="Times New Roman" pitchFamily="18" charset="0"/>
                <a:sym typeface="Symbol"/>
              </a:rPr>
              <a:t></a:t>
            </a:r>
            <a:r>
              <a:rPr lang="en-US" dirty="0">
                <a:latin typeface="Times New Roman" pitchFamily="18" charset="0"/>
                <a:cs typeface="Times New Roman" pitchFamily="18" charset="0"/>
              </a:rPr>
              <a:t> x = 0</a:t>
            </a:r>
          </a:p>
        </p:txBody>
      </p:sp>
      <p:sp>
        <p:nvSpPr>
          <p:cNvPr id="16" name="Text Box 8"/>
          <p:cNvSpPr txBox="1">
            <a:spLocks noChangeArrowheads="1"/>
          </p:cNvSpPr>
          <p:nvPr/>
        </p:nvSpPr>
        <p:spPr bwMode="auto">
          <a:xfrm>
            <a:off x="4876800" y="5302250"/>
            <a:ext cx="336550" cy="641350"/>
          </a:xfrm>
          <a:prstGeom prst="rect">
            <a:avLst/>
          </a:prstGeom>
          <a:noFill/>
          <a:ln w="9525">
            <a:noFill/>
            <a:miter lim="800000"/>
            <a:headEnd/>
            <a:tailEnd/>
          </a:ln>
          <a:effectLst/>
        </p:spPr>
        <p:txBody>
          <a:bodyPr wrap="none">
            <a:spAutoFit/>
          </a:bodyPr>
          <a:lstStyle/>
          <a:p>
            <a:r>
              <a:rPr lang="en-US" sz="3600">
                <a:solidFill>
                  <a:srgbClr val="FF0000"/>
                </a:solidFill>
              </a:rPr>
              <a:t>-</a:t>
            </a:r>
          </a:p>
        </p:txBody>
      </p:sp>
      <p:sp>
        <p:nvSpPr>
          <p:cNvPr id="17" name="Text Box 9"/>
          <p:cNvSpPr txBox="1">
            <a:spLocks noChangeArrowheads="1"/>
          </p:cNvSpPr>
          <p:nvPr/>
        </p:nvSpPr>
        <p:spPr bwMode="auto">
          <a:xfrm>
            <a:off x="5867400" y="5302250"/>
            <a:ext cx="336550" cy="641350"/>
          </a:xfrm>
          <a:prstGeom prst="rect">
            <a:avLst/>
          </a:prstGeom>
          <a:noFill/>
          <a:ln w="9525">
            <a:noFill/>
            <a:miter lim="800000"/>
            <a:headEnd/>
            <a:tailEnd/>
          </a:ln>
          <a:effectLst/>
        </p:spPr>
        <p:txBody>
          <a:bodyPr wrap="none">
            <a:spAutoFit/>
          </a:bodyPr>
          <a:lstStyle/>
          <a:p>
            <a:r>
              <a:rPr lang="en-US" sz="3600">
                <a:solidFill>
                  <a:srgbClr val="FF0000"/>
                </a:solidFill>
              </a:rPr>
              <a:t>-</a:t>
            </a:r>
          </a:p>
        </p:txBody>
      </p:sp>
      <p:sp>
        <p:nvSpPr>
          <p:cNvPr id="18" name="Text Box 10"/>
          <p:cNvSpPr txBox="1">
            <a:spLocks noChangeArrowheads="1"/>
          </p:cNvSpPr>
          <p:nvPr/>
        </p:nvSpPr>
        <p:spPr bwMode="auto">
          <a:xfrm>
            <a:off x="5257800" y="5378450"/>
            <a:ext cx="336550" cy="641350"/>
          </a:xfrm>
          <a:prstGeom prst="rect">
            <a:avLst/>
          </a:prstGeom>
          <a:noFill/>
          <a:ln w="9525">
            <a:noFill/>
            <a:miter lim="800000"/>
            <a:headEnd/>
            <a:tailEnd/>
          </a:ln>
          <a:effectLst/>
        </p:spPr>
        <p:txBody>
          <a:bodyPr wrap="none">
            <a:spAutoFit/>
          </a:bodyPr>
          <a:lstStyle/>
          <a:p>
            <a:r>
              <a:rPr lang="en-US" sz="3600">
                <a:solidFill>
                  <a:srgbClr val="FF0000"/>
                </a:solidFill>
              </a:rPr>
              <a:t>-</a:t>
            </a:r>
          </a:p>
        </p:txBody>
      </p:sp>
      <p:sp>
        <p:nvSpPr>
          <p:cNvPr id="19" name="Text Box 11"/>
          <p:cNvSpPr txBox="1">
            <a:spLocks noChangeArrowheads="1"/>
          </p:cNvSpPr>
          <p:nvPr/>
        </p:nvSpPr>
        <p:spPr bwMode="auto">
          <a:xfrm>
            <a:off x="5410200" y="5607050"/>
            <a:ext cx="336550" cy="641350"/>
          </a:xfrm>
          <a:prstGeom prst="rect">
            <a:avLst/>
          </a:prstGeom>
          <a:noFill/>
          <a:ln w="9525">
            <a:noFill/>
            <a:miter lim="800000"/>
            <a:headEnd/>
            <a:tailEnd/>
          </a:ln>
          <a:effectLst/>
        </p:spPr>
        <p:txBody>
          <a:bodyPr wrap="none">
            <a:spAutoFit/>
          </a:bodyPr>
          <a:lstStyle/>
          <a:p>
            <a:r>
              <a:rPr lang="en-US" sz="3600">
                <a:solidFill>
                  <a:srgbClr val="FF0000"/>
                </a:solidFill>
              </a:rPr>
              <a:t>-</a:t>
            </a:r>
          </a:p>
        </p:txBody>
      </p:sp>
      <p:sp>
        <p:nvSpPr>
          <p:cNvPr id="20" name="Text Box 12"/>
          <p:cNvSpPr txBox="1">
            <a:spLocks noChangeArrowheads="1"/>
          </p:cNvSpPr>
          <p:nvPr/>
        </p:nvSpPr>
        <p:spPr bwMode="auto">
          <a:xfrm>
            <a:off x="5715000" y="5454650"/>
            <a:ext cx="336550" cy="641350"/>
          </a:xfrm>
          <a:prstGeom prst="rect">
            <a:avLst/>
          </a:prstGeom>
          <a:noFill/>
          <a:ln w="9525">
            <a:noFill/>
            <a:miter lim="800000"/>
            <a:headEnd/>
            <a:tailEnd/>
          </a:ln>
          <a:effectLst/>
        </p:spPr>
        <p:txBody>
          <a:bodyPr wrap="none">
            <a:spAutoFit/>
          </a:bodyPr>
          <a:lstStyle/>
          <a:p>
            <a:r>
              <a:rPr lang="en-US" sz="3600">
                <a:solidFill>
                  <a:srgbClr val="FF0000"/>
                </a:solidFill>
              </a:rPr>
              <a:t>-</a:t>
            </a:r>
          </a:p>
        </p:txBody>
      </p:sp>
      <p:sp>
        <p:nvSpPr>
          <p:cNvPr id="21" name="Text Box 13"/>
          <p:cNvSpPr txBox="1">
            <a:spLocks noChangeArrowheads="1"/>
          </p:cNvSpPr>
          <p:nvPr/>
        </p:nvSpPr>
        <p:spPr bwMode="auto">
          <a:xfrm>
            <a:off x="6172200" y="5988050"/>
            <a:ext cx="336550" cy="641350"/>
          </a:xfrm>
          <a:prstGeom prst="rect">
            <a:avLst/>
          </a:prstGeom>
          <a:noFill/>
          <a:ln w="9525">
            <a:noFill/>
            <a:miter lim="800000"/>
            <a:headEnd/>
            <a:tailEnd/>
          </a:ln>
          <a:effectLst/>
        </p:spPr>
        <p:txBody>
          <a:bodyPr wrap="none">
            <a:spAutoFit/>
          </a:bodyPr>
          <a:lstStyle/>
          <a:p>
            <a:r>
              <a:rPr lang="en-US" sz="3600">
                <a:solidFill>
                  <a:srgbClr val="FF0000"/>
                </a:solidFill>
              </a:rPr>
              <a:t>-</a:t>
            </a:r>
          </a:p>
        </p:txBody>
      </p:sp>
      <p:sp>
        <p:nvSpPr>
          <p:cNvPr id="22" name="Text Box 14"/>
          <p:cNvSpPr txBox="1">
            <a:spLocks noChangeArrowheads="1"/>
          </p:cNvSpPr>
          <p:nvPr/>
        </p:nvSpPr>
        <p:spPr bwMode="auto">
          <a:xfrm>
            <a:off x="6172200" y="5302250"/>
            <a:ext cx="336550" cy="641350"/>
          </a:xfrm>
          <a:prstGeom prst="rect">
            <a:avLst/>
          </a:prstGeom>
          <a:noFill/>
          <a:ln w="9525">
            <a:noFill/>
            <a:miter lim="800000"/>
            <a:headEnd/>
            <a:tailEnd/>
          </a:ln>
          <a:effectLst/>
        </p:spPr>
        <p:txBody>
          <a:bodyPr wrap="none">
            <a:spAutoFit/>
          </a:bodyPr>
          <a:lstStyle/>
          <a:p>
            <a:r>
              <a:rPr lang="en-US" sz="3600">
                <a:solidFill>
                  <a:srgbClr val="FF0000"/>
                </a:solidFill>
              </a:rPr>
              <a:t>-</a:t>
            </a:r>
          </a:p>
        </p:txBody>
      </p:sp>
      <p:sp>
        <p:nvSpPr>
          <p:cNvPr id="23" name="Text Box 15"/>
          <p:cNvSpPr txBox="1">
            <a:spLocks noChangeArrowheads="1"/>
          </p:cNvSpPr>
          <p:nvPr/>
        </p:nvSpPr>
        <p:spPr bwMode="auto">
          <a:xfrm>
            <a:off x="6172200" y="5607050"/>
            <a:ext cx="336550" cy="641350"/>
          </a:xfrm>
          <a:prstGeom prst="rect">
            <a:avLst/>
          </a:prstGeom>
          <a:noFill/>
          <a:ln w="9525">
            <a:noFill/>
            <a:miter lim="800000"/>
            <a:headEnd/>
            <a:tailEnd/>
          </a:ln>
          <a:effectLst/>
        </p:spPr>
        <p:txBody>
          <a:bodyPr wrap="none">
            <a:spAutoFit/>
          </a:bodyPr>
          <a:lstStyle/>
          <a:p>
            <a:r>
              <a:rPr lang="en-US" sz="3600">
                <a:solidFill>
                  <a:srgbClr val="FF0000"/>
                </a:solidFill>
              </a:rPr>
              <a:t>-</a:t>
            </a:r>
          </a:p>
        </p:txBody>
      </p:sp>
      <p:sp>
        <p:nvSpPr>
          <p:cNvPr id="24" name="Text Box 16"/>
          <p:cNvSpPr txBox="1">
            <a:spLocks noChangeArrowheads="1"/>
          </p:cNvSpPr>
          <p:nvPr/>
        </p:nvSpPr>
        <p:spPr bwMode="auto">
          <a:xfrm>
            <a:off x="6781800" y="5530850"/>
            <a:ext cx="336550" cy="641350"/>
          </a:xfrm>
          <a:prstGeom prst="rect">
            <a:avLst/>
          </a:prstGeom>
          <a:noFill/>
          <a:ln w="9525">
            <a:noFill/>
            <a:miter lim="800000"/>
            <a:headEnd/>
            <a:tailEnd/>
          </a:ln>
          <a:effectLst/>
        </p:spPr>
        <p:txBody>
          <a:bodyPr wrap="none">
            <a:spAutoFit/>
          </a:bodyPr>
          <a:lstStyle/>
          <a:p>
            <a:r>
              <a:rPr lang="en-US" sz="3600">
                <a:solidFill>
                  <a:srgbClr val="FF0000"/>
                </a:solidFill>
              </a:rPr>
              <a:t>-</a:t>
            </a:r>
          </a:p>
        </p:txBody>
      </p:sp>
      <p:sp>
        <p:nvSpPr>
          <p:cNvPr id="25" name="Text Box 17"/>
          <p:cNvSpPr txBox="1">
            <a:spLocks noChangeArrowheads="1"/>
          </p:cNvSpPr>
          <p:nvPr/>
        </p:nvSpPr>
        <p:spPr bwMode="auto">
          <a:xfrm>
            <a:off x="7010400" y="5835650"/>
            <a:ext cx="336550" cy="641350"/>
          </a:xfrm>
          <a:prstGeom prst="rect">
            <a:avLst/>
          </a:prstGeom>
          <a:noFill/>
          <a:ln w="9525">
            <a:noFill/>
            <a:miter lim="800000"/>
            <a:headEnd/>
            <a:tailEnd/>
          </a:ln>
          <a:effectLst/>
        </p:spPr>
        <p:txBody>
          <a:bodyPr wrap="none">
            <a:spAutoFit/>
          </a:bodyPr>
          <a:lstStyle/>
          <a:p>
            <a:r>
              <a:rPr lang="en-US" sz="3600">
                <a:solidFill>
                  <a:srgbClr val="FF0000"/>
                </a:solidFill>
              </a:rPr>
              <a:t>-</a:t>
            </a:r>
          </a:p>
        </p:txBody>
      </p:sp>
      <p:sp>
        <p:nvSpPr>
          <p:cNvPr id="26" name="Text Box 18"/>
          <p:cNvSpPr txBox="1">
            <a:spLocks noChangeArrowheads="1"/>
          </p:cNvSpPr>
          <p:nvPr/>
        </p:nvSpPr>
        <p:spPr bwMode="auto">
          <a:xfrm>
            <a:off x="7306056" y="5957824"/>
            <a:ext cx="336550" cy="641350"/>
          </a:xfrm>
          <a:prstGeom prst="rect">
            <a:avLst/>
          </a:prstGeom>
          <a:noFill/>
          <a:ln w="9525">
            <a:noFill/>
            <a:miter lim="800000"/>
            <a:headEnd/>
            <a:tailEnd/>
          </a:ln>
          <a:effectLst/>
        </p:spPr>
        <p:txBody>
          <a:bodyPr wrap="none">
            <a:spAutoFit/>
          </a:bodyPr>
          <a:lstStyle/>
          <a:p>
            <a:r>
              <a:rPr lang="en-US" sz="3600" dirty="0">
                <a:solidFill>
                  <a:srgbClr val="FF0000"/>
                </a:solidFill>
              </a:rPr>
              <a:t>-</a:t>
            </a:r>
          </a:p>
        </p:txBody>
      </p:sp>
      <p:sp>
        <p:nvSpPr>
          <p:cNvPr id="27" name="Text Box 19"/>
          <p:cNvSpPr txBox="1">
            <a:spLocks noChangeArrowheads="1"/>
          </p:cNvSpPr>
          <p:nvPr/>
        </p:nvSpPr>
        <p:spPr bwMode="auto">
          <a:xfrm>
            <a:off x="5089525" y="4889500"/>
            <a:ext cx="336550" cy="641350"/>
          </a:xfrm>
          <a:prstGeom prst="rect">
            <a:avLst/>
          </a:prstGeom>
          <a:noFill/>
          <a:ln w="9525">
            <a:noFill/>
            <a:miter lim="800000"/>
            <a:headEnd/>
            <a:tailEnd/>
          </a:ln>
          <a:effectLst/>
        </p:spPr>
        <p:txBody>
          <a:bodyPr wrap="none">
            <a:spAutoFit/>
          </a:bodyPr>
          <a:lstStyle/>
          <a:p>
            <a:r>
              <a:rPr lang="en-US" sz="3600">
                <a:solidFill>
                  <a:srgbClr val="FF0000"/>
                </a:solidFill>
              </a:rPr>
              <a:t>-</a:t>
            </a:r>
          </a:p>
        </p:txBody>
      </p:sp>
      <p:sp>
        <p:nvSpPr>
          <p:cNvPr id="28" name="Text Box 20"/>
          <p:cNvSpPr txBox="1">
            <a:spLocks noChangeArrowheads="1"/>
          </p:cNvSpPr>
          <p:nvPr/>
        </p:nvSpPr>
        <p:spPr bwMode="auto">
          <a:xfrm>
            <a:off x="5638800" y="5073650"/>
            <a:ext cx="336550" cy="641350"/>
          </a:xfrm>
          <a:prstGeom prst="rect">
            <a:avLst/>
          </a:prstGeom>
          <a:noFill/>
          <a:ln w="9525">
            <a:noFill/>
            <a:miter lim="800000"/>
            <a:headEnd/>
            <a:tailEnd/>
          </a:ln>
          <a:effectLst/>
        </p:spPr>
        <p:txBody>
          <a:bodyPr wrap="none">
            <a:spAutoFit/>
          </a:bodyPr>
          <a:lstStyle/>
          <a:p>
            <a:r>
              <a:rPr lang="en-US" sz="3600">
                <a:solidFill>
                  <a:srgbClr val="FF0000"/>
                </a:solidFill>
              </a:rPr>
              <a:t>-</a:t>
            </a:r>
          </a:p>
        </p:txBody>
      </p:sp>
      <p:sp>
        <p:nvSpPr>
          <p:cNvPr id="29" name="Text Box 21"/>
          <p:cNvSpPr txBox="1">
            <a:spLocks noChangeArrowheads="1"/>
          </p:cNvSpPr>
          <p:nvPr/>
        </p:nvSpPr>
        <p:spPr bwMode="auto">
          <a:xfrm>
            <a:off x="6400800" y="5683250"/>
            <a:ext cx="336550" cy="641350"/>
          </a:xfrm>
          <a:prstGeom prst="rect">
            <a:avLst/>
          </a:prstGeom>
          <a:noFill/>
          <a:ln w="9525">
            <a:noFill/>
            <a:miter lim="800000"/>
            <a:headEnd/>
            <a:tailEnd/>
          </a:ln>
          <a:effectLst/>
        </p:spPr>
        <p:txBody>
          <a:bodyPr wrap="none">
            <a:spAutoFit/>
          </a:bodyPr>
          <a:lstStyle/>
          <a:p>
            <a:r>
              <a:rPr lang="en-US" sz="3600">
                <a:solidFill>
                  <a:srgbClr val="FF0000"/>
                </a:solidFill>
              </a:rPr>
              <a:t>-</a:t>
            </a:r>
          </a:p>
        </p:txBody>
      </p:sp>
      <p:sp>
        <p:nvSpPr>
          <p:cNvPr id="30" name="Oval 22"/>
          <p:cNvSpPr>
            <a:spLocks noChangeArrowheads="1"/>
          </p:cNvSpPr>
          <p:nvPr/>
        </p:nvSpPr>
        <p:spPr bwMode="auto">
          <a:xfrm>
            <a:off x="6172200" y="4616450"/>
            <a:ext cx="76200" cy="76200"/>
          </a:xfrm>
          <a:prstGeom prst="ellipse">
            <a:avLst/>
          </a:prstGeom>
          <a:solidFill>
            <a:srgbClr val="008000"/>
          </a:solidFill>
          <a:ln w="9525">
            <a:solidFill>
              <a:schemeClr val="tx1"/>
            </a:solidFill>
            <a:round/>
            <a:headEnd/>
            <a:tailEnd/>
          </a:ln>
          <a:effectLst/>
        </p:spPr>
        <p:txBody>
          <a:bodyPr wrap="none" anchor="ctr"/>
          <a:lstStyle/>
          <a:p>
            <a:endParaRPr lang="en-US"/>
          </a:p>
        </p:txBody>
      </p:sp>
      <p:sp>
        <p:nvSpPr>
          <p:cNvPr id="31" name="Text Box 23"/>
          <p:cNvSpPr txBox="1">
            <a:spLocks noChangeArrowheads="1"/>
          </p:cNvSpPr>
          <p:nvPr/>
        </p:nvSpPr>
        <p:spPr bwMode="auto">
          <a:xfrm>
            <a:off x="5241925" y="5041900"/>
            <a:ext cx="336550" cy="641350"/>
          </a:xfrm>
          <a:prstGeom prst="rect">
            <a:avLst/>
          </a:prstGeom>
          <a:noFill/>
          <a:ln w="9525">
            <a:noFill/>
            <a:miter lim="800000"/>
            <a:headEnd/>
            <a:tailEnd/>
          </a:ln>
          <a:effectLst/>
        </p:spPr>
        <p:txBody>
          <a:bodyPr wrap="none">
            <a:spAutoFit/>
          </a:bodyPr>
          <a:lstStyle/>
          <a:p>
            <a:r>
              <a:rPr lang="en-US" sz="3600">
                <a:solidFill>
                  <a:srgbClr val="FF0000"/>
                </a:solidFill>
              </a:rPr>
              <a:t>-</a:t>
            </a:r>
          </a:p>
        </p:txBody>
      </p:sp>
      <p:sp>
        <p:nvSpPr>
          <p:cNvPr id="32" name="Oval 24"/>
          <p:cNvSpPr>
            <a:spLocks noChangeArrowheads="1"/>
          </p:cNvSpPr>
          <p:nvPr/>
        </p:nvSpPr>
        <p:spPr bwMode="auto">
          <a:xfrm>
            <a:off x="5791200" y="4692650"/>
            <a:ext cx="76200" cy="76200"/>
          </a:xfrm>
          <a:prstGeom prst="ellipse">
            <a:avLst/>
          </a:prstGeom>
          <a:solidFill>
            <a:srgbClr val="008000"/>
          </a:solidFill>
          <a:ln w="9525">
            <a:solidFill>
              <a:schemeClr val="tx1"/>
            </a:solidFill>
            <a:round/>
            <a:headEnd/>
            <a:tailEnd/>
          </a:ln>
          <a:effectLst/>
        </p:spPr>
        <p:txBody>
          <a:bodyPr wrap="none" anchor="ctr"/>
          <a:lstStyle/>
          <a:p>
            <a:endParaRPr lang="en-US"/>
          </a:p>
        </p:txBody>
      </p:sp>
      <p:sp>
        <p:nvSpPr>
          <p:cNvPr id="33" name="Oval 25"/>
          <p:cNvSpPr>
            <a:spLocks noChangeArrowheads="1"/>
          </p:cNvSpPr>
          <p:nvPr/>
        </p:nvSpPr>
        <p:spPr bwMode="auto">
          <a:xfrm>
            <a:off x="6324600" y="4540250"/>
            <a:ext cx="76200" cy="76200"/>
          </a:xfrm>
          <a:prstGeom prst="ellipse">
            <a:avLst/>
          </a:prstGeom>
          <a:solidFill>
            <a:srgbClr val="008000"/>
          </a:solidFill>
          <a:ln w="9525">
            <a:solidFill>
              <a:schemeClr val="tx1"/>
            </a:solidFill>
            <a:round/>
            <a:headEnd/>
            <a:tailEnd/>
          </a:ln>
          <a:effectLst/>
        </p:spPr>
        <p:txBody>
          <a:bodyPr wrap="none" anchor="ctr"/>
          <a:lstStyle/>
          <a:p>
            <a:endParaRPr lang="en-US"/>
          </a:p>
        </p:txBody>
      </p:sp>
      <p:sp>
        <p:nvSpPr>
          <p:cNvPr id="34" name="Oval 26"/>
          <p:cNvSpPr>
            <a:spLocks noChangeArrowheads="1"/>
          </p:cNvSpPr>
          <p:nvPr/>
        </p:nvSpPr>
        <p:spPr bwMode="auto">
          <a:xfrm>
            <a:off x="6477000" y="4692650"/>
            <a:ext cx="76200" cy="76200"/>
          </a:xfrm>
          <a:prstGeom prst="ellipse">
            <a:avLst/>
          </a:prstGeom>
          <a:solidFill>
            <a:srgbClr val="008000"/>
          </a:solidFill>
          <a:ln w="9525">
            <a:solidFill>
              <a:schemeClr val="tx1"/>
            </a:solidFill>
            <a:round/>
            <a:headEnd/>
            <a:tailEnd/>
          </a:ln>
          <a:effectLst/>
        </p:spPr>
        <p:txBody>
          <a:bodyPr wrap="none" anchor="ctr"/>
          <a:lstStyle/>
          <a:p>
            <a:endParaRPr lang="en-US"/>
          </a:p>
        </p:txBody>
      </p:sp>
      <p:sp>
        <p:nvSpPr>
          <p:cNvPr id="35" name="Oval 27"/>
          <p:cNvSpPr>
            <a:spLocks noChangeArrowheads="1"/>
          </p:cNvSpPr>
          <p:nvPr/>
        </p:nvSpPr>
        <p:spPr bwMode="auto">
          <a:xfrm>
            <a:off x="6934200" y="4692650"/>
            <a:ext cx="76200" cy="76200"/>
          </a:xfrm>
          <a:prstGeom prst="ellipse">
            <a:avLst/>
          </a:prstGeom>
          <a:solidFill>
            <a:srgbClr val="008000"/>
          </a:solidFill>
          <a:ln w="9525">
            <a:solidFill>
              <a:schemeClr val="tx1"/>
            </a:solidFill>
            <a:round/>
            <a:headEnd/>
            <a:tailEnd/>
          </a:ln>
          <a:effectLst/>
        </p:spPr>
        <p:txBody>
          <a:bodyPr wrap="none" anchor="ctr"/>
          <a:lstStyle/>
          <a:p>
            <a:endParaRPr lang="en-US"/>
          </a:p>
        </p:txBody>
      </p:sp>
      <p:sp>
        <p:nvSpPr>
          <p:cNvPr id="36" name="Oval 28"/>
          <p:cNvSpPr>
            <a:spLocks noChangeArrowheads="1"/>
          </p:cNvSpPr>
          <p:nvPr/>
        </p:nvSpPr>
        <p:spPr bwMode="auto">
          <a:xfrm>
            <a:off x="7086600" y="4921250"/>
            <a:ext cx="76200" cy="76200"/>
          </a:xfrm>
          <a:prstGeom prst="ellipse">
            <a:avLst/>
          </a:prstGeom>
          <a:solidFill>
            <a:srgbClr val="008000"/>
          </a:solidFill>
          <a:ln w="9525">
            <a:solidFill>
              <a:schemeClr val="tx1"/>
            </a:solidFill>
            <a:round/>
            <a:headEnd/>
            <a:tailEnd/>
          </a:ln>
          <a:effectLst/>
        </p:spPr>
        <p:txBody>
          <a:bodyPr wrap="none" anchor="ctr"/>
          <a:lstStyle/>
          <a:p>
            <a:endParaRPr lang="en-US"/>
          </a:p>
        </p:txBody>
      </p:sp>
      <p:sp>
        <p:nvSpPr>
          <p:cNvPr id="37" name="Oval 29"/>
          <p:cNvSpPr>
            <a:spLocks noChangeArrowheads="1"/>
          </p:cNvSpPr>
          <p:nvPr/>
        </p:nvSpPr>
        <p:spPr bwMode="auto">
          <a:xfrm>
            <a:off x="6934200" y="5149850"/>
            <a:ext cx="76200" cy="76200"/>
          </a:xfrm>
          <a:prstGeom prst="ellipse">
            <a:avLst/>
          </a:prstGeom>
          <a:solidFill>
            <a:srgbClr val="008000"/>
          </a:solidFill>
          <a:ln w="9525">
            <a:solidFill>
              <a:schemeClr val="tx1"/>
            </a:solidFill>
            <a:round/>
            <a:headEnd/>
            <a:tailEnd/>
          </a:ln>
          <a:effectLst/>
        </p:spPr>
        <p:txBody>
          <a:bodyPr wrap="none" anchor="ctr"/>
          <a:lstStyle/>
          <a:p>
            <a:endParaRPr lang="en-US">
              <a:solidFill>
                <a:srgbClr val="FF0000"/>
              </a:solidFill>
            </a:endParaRPr>
          </a:p>
        </p:txBody>
      </p:sp>
      <p:sp>
        <p:nvSpPr>
          <p:cNvPr id="38" name="Oval 30"/>
          <p:cNvSpPr>
            <a:spLocks noChangeArrowheads="1"/>
          </p:cNvSpPr>
          <p:nvPr/>
        </p:nvSpPr>
        <p:spPr bwMode="auto">
          <a:xfrm>
            <a:off x="6400800" y="4921250"/>
            <a:ext cx="76200" cy="76200"/>
          </a:xfrm>
          <a:prstGeom prst="ellipse">
            <a:avLst/>
          </a:prstGeom>
          <a:solidFill>
            <a:srgbClr val="008000"/>
          </a:solidFill>
          <a:ln w="9525">
            <a:solidFill>
              <a:schemeClr val="tx1"/>
            </a:solidFill>
            <a:round/>
            <a:headEnd/>
            <a:tailEnd/>
          </a:ln>
          <a:effectLst/>
        </p:spPr>
        <p:txBody>
          <a:bodyPr wrap="none" anchor="ctr"/>
          <a:lstStyle/>
          <a:p>
            <a:endParaRPr lang="en-US"/>
          </a:p>
        </p:txBody>
      </p:sp>
      <p:sp>
        <p:nvSpPr>
          <p:cNvPr id="39" name="Oval 31"/>
          <p:cNvSpPr>
            <a:spLocks noChangeArrowheads="1"/>
          </p:cNvSpPr>
          <p:nvPr/>
        </p:nvSpPr>
        <p:spPr bwMode="auto">
          <a:xfrm>
            <a:off x="7543800" y="5149850"/>
            <a:ext cx="76200" cy="76200"/>
          </a:xfrm>
          <a:prstGeom prst="ellipse">
            <a:avLst/>
          </a:prstGeom>
          <a:solidFill>
            <a:srgbClr val="008000"/>
          </a:solidFill>
          <a:ln w="9525">
            <a:solidFill>
              <a:schemeClr val="tx1"/>
            </a:solidFill>
            <a:round/>
            <a:headEnd/>
            <a:tailEnd/>
          </a:ln>
          <a:effectLst/>
        </p:spPr>
        <p:txBody>
          <a:bodyPr wrap="none" anchor="ctr"/>
          <a:lstStyle/>
          <a:p>
            <a:endParaRPr lang="en-US">
              <a:solidFill>
                <a:srgbClr val="FF0000"/>
              </a:solidFill>
            </a:endParaRPr>
          </a:p>
        </p:txBody>
      </p:sp>
      <p:sp>
        <p:nvSpPr>
          <p:cNvPr id="40" name="Oval 32"/>
          <p:cNvSpPr>
            <a:spLocks noChangeArrowheads="1"/>
          </p:cNvSpPr>
          <p:nvPr/>
        </p:nvSpPr>
        <p:spPr bwMode="auto">
          <a:xfrm>
            <a:off x="7239000" y="4692650"/>
            <a:ext cx="76200" cy="76200"/>
          </a:xfrm>
          <a:prstGeom prst="ellipse">
            <a:avLst/>
          </a:prstGeom>
          <a:solidFill>
            <a:srgbClr val="008000"/>
          </a:solidFill>
          <a:ln w="9525">
            <a:solidFill>
              <a:schemeClr val="tx1"/>
            </a:solidFill>
            <a:round/>
            <a:headEnd/>
            <a:tailEnd/>
          </a:ln>
          <a:effectLst/>
        </p:spPr>
        <p:txBody>
          <a:bodyPr wrap="none" anchor="ctr"/>
          <a:lstStyle/>
          <a:p>
            <a:endParaRPr lang="en-US"/>
          </a:p>
        </p:txBody>
      </p:sp>
      <p:sp>
        <p:nvSpPr>
          <p:cNvPr id="41" name="Oval 33"/>
          <p:cNvSpPr>
            <a:spLocks noChangeArrowheads="1"/>
          </p:cNvSpPr>
          <p:nvPr/>
        </p:nvSpPr>
        <p:spPr bwMode="auto">
          <a:xfrm>
            <a:off x="6705600" y="5378450"/>
            <a:ext cx="76200" cy="76200"/>
          </a:xfrm>
          <a:prstGeom prst="ellipse">
            <a:avLst/>
          </a:prstGeom>
          <a:solidFill>
            <a:srgbClr val="008000"/>
          </a:solidFill>
          <a:ln w="9525">
            <a:solidFill>
              <a:schemeClr val="tx1"/>
            </a:solidFill>
            <a:round/>
            <a:headEnd/>
            <a:tailEnd/>
          </a:ln>
          <a:effectLst/>
        </p:spPr>
        <p:txBody>
          <a:bodyPr wrap="none" anchor="ctr"/>
          <a:lstStyle/>
          <a:p>
            <a:endParaRPr lang="en-US">
              <a:solidFill>
                <a:srgbClr val="FF0000"/>
              </a:solidFill>
            </a:endParaRPr>
          </a:p>
        </p:txBody>
      </p:sp>
      <p:sp>
        <p:nvSpPr>
          <p:cNvPr id="42" name="Oval 34"/>
          <p:cNvSpPr>
            <a:spLocks noChangeArrowheads="1"/>
          </p:cNvSpPr>
          <p:nvPr/>
        </p:nvSpPr>
        <p:spPr bwMode="auto">
          <a:xfrm>
            <a:off x="8077200" y="5454650"/>
            <a:ext cx="76200" cy="76200"/>
          </a:xfrm>
          <a:prstGeom prst="ellipse">
            <a:avLst/>
          </a:prstGeom>
          <a:solidFill>
            <a:srgbClr val="008000"/>
          </a:solidFill>
          <a:ln w="9525">
            <a:solidFill>
              <a:schemeClr val="tx1"/>
            </a:solidFill>
            <a:round/>
            <a:headEnd/>
            <a:tailEnd/>
          </a:ln>
          <a:effectLst/>
        </p:spPr>
        <p:txBody>
          <a:bodyPr wrap="none" anchor="ctr"/>
          <a:lstStyle/>
          <a:p>
            <a:endParaRPr lang="en-US"/>
          </a:p>
        </p:txBody>
      </p:sp>
      <p:sp>
        <p:nvSpPr>
          <p:cNvPr id="43" name="Line 35"/>
          <p:cNvSpPr>
            <a:spLocks noChangeShapeType="1"/>
          </p:cNvSpPr>
          <p:nvPr/>
        </p:nvSpPr>
        <p:spPr bwMode="auto">
          <a:xfrm>
            <a:off x="5334000" y="4730750"/>
            <a:ext cx="2438400" cy="1371600"/>
          </a:xfrm>
          <a:prstGeom prst="line">
            <a:avLst/>
          </a:prstGeom>
          <a:noFill/>
          <a:ln w="28575">
            <a:solidFill>
              <a:srgbClr val="0000FF"/>
            </a:solidFill>
            <a:round/>
            <a:headEnd/>
            <a:tailEnd/>
          </a:ln>
          <a:effectLst/>
        </p:spPr>
        <p:txBody>
          <a:bodyPr wrap="none" anchor="ctr"/>
          <a:lstStyle/>
          <a:p>
            <a:endParaRPr lang="en-US"/>
          </a:p>
        </p:txBody>
      </p:sp>
      <p:sp>
        <p:nvSpPr>
          <p:cNvPr id="44" name="Text Box 36"/>
          <p:cNvSpPr txBox="1">
            <a:spLocks noChangeArrowheads="1"/>
          </p:cNvSpPr>
          <p:nvPr/>
        </p:nvSpPr>
        <p:spPr bwMode="auto">
          <a:xfrm rot="1910990">
            <a:off x="4916440" y="4727199"/>
            <a:ext cx="1005403" cy="369332"/>
          </a:xfrm>
          <a:prstGeom prst="rect">
            <a:avLst/>
          </a:prstGeom>
          <a:noFill/>
          <a:ln w="9525">
            <a:noFill/>
            <a:miter lim="800000"/>
            <a:headEnd/>
            <a:tailEnd/>
          </a:ln>
          <a:effectLst/>
        </p:spPr>
        <p:txBody>
          <a:bodyPr wrap="none">
            <a:spAutoFit/>
          </a:bodyPr>
          <a:lstStyle/>
          <a:p>
            <a:r>
              <a:rPr lang="en-US" dirty="0">
                <a:latin typeface="Times New Roman" pitchFamily="18" charset="0"/>
                <a:cs typeface="Times New Roman" pitchFamily="18" charset="0"/>
              </a:rPr>
              <a:t>w </a:t>
            </a:r>
            <a:r>
              <a:rPr lang="en-US" dirty="0">
                <a:latin typeface="Times New Roman" pitchFamily="18" charset="0"/>
                <a:cs typeface="Times New Roman" pitchFamily="18" charset="0"/>
                <a:sym typeface="Symbol"/>
              </a:rPr>
              <a:t></a:t>
            </a:r>
            <a:r>
              <a:rPr lang="en-US" dirty="0">
                <a:latin typeface="Times New Roman" pitchFamily="18" charset="0"/>
                <a:cs typeface="Times New Roman" pitchFamily="18" charset="0"/>
              </a:rPr>
              <a:t> x = </a:t>
            </a:r>
            <a:r>
              <a:rPr lang="en-US" dirty="0">
                <a:latin typeface="Times New Roman" pitchFamily="18" charset="0"/>
                <a:cs typeface="Times New Roman" pitchFamily="18" charset="0"/>
                <a:sym typeface="Symbol" pitchFamily="18" charset="2"/>
              </a:rPr>
              <a:t></a:t>
            </a:r>
          </a:p>
        </p:txBody>
      </p:sp>
      <p:graphicFrame>
        <p:nvGraphicFramePr>
          <p:cNvPr id="62466" name="Object 2"/>
          <p:cNvGraphicFramePr>
            <a:graphicFrameLocks noChangeAspect="1"/>
          </p:cNvGraphicFramePr>
          <p:nvPr/>
        </p:nvGraphicFramePr>
        <p:xfrm>
          <a:off x="8697913" y="5688014"/>
          <a:ext cx="1790700" cy="941387"/>
        </p:xfrm>
        <a:graphic>
          <a:graphicData uri="http://schemas.openxmlformats.org/presentationml/2006/ole">
            <mc:AlternateContent xmlns:mc="http://schemas.openxmlformats.org/markup-compatibility/2006">
              <mc:Choice xmlns:v="urn:schemas-microsoft-com:vml" Requires="v">
                <p:oleObj spid="_x0000_s2051" name="Equation" r:id="rId4" imgW="965160" imgH="507960" progId="Equation.3">
                  <p:embed/>
                </p:oleObj>
              </mc:Choice>
              <mc:Fallback>
                <p:oleObj name="Equation" r:id="rId4" imgW="965160" imgH="507960" progId="Equation.3">
                  <p:embed/>
                  <p:pic>
                    <p:nvPicPr>
                      <p:cNvPr id="62466" name="Object 2"/>
                      <p:cNvPicPr>
                        <a:picLocks noChangeAspect="1" noChangeArrowheads="1"/>
                      </p:cNvPicPr>
                      <p:nvPr/>
                    </p:nvPicPr>
                    <p:blipFill>
                      <a:blip r:embed="rId5"/>
                      <a:srcRect/>
                      <a:stretch>
                        <a:fillRect/>
                      </a:stretch>
                    </p:blipFill>
                    <p:spPr bwMode="auto">
                      <a:xfrm>
                        <a:off x="8697913" y="5688014"/>
                        <a:ext cx="1790700" cy="941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6" name="TextBox 45"/>
          <p:cNvSpPr txBox="1"/>
          <p:nvPr/>
        </p:nvSpPr>
        <p:spPr>
          <a:xfrm>
            <a:off x="8610601" y="5410200"/>
            <a:ext cx="774571" cy="369332"/>
          </a:xfrm>
          <a:prstGeom prst="rect">
            <a:avLst/>
          </a:prstGeom>
          <a:noFill/>
        </p:spPr>
        <p:txBody>
          <a:bodyPr wrap="none" rtlCol="0">
            <a:spAutoFit/>
          </a:bodyPr>
          <a:lstStyle/>
          <a:p>
            <a:r>
              <a:rPr lang="en-US" b="1" dirty="0">
                <a:solidFill>
                  <a:srgbClr val="008000"/>
                </a:solidFill>
                <a:latin typeface="Arial" pitchFamily="34" charset="0"/>
                <a:cs typeface="Arial" pitchFamily="34" charset="0"/>
              </a:rPr>
              <a:t>Note:</a:t>
            </a:r>
          </a:p>
        </p:txBody>
      </p:sp>
      <p:sp>
        <p:nvSpPr>
          <p:cNvPr id="47" name="Rounded Rectangle 46"/>
          <p:cNvSpPr/>
          <p:nvPr/>
        </p:nvSpPr>
        <p:spPr>
          <a:xfrm>
            <a:off x="9296400" y="4327752"/>
            <a:ext cx="1219200" cy="9144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Decision boundary is </a:t>
            </a:r>
            <a:r>
              <a:rPr lang="en-US" b="1" dirty="0"/>
              <a:t>linear</a:t>
            </a:r>
          </a:p>
        </p:txBody>
      </p:sp>
      <p:sp>
        <p:nvSpPr>
          <p:cNvPr id="45" name="Rectangle 44"/>
          <p:cNvSpPr/>
          <p:nvPr/>
        </p:nvSpPr>
        <p:spPr>
          <a:xfrm>
            <a:off x="4701111" y="5851175"/>
            <a:ext cx="351378" cy="369332"/>
          </a:xfrm>
          <a:prstGeom prst="rect">
            <a:avLst/>
          </a:prstGeom>
        </p:spPr>
        <p:txBody>
          <a:bodyPr wrap="none">
            <a:spAutoFit/>
          </a:bodyPr>
          <a:lstStyle/>
          <a:p>
            <a:r>
              <a:rPr lang="en-US" dirty="0">
                <a:latin typeface="Times New Roman" pitchFamily="18" charset="0"/>
                <a:cs typeface="Times New Roman" pitchFamily="18" charset="0"/>
              </a:rPr>
              <a:t>w</a:t>
            </a:r>
            <a:endParaRPr lang="en-US" dirty="0"/>
          </a:p>
        </p:txBody>
      </p:sp>
    </p:spTree>
    <p:extLst>
      <p:ext uri="{BB962C8B-B14F-4D97-AF65-F5344CB8AC3E}">
        <p14:creationId xmlns:p14="http://schemas.microsoft.com/office/powerpoint/2010/main" val="176753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p:bldP spid="43" grpId="0" animBg="1"/>
      <p:bldP spid="44" grpId="0"/>
      <p:bldP spid="4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as a Directed Graph</a:t>
            </a:r>
          </a:p>
        </p:txBody>
      </p:sp>
      <p:sp>
        <p:nvSpPr>
          <p:cNvPr id="6" name="Slide Number Placeholder 5"/>
          <p:cNvSpPr>
            <a:spLocks noGrp="1"/>
          </p:cNvSpPr>
          <p:nvPr>
            <p:ph type="sldNum" sz="quarter" idx="12"/>
          </p:nvPr>
        </p:nvSpPr>
        <p:spPr/>
        <p:txBody>
          <a:bodyPr/>
          <a:lstStyle/>
          <a:p>
            <a:fld id="{19B12225-5612-419B-A8D5-4B8EEE4C217E}" type="slidenum">
              <a:rPr lang="en-US" smtClean="0"/>
              <a:pPr/>
              <a:t>4</a:t>
            </a:fld>
            <a:endParaRPr lang="en-US"/>
          </a:p>
        </p:txBody>
      </p:sp>
      <p:pic>
        <p:nvPicPr>
          <p:cNvPr id="9" name="Picture 2"/>
          <p:cNvPicPr>
            <a:picLocks noChangeAspect="1" noChangeArrowheads="1"/>
          </p:cNvPicPr>
          <p:nvPr/>
        </p:nvPicPr>
        <p:blipFill>
          <a:blip r:embed="rId2" cstate="print"/>
          <a:srcRect/>
          <a:stretch>
            <a:fillRect/>
          </a:stretch>
        </p:blipFill>
        <p:spPr bwMode="auto">
          <a:xfrm>
            <a:off x="2781860" y="1647826"/>
            <a:ext cx="6628280" cy="4829174"/>
          </a:xfrm>
          <a:prstGeom prst="rect">
            <a:avLst/>
          </a:prstGeom>
          <a:noFill/>
          <a:ln w="9525">
            <a:noFill/>
            <a:miter lim="800000"/>
            <a:headEnd/>
            <a:tailEnd/>
          </a:ln>
        </p:spPr>
      </p:pic>
    </p:spTree>
    <p:extLst>
      <p:ext uri="{BB962C8B-B14F-4D97-AF65-F5344CB8AC3E}">
        <p14:creationId xmlns:p14="http://schemas.microsoft.com/office/powerpoint/2010/main" val="4688944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 Vector Machines</a:t>
            </a:r>
          </a:p>
        </p:txBody>
      </p:sp>
      <p:sp>
        <p:nvSpPr>
          <p:cNvPr id="3" name="Content Placeholder 2"/>
          <p:cNvSpPr>
            <a:spLocks noGrp="1"/>
          </p:cNvSpPr>
          <p:nvPr>
            <p:ph idx="1"/>
          </p:nvPr>
        </p:nvSpPr>
        <p:spPr/>
        <p:txBody>
          <a:bodyPr>
            <a:normAutofit/>
          </a:bodyPr>
          <a:lstStyle/>
          <a:p>
            <a:r>
              <a:rPr lang="en-US" b="1" dirty="0">
                <a:solidFill>
                  <a:srgbClr val="0000FF"/>
                </a:solidFill>
              </a:rPr>
              <a:t>Separating </a:t>
            </a:r>
            <a:r>
              <a:rPr lang="en-US" b="1" dirty="0" err="1">
                <a:solidFill>
                  <a:srgbClr val="0000FF"/>
                </a:solidFill>
              </a:rPr>
              <a:t>hyperplane</a:t>
            </a:r>
            <a:r>
              <a:rPr lang="en-US" b="1" dirty="0">
                <a:solidFill>
                  <a:srgbClr val="0000FF"/>
                </a:solidFill>
              </a:rPr>
              <a:t> </a:t>
            </a:r>
            <a:br>
              <a:rPr lang="en-US" b="1" dirty="0">
                <a:solidFill>
                  <a:srgbClr val="0000FF"/>
                </a:solidFill>
              </a:rPr>
            </a:br>
            <a:r>
              <a:rPr lang="en-US" b="1" dirty="0">
                <a:solidFill>
                  <a:srgbClr val="0000FF"/>
                </a:solidFill>
              </a:rPr>
              <a:t>is defined by the </a:t>
            </a:r>
            <a:br>
              <a:rPr lang="en-US" b="1" dirty="0"/>
            </a:br>
            <a:r>
              <a:rPr lang="en-US" b="1" dirty="0">
                <a:solidFill>
                  <a:srgbClr val="FF0066"/>
                </a:solidFill>
              </a:rPr>
              <a:t>support vectors</a:t>
            </a:r>
          </a:p>
          <a:p>
            <a:pPr lvl="1"/>
            <a:r>
              <a:rPr lang="en-US" dirty="0"/>
              <a:t>Points on </a:t>
            </a:r>
            <a:r>
              <a:rPr lang="en-US" b="1" dirty="0"/>
              <a:t>+</a:t>
            </a:r>
            <a:r>
              <a:rPr lang="en-US" dirty="0"/>
              <a:t>/</a:t>
            </a:r>
            <a:r>
              <a:rPr lang="en-US" b="1" dirty="0"/>
              <a:t>-</a:t>
            </a:r>
            <a:r>
              <a:rPr lang="en-US" dirty="0"/>
              <a:t> planes </a:t>
            </a:r>
            <a:br>
              <a:rPr lang="en-US" dirty="0"/>
            </a:br>
            <a:r>
              <a:rPr lang="en-US" dirty="0"/>
              <a:t>from the solution </a:t>
            </a:r>
          </a:p>
          <a:p>
            <a:pPr lvl="1"/>
            <a:r>
              <a:rPr lang="en-US" dirty="0"/>
              <a:t>If you knew these </a:t>
            </a:r>
            <a:br>
              <a:rPr lang="en-US" dirty="0"/>
            </a:br>
            <a:r>
              <a:rPr lang="en-US" dirty="0"/>
              <a:t>points, you could </a:t>
            </a:r>
            <a:br>
              <a:rPr lang="en-US" dirty="0"/>
            </a:br>
            <a:r>
              <a:rPr lang="en-US" dirty="0"/>
              <a:t>ignore the rest</a:t>
            </a:r>
          </a:p>
          <a:p>
            <a:pPr lvl="1"/>
            <a:r>
              <a:rPr lang="en-US" dirty="0"/>
              <a:t>Generally, </a:t>
            </a:r>
            <a:br>
              <a:rPr lang="en-US" dirty="0"/>
            </a:br>
            <a:r>
              <a:rPr lang="en-US" b="1" i="1" dirty="0">
                <a:latin typeface="Times New Roman" pitchFamily="18" charset="0"/>
                <a:cs typeface="Times New Roman" pitchFamily="18" charset="0"/>
              </a:rPr>
              <a:t>d+1</a:t>
            </a:r>
            <a:r>
              <a:rPr lang="en-US" dirty="0"/>
              <a:t> support vectors (for </a:t>
            </a:r>
            <a:r>
              <a:rPr lang="en-US" b="1" i="1" dirty="0">
                <a:latin typeface="Times New Roman" pitchFamily="18" charset="0"/>
                <a:cs typeface="Times New Roman" pitchFamily="18" charset="0"/>
              </a:rPr>
              <a:t>d</a:t>
            </a:r>
            <a:r>
              <a:rPr lang="en-US" dirty="0"/>
              <a:t> dim. data)</a:t>
            </a:r>
          </a:p>
          <a:p>
            <a:pPr lvl="1"/>
            <a:endParaRPr lang="en-US" dirty="0"/>
          </a:p>
          <a:p>
            <a:endParaRPr lang="en-US" dirty="0">
              <a:solidFill>
                <a:schemeClr val="accent3"/>
              </a:solidFill>
            </a:endParaRPr>
          </a:p>
          <a:p>
            <a:endParaRPr lang="en-US" dirty="0">
              <a:solidFill>
                <a:schemeClr val="accent3"/>
              </a:solidFill>
            </a:endParaRPr>
          </a:p>
          <a:p>
            <a:pPr lvl="1"/>
            <a:endParaRPr lang="en-US" dirty="0"/>
          </a:p>
          <a:p>
            <a:pPr lvl="1"/>
            <a:endParaRPr lang="en-US" dirty="0"/>
          </a:p>
          <a:p>
            <a:pPr lvl="1"/>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40</a:t>
            </a:fld>
            <a:endParaRPr lang="en-US" dirty="0"/>
          </a:p>
        </p:txBody>
      </p:sp>
      <p:pic>
        <p:nvPicPr>
          <p:cNvPr id="31"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407914" y="1143000"/>
            <a:ext cx="5174487" cy="4191000"/>
          </a:xfrm>
          <a:prstGeom prst="rect">
            <a:avLst/>
          </a:prstGeom>
          <a:noFill/>
          <a:ln w="9525">
            <a:noFill/>
            <a:miter lim="800000"/>
            <a:headEnd/>
            <a:tailEnd/>
          </a:ln>
        </p:spPr>
      </p:pic>
    </p:spTree>
    <p:extLst>
      <p:ext uri="{BB962C8B-B14F-4D97-AF65-F5344CB8AC3E}">
        <p14:creationId xmlns:p14="http://schemas.microsoft.com/office/powerpoint/2010/main" val="12596524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Canonical </a:t>
            </a:r>
            <a:r>
              <a:rPr lang="en-US" dirty="0" err="1"/>
              <a:t>Hyperplane</a:t>
            </a:r>
            <a:r>
              <a:rPr lang="en-US" dirty="0"/>
              <a:t>: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71854" y="2017945"/>
                <a:ext cx="6133492" cy="5410200"/>
              </a:xfrm>
            </p:spPr>
            <p:txBody>
              <a:bodyPr>
                <a:normAutofit/>
              </a:bodyPr>
              <a:lstStyle/>
              <a:p>
                <a:r>
                  <a:rPr lang="en-US" b="1" dirty="0">
                    <a:solidFill>
                      <a:srgbClr val="FF0066"/>
                    </a:solidFill>
                  </a:rPr>
                  <a:t>Problem:</a:t>
                </a:r>
              </a:p>
              <a:p>
                <a:pPr lvl="1"/>
                <a:r>
                  <a:rPr lang="en-US" dirty="0"/>
                  <a:t>Let</a:t>
                </a:r>
                <a:r>
                  <a:rPr lang="en-US" i="1" dirty="0"/>
                  <a:t> </a:t>
                </a:r>
                <a14:m>
                  <m:oMath xmlns:m="http://schemas.openxmlformats.org/officeDocument/2006/math">
                    <m:d>
                      <m:dPr>
                        <m:ctrlPr>
                          <a:rPr lang="en-US" b="1" i="1" dirty="0" smtClean="0">
                            <a:latin typeface="Cambria Math" panose="02040503050406030204" pitchFamily="18" charset="0"/>
                            <a:cs typeface="Times New Roman" pitchFamily="18" charset="0"/>
                          </a:rPr>
                        </m:ctrlPr>
                      </m:dPr>
                      <m:e>
                        <m:r>
                          <a:rPr lang="en-US" b="1" i="1" dirty="0" smtClean="0">
                            <a:latin typeface="Cambria Math"/>
                            <a:cs typeface="Times New Roman" pitchFamily="18" charset="0"/>
                          </a:rPr>
                          <m:t>𝒘</m:t>
                        </m:r>
                        <m:r>
                          <a:rPr lang="en-US" b="1" i="1" dirty="0">
                            <a:latin typeface="Cambria Math"/>
                            <a:cs typeface="Times New Roman" pitchFamily="18" charset="0"/>
                            <a:sym typeface="Symbol"/>
                          </a:rPr>
                          <m:t></m:t>
                        </m:r>
                        <m:r>
                          <a:rPr lang="en-US" b="1" i="1" dirty="0" err="1">
                            <a:latin typeface="Cambria Math"/>
                            <a:cs typeface="Times New Roman" pitchFamily="18" charset="0"/>
                          </a:rPr>
                          <m:t>𝒙</m:t>
                        </m:r>
                        <m:r>
                          <a:rPr lang="en-US" b="1" i="1" dirty="0" smtClean="0">
                            <a:latin typeface="Cambria Math"/>
                            <a:cs typeface="Times New Roman" pitchFamily="18" charset="0"/>
                          </a:rPr>
                          <m:t>+</m:t>
                        </m:r>
                        <m:r>
                          <a:rPr lang="en-US" b="1" i="1" dirty="0" err="1">
                            <a:latin typeface="Cambria Math"/>
                            <a:cs typeface="Times New Roman" pitchFamily="18" charset="0"/>
                          </a:rPr>
                          <m:t>𝒃</m:t>
                        </m:r>
                      </m:e>
                    </m:d>
                    <m:r>
                      <a:rPr lang="en-US" b="1" i="1" dirty="0" smtClean="0">
                        <a:latin typeface="Cambria Math"/>
                        <a:cs typeface="Times New Roman" pitchFamily="18" charset="0"/>
                        <a:sym typeface="Symbol"/>
                      </a:rPr>
                      <m:t>𝒚</m:t>
                    </m:r>
                    <m:r>
                      <a:rPr lang="en-US" b="1" i="1" dirty="0" smtClean="0">
                        <a:latin typeface="Cambria Math"/>
                        <a:cs typeface="Times New Roman" pitchFamily="18" charset="0"/>
                        <a:sym typeface="Symbol"/>
                      </a:rPr>
                      <m:t>=</m:t>
                    </m:r>
                    <m:r>
                      <a:rPr lang="en-US" b="1" i="1" dirty="0" smtClean="0">
                        <a:latin typeface="Cambria Math"/>
                        <a:cs typeface="Times New Roman" pitchFamily="18" charset="0"/>
                        <a:sym typeface="Symbol"/>
                      </a:rPr>
                      <m:t>𝜸</m:t>
                    </m:r>
                  </m:oMath>
                </a14:m>
                <a:r>
                  <a:rPr lang="en-US" dirty="0">
                    <a:sym typeface="Symbol"/>
                  </a:rPr>
                  <a:t> </a:t>
                </a:r>
                <a:br>
                  <a:rPr lang="en-US" dirty="0">
                    <a:sym typeface="Symbol"/>
                  </a:rPr>
                </a:br>
                <a:r>
                  <a:rPr lang="en-US" dirty="0">
                    <a:sym typeface="Symbol"/>
                  </a:rPr>
                  <a:t>then </a:t>
                </a:r>
                <a14:m>
                  <m:oMath xmlns:m="http://schemas.openxmlformats.org/officeDocument/2006/math">
                    <m:d>
                      <m:dPr>
                        <m:ctrlPr>
                          <a:rPr lang="en-US" b="1" i="1" dirty="0">
                            <a:latin typeface="Cambria Math" panose="02040503050406030204" pitchFamily="18" charset="0"/>
                            <a:cs typeface="Times New Roman" pitchFamily="18" charset="0"/>
                          </a:rPr>
                        </m:ctrlPr>
                      </m:dPr>
                      <m:e>
                        <m:r>
                          <a:rPr lang="en-US" b="1" i="1" dirty="0" smtClean="0">
                            <a:latin typeface="Cambria Math"/>
                            <a:cs typeface="Times New Roman" pitchFamily="18" charset="0"/>
                          </a:rPr>
                          <m:t>𝟐</m:t>
                        </m:r>
                        <m:r>
                          <a:rPr lang="en-US" b="1" i="1" dirty="0">
                            <a:latin typeface="Cambria Math"/>
                            <a:cs typeface="Times New Roman" pitchFamily="18" charset="0"/>
                          </a:rPr>
                          <m:t>𝒘</m:t>
                        </m:r>
                        <m:r>
                          <a:rPr lang="en-US" b="1" i="1" dirty="0">
                            <a:latin typeface="Cambria Math"/>
                            <a:cs typeface="Times New Roman" pitchFamily="18" charset="0"/>
                            <a:sym typeface="Symbol"/>
                          </a:rPr>
                          <m:t></m:t>
                        </m:r>
                        <m:r>
                          <a:rPr lang="en-US" b="1" i="1" dirty="0" err="1">
                            <a:latin typeface="Cambria Math"/>
                            <a:cs typeface="Times New Roman" pitchFamily="18" charset="0"/>
                          </a:rPr>
                          <m:t>𝒙</m:t>
                        </m:r>
                        <m:r>
                          <a:rPr lang="en-US" b="1" i="1" dirty="0">
                            <a:latin typeface="Cambria Math"/>
                            <a:cs typeface="Times New Roman" pitchFamily="18" charset="0"/>
                          </a:rPr>
                          <m:t>+</m:t>
                        </m:r>
                        <m:r>
                          <a:rPr lang="en-US" b="1" i="1" dirty="0" smtClean="0">
                            <a:latin typeface="Cambria Math"/>
                            <a:cs typeface="Times New Roman" pitchFamily="18" charset="0"/>
                          </a:rPr>
                          <m:t>𝟐</m:t>
                        </m:r>
                        <m:r>
                          <a:rPr lang="en-US" b="1" i="1" dirty="0" err="1">
                            <a:latin typeface="Cambria Math"/>
                            <a:cs typeface="Times New Roman" pitchFamily="18" charset="0"/>
                          </a:rPr>
                          <m:t>𝒃</m:t>
                        </m:r>
                      </m:e>
                    </m:d>
                    <m:r>
                      <a:rPr lang="en-US" b="1" i="1" dirty="0">
                        <a:latin typeface="Cambria Math"/>
                        <a:cs typeface="Times New Roman" pitchFamily="18" charset="0"/>
                        <a:sym typeface="Symbol"/>
                      </a:rPr>
                      <m:t>𝒚</m:t>
                    </m:r>
                    <m:r>
                      <a:rPr lang="en-US" b="1" i="1" dirty="0">
                        <a:latin typeface="Cambria Math"/>
                        <a:cs typeface="Times New Roman" pitchFamily="18" charset="0"/>
                        <a:sym typeface="Symbol"/>
                      </a:rPr>
                      <m:t>=</m:t>
                    </m:r>
                    <m:r>
                      <a:rPr lang="en-US" b="1" i="1" dirty="0" smtClean="0">
                        <a:latin typeface="Cambria Math"/>
                        <a:cs typeface="Times New Roman" pitchFamily="18" charset="0"/>
                        <a:sym typeface="Symbol"/>
                      </a:rPr>
                      <m:t>𝟐</m:t>
                    </m:r>
                    <m:r>
                      <a:rPr lang="en-US" b="1" i="1" dirty="0">
                        <a:latin typeface="Cambria Math"/>
                        <a:cs typeface="Times New Roman" pitchFamily="18" charset="0"/>
                        <a:sym typeface="Symbol"/>
                      </a:rPr>
                      <m:t>𝜸</m:t>
                    </m:r>
                  </m:oMath>
                </a14:m>
                <a:endParaRPr lang="en-US" b="1" i="1" dirty="0">
                  <a:latin typeface="Times New Roman" pitchFamily="18" charset="0"/>
                  <a:cs typeface="Times New Roman" pitchFamily="18" charset="0"/>
                </a:endParaRPr>
              </a:p>
              <a:p>
                <a:pPr lvl="2"/>
                <a:r>
                  <a:rPr lang="en-US" dirty="0">
                    <a:solidFill>
                      <a:srgbClr val="D60093"/>
                    </a:solidFill>
                  </a:rPr>
                  <a:t>Scaling </a:t>
                </a:r>
                <a:r>
                  <a:rPr lang="en-US" b="1" i="1" dirty="0">
                    <a:solidFill>
                      <a:srgbClr val="D60093"/>
                    </a:solidFill>
                  </a:rPr>
                  <a:t>w</a:t>
                </a:r>
                <a:r>
                  <a:rPr lang="en-US" dirty="0">
                    <a:solidFill>
                      <a:srgbClr val="D60093"/>
                    </a:solidFill>
                  </a:rPr>
                  <a:t> increases margin!</a:t>
                </a:r>
                <a:endParaRPr lang="en-US" b="1" dirty="0">
                  <a:solidFill>
                    <a:srgbClr val="D60093"/>
                  </a:solidFill>
                </a:endParaRPr>
              </a:p>
              <a:p>
                <a:r>
                  <a:rPr lang="en-US" b="1" dirty="0">
                    <a:solidFill>
                      <a:srgbClr val="0000FF"/>
                    </a:solidFill>
                  </a:rPr>
                  <a:t>Solution:</a:t>
                </a:r>
              </a:p>
              <a:p>
                <a:pPr lvl="1"/>
                <a:r>
                  <a:rPr lang="en-US" b="1" dirty="0"/>
                  <a:t>Work with normalized </a:t>
                </a:r>
                <a:r>
                  <a:rPr lang="en-US" b="1" i="1" dirty="0"/>
                  <a:t>w</a:t>
                </a:r>
                <a:r>
                  <a:rPr lang="en-US" b="1" dirty="0"/>
                  <a:t>:</a:t>
                </a:r>
                <a:endParaRPr lang="en-US" dirty="0"/>
              </a:p>
              <a:p>
                <a:pPr marL="457200" lvl="1" indent="0">
                  <a:buNone/>
                </a:pPr>
                <a:r>
                  <a:rPr lang="en-US" b="1" dirty="0">
                    <a:cs typeface="Times New Roman" pitchFamily="18" charset="0"/>
                  </a:rPr>
                  <a:t>   </a:t>
                </a:r>
                <a14:m>
                  <m:oMath xmlns:m="http://schemas.openxmlformats.org/officeDocument/2006/math">
                    <m:r>
                      <a:rPr lang="en-US" b="1" i="1" dirty="0" smtClean="0">
                        <a:latin typeface="Cambria Math"/>
                        <a:cs typeface="Times New Roman" pitchFamily="18" charset="0"/>
                      </a:rPr>
                      <m:t>𝜸</m:t>
                    </m:r>
                    <m:r>
                      <a:rPr lang="en-US" b="1" i="1" dirty="0" smtClean="0">
                        <a:latin typeface="Cambria Math"/>
                        <a:cs typeface="Times New Roman" pitchFamily="18" charset="0"/>
                      </a:rPr>
                      <m:t>=</m:t>
                    </m:r>
                    <m:d>
                      <m:dPr>
                        <m:ctrlPr>
                          <a:rPr lang="en-US" b="1" i="1" dirty="0">
                            <a:latin typeface="Cambria Math" panose="02040503050406030204" pitchFamily="18" charset="0"/>
                            <a:cs typeface="Times New Roman" pitchFamily="18" charset="0"/>
                          </a:rPr>
                        </m:ctrlPr>
                      </m:dPr>
                      <m:e>
                        <m:f>
                          <m:fPr>
                            <m:ctrlPr>
                              <a:rPr lang="en-US" b="1" i="1" dirty="0" smtClean="0">
                                <a:latin typeface="Cambria Math" panose="02040503050406030204" pitchFamily="18" charset="0"/>
                                <a:cs typeface="Times New Roman" pitchFamily="18" charset="0"/>
                              </a:rPr>
                            </m:ctrlPr>
                          </m:fPr>
                          <m:num>
                            <m:r>
                              <a:rPr lang="en-US" b="1" i="1" dirty="0">
                                <a:latin typeface="Cambria Math"/>
                                <a:cs typeface="Times New Roman" pitchFamily="18" charset="0"/>
                              </a:rPr>
                              <m:t>𝒘</m:t>
                            </m:r>
                          </m:num>
                          <m:den>
                            <m:d>
                              <m:dPr>
                                <m:begChr m:val="‖"/>
                                <m:endChr m:val="‖"/>
                                <m:ctrlPr>
                                  <a:rPr lang="en-US" b="1" i="1" dirty="0">
                                    <a:latin typeface="Cambria Math" panose="02040503050406030204" pitchFamily="18" charset="0"/>
                                    <a:cs typeface="Times New Roman" pitchFamily="18" charset="0"/>
                                    <a:sym typeface="Symbol"/>
                                  </a:rPr>
                                </m:ctrlPr>
                              </m:dPr>
                              <m:e>
                                <m:r>
                                  <a:rPr lang="en-US" b="1" i="1" dirty="0">
                                    <a:latin typeface="Cambria Math"/>
                                    <a:cs typeface="Times New Roman" pitchFamily="18" charset="0"/>
                                    <a:sym typeface="Symbol"/>
                                  </a:rPr>
                                  <m:t>𝒘</m:t>
                                </m:r>
                              </m:e>
                            </m:d>
                          </m:den>
                        </m:f>
                        <m:r>
                          <a:rPr lang="en-US" b="1" i="1" dirty="0">
                            <a:latin typeface="Cambria Math"/>
                            <a:cs typeface="Times New Roman" pitchFamily="18" charset="0"/>
                            <a:sym typeface="Symbol"/>
                          </a:rPr>
                          <m:t></m:t>
                        </m:r>
                        <m:r>
                          <a:rPr lang="en-US" b="1" i="1" dirty="0" err="1">
                            <a:latin typeface="Cambria Math"/>
                            <a:cs typeface="Times New Roman" pitchFamily="18" charset="0"/>
                          </a:rPr>
                          <m:t>𝒙</m:t>
                        </m:r>
                        <m:r>
                          <a:rPr lang="en-US" b="1" i="1" dirty="0">
                            <a:latin typeface="Cambria Math"/>
                            <a:cs typeface="Times New Roman" pitchFamily="18" charset="0"/>
                          </a:rPr>
                          <m:t>+</m:t>
                        </m:r>
                        <m:r>
                          <a:rPr lang="en-US" b="1" i="1" dirty="0" err="1">
                            <a:latin typeface="Cambria Math"/>
                            <a:cs typeface="Times New Roman" pitchFamily="18" charset="0"/>
                          </a:rPr>
                          <m:t>𝒃</m:t>
                        </m:r>
                      </m:e>
                    </m:d>
                    <m:r>
                      <a:rPr lang="en-US" b="1" i="1" dirty="0">
                        <a:latin typeface="Cambria Math"/>
                        <a:cs typeface="Times New Roman" pitchFamily="18" charset="0"/>
                        <a:sym typeface="Symbol"/>
                      </a:rPr>
                      <m:t>𝒚</m:t>
                    </m:r>
                  </m:oMath>
                </a14:m>
                <a:endParaRPr lang="en-US" dirty="0"/>
              </a:p>
              <a:p>
                <a:pPr lvl="1"/>
                <a:r>
                  <a:rPr lang="en-US" dirty="0"/>
                  <a:t>Let’s also require </a:t>
                </a:r>
                <a:r>
                  <a:rPr lang="en-US" b="1" dirty="0">
                    <a:solidFill>
                      <a:srgbClr val="CC0066"/>
                    </a:solidFill>
                  </a:rPr>
                  <a:t>support vectors</a:t>
                </a:r>
                <a:r>
                  <a:rPr lang="en-US" dirty="0">
                    <a:solidFill>
                      <a:srgbClr val="CC0066"/>
                    </a:solidFill>
                  </a:rPr>
                  <a:t> </a:t>
                </a:r>
                <a14:m>
                  <m:oMath xmlns:m="http://schemas.openxmlformats.org/officeDocument/2006/math">
                    <m:sSub>
                      <m:sSubPr>
                        <m:ctrlPr>
                          <a:rPr lang="en-US" b="1" i="1" smtClean="0">
                            <a:solidFill>
                              <a:srgbClr val="008000"/>
                            </a:solidFill>
                            <a:latin typeface="Cambria Math" panose="02040503050406030204" pitchFamily="18" charset="0"/>
                          </a:rPr>
                        </m:ctrlPr>
                      </m:sSubPr>
                      <m:e>
                        <m:r>
                          <a:rPr lang="en-US" b="1" i="1" smtClean="0">
                            <a:solidFill>
                              <a:srgbClr val="008000"/>
                            </a:solidFill>
                            <a:latin typeface="Cambria Math"/>
                          </a:rPr>
                          <m:t>𝒙</m:t>
                        </m:r>
                      </m:e>
                      <m:sub>
                        <m:r>
                          <a:rPr lang="en-US" b="1" i="1" smtClean="0">
                            <a:solidFill>
                              <a:srgbClr val="008000"/>
                            </a:solidFill>
                            <a:latin typeface="Cambria Math"/>
                          </a:rPr>
                          <m:t>𝒋</m:t>
                        </m:r>
                      </m:sub>
                    </m:sSub>
                  </m:oMath>
                </a14:m>
                <a:r>
                  <a:rPr lang="en-US" dirty="0">
                    <a:solidFill>
                      <a:srgbClr val="CC0066"/>
                    </a:solidFill>
                  </a:rPr>
                  <a:t> </a:t>
                </a:r>
                <a:r>
                  <a:rPr lang="en-US" dirty="0"/>
                  <a:t>to be on the plane defined by: </a:t>
                </a:r>
                <a14:m>
                  <m:oMath xmlns:m="http://schemas.openxmlformats.org/officeDocument/2006/math">
                    <m:r>
                      <a:rPr lang="en-US" b="1" i="1" smtClean="0">
                        <a:solidFill>
                          <a:srgbClr val="008000"/>
                        </a:solidFill>
                        <a:latin typeface="Cambria Math"/>
                      </a:rPr>
                      <m:t>𝒘</m:t>
                    </m:r>
                    <m:r>
                      <a:rPr lang="en-US" b="1" i="1" smtClean="0">
                        <a:solidFill>
                          <a:srgbClr val="008000"/>
                        </a:solidFill>
                        <a:latin typeface="Cambria Math"/>
                      </a:rPr>
                      <m:t>⋅</m:t>
                    </m:r>
                    <m:sSub>
                      <m:sSubPr>
                        <m:ctrlPr>
                          <a:rPr lang="en-US" b="1" i="1" smtClean="0">
                            <a:solidFill>
                              <a:srgbClr val="008000"/>
                            </a:solidFill>
                            <a:latin typeface="Cambria Math" panose="02040503050406030204" pitchFamily="18" charset="0"/>
                          </a:rPr>
                        </m:ctrlPr>
                      </m:sSubPr>
                      <m:e>
                        <m:r>
                          <a:rPr lang="en-US" b="1" i="1" smtClean="0">
                            <a:solidFill>
                              <a:srgbClr val="008000"/>
                            </a:solidFill>
                            <a:latin typeface="Cambria Math"/>
                          </a:rPr>
                          <m:t>𝒙</m:t>
                        </m:r>
                      </m:e>
                      <m:sub>
                        <m:r>
                          <a:rPr lang="en-US" b="1" i="1" smtClean="0">
                            <a:solidFill>
                              <a:srgbClr val="008000"/>
                            </a:solidFill>
                            <a:latin typeface="Cambria Math"/>
                          </a:rPr>
                          <m:t>𝒋</m:t>
                        </m:r>
                      </m:sub>
                    </m:sSub>
                    <m:r>
                      <a:rPr lang="en-US" b="1" i="1" smtClean="0">
                        <a:solidFill>
                          <a:srgbClr val="008000"/>
                        </a:solidFill>
                        <a:latin typeface="Cambria Math"/>
                      </a:rPr>
                      <m:t>+</m:t>
                    </m:r>
                    <m:r>
                      <a:rPr lang="en-US" b="1" i="1" smtClean="0">
                        <a:solidFill>
                          <a:srgbClr val="008000"/>
                        </a:solidFill>
                        <a:latin typeface="Cambria Math"/>
                      </a:rPr>
                      <m:t>𝒃</m:t>
                    </m:r>
                    <m:r>
                      <a:rPr lang="en-US" b="1" i="1" smtClean="0">
                        <a:solidFill>
                          <a:srgbClr val="008000"/>
                        </a:solidFill>
                        <a:latin typeface="Cambria Math"/>
                      </a:rPr>
                      <m:t>=±</m:t>
                    </m:r>
                    <m:r>
                      <a:rPr lang="en-US" b="1" i="1" smtClean="0">
                        <a:solidFill>
                          <a:srgbClr val="008000"/>
                        </a:solidFill>
                        <a:latin typeface="Cambria Math"/>
                      </a:rPr>
                      <m:t>𝟏</m:t>
                    </m:r>
                  </m:oMath>
                </a14:m>
                <a:endParaRPr lang="en-US" b="1" dirty="0">
                  <a:solidFill>
                    <a:srgbClr val="008000"/>
                  </a:solidFill>
                </a:endParaRPr>
              </a:p>
              <a:p>
                <a:pPr lvl="2"/>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71854" y="2017945"/>
                <a:ext cx="6133492" cy="5410200"/>
              </a:xfrm>
              <a:blipFill>
                <a:blip r:embed="rId3"/>
                <a:stretch>
                  <a:fillRect l="-1787" t="-1802" r="-1490"/>
                </a:stretch>
              </a:blipFill>
            </p:spPr>
            <p:txBody>
              <a:bodyPr/>
              <a:lstStyle/>
              <a:p>
                <a:r>
                  <a:rPr lang="zh-CN" altLang="en-US">
                    <a:noFill/>
                  </a:rPr>
                  <a:t> </a:t>
                </a:r>
              </a:p>
            </p:txBody>
          </p:sp>
        </mc:Fallback>
      </mc:AlternateContent>
      <p:sp>
        <p:nvSpPr>
          <p:cNvPr id="6" name="Slide Number Placeholder 5"/>
          <p:cNvSpPr>
            <a:spLocks noGrp="1"/>
          </p:cNvSpPr>
          <p:nvPr>
            <p:ph type="sldNum" sz="quarter" idx="12"/>
          </p:nvPr>
        </p:nvSpPr>
        <p:spPr/>
        <p:txBody>
          <a:bodyPr/>
          <a:lstStyle/>
          <a:p>
            <a:fld id="{19B12225-5612-419B-A8D5-4B8EEE4C217E}" type="slidenum">
              <a:rPr lang="en-US" smtClean="0"/>
              <a:pPr/>
              <a:t>41</a:t>
            </a:fld>
            <a:endParaRPr lang="en-US"/>
          </a:p>
        </p:txBody>
      </p:sp>
      <p:grpSp>
        <p:nvGrpSpPr>
          <p:cNvPr id="8" name="Group 7"/>
          <p:cNvGrpSpPr/>
          <p:nvPr/>
        </p:nvGrpSpPr>
        <p:grpSpPr>
          <a:xfrm>
            <a:off x="6477001" y="914400"/>
            <a:ext cx="5174487" cy="4191000"/>
            <a:chOff x="4953000" y="1143000"/>
            <a:chExt cx="5174487" cy="4191000"/>
          </a:xfrm>
        </p:grpSpPr>
        <p:pic>
          <p:nvPicPr>
            <p:cNvPr id="9"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953000" y="1143000"/>
              <a:ext cx="5174487" cy="4191000"/>
            </a:xfrm>
            <a:prstGeom prst="rect">
              <a:avLst/>
            </a:prstGeom>
            <a:noFill/>
            <a:ln w="9525">
              <a:noFill/>
              <a:miter lim="800000"/>
              <a:headEnd/>
              <a:tailEnd/>
            </a:ln>
          </p:spPr>
        </p:pic>
        <p:graphicFrame>
          <p:nvGraphicFramePr>
            <p:cNvPr id="10" name="Object 9"/>
            <p:cNvGraphicFramePr>
              <a:graphicFrameLocks noChangeAspect="1"/>
            </p:cNvGraphicFramePr>
            <p:nvPr/>
          </p:nvGraphicFramePr>
          <p:xfrm>
            <a:off x="6159898" y="2805994"/>
            <a:ext cx="295275" cy="438150"/>
          </p:xfrm>
          <a:graphic>
            <a:graphicData uri="http://schemas.openxmlformats.org/presentationml/2006/ole">
              <mc:AlternateContent xmlns:mc="http://schemas.openxmlformats.org/markup-compatibility/2006">
                <mc:Choice xmlns:v="urn:schemas-microsoft-com:vml" Requires="v">
                  <p:oleObj spid="_x0000_s3077" name="Equation" r:id="rId5" imgW="164880" imgH="215640" progId="Equation.3">
                    <p:embed/>
                  </p:oleObj>
                </mc:Choice>
                <mc:Fallback>
                  <p:oleObj name="Equation" r:id="rId5" imgW="164880" imgH="215640" progId="Equation.3">
                    <p:embed/>
                    <p:pic>
                      <p:nvPicPr>
                        <p:cNvPr id="10" name="Object 9"/>
                        <p:cNvPicPr>
                          <a:picLocks noChangeAspect="1" noChangeArrowheads="1"/>
                        </p:cNvPicPr>
                        <p:nvPr/>
                      </p:nvPicPr>
                      <p:blipFill>
                        <a:blip r:embed="rId6"/>
                        <a:srcRect/>
                        <a:stretch>
                          <a:fillRect/>
                        </a:stretch>
                      </p:blipFill>
                      <p:spPr bwMode="auto">
                        <a:xfrm>
                          <a:off x="6159898" y="2805994"/>
                          <a:ext cx="295275" cy="438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1" name="Straight Arrow Connector 10"/>
            <p:cNvCxnSpPr/>
            <p:nvPr/>
          </p:nvCxnSpPr>
          <p:spPr>
            <a:xfrm>
              <a:off x="5985672" y="4693226"/>
              <a:ext cx="321864" cy="282287"/>
            </a:xfrm>
            <a:prstGeom prst="straightConnector1">
              <a:avLst/>
            </a:prstGeom>
            <a:ln w="38100">
              <a:solidFill>
                <a:srgbClr val="008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2" name="Object 36"/>
            <p:cNvGraphicFramePr>
              <a:graphicFrameLocks noChangeAspect="1"/>
            </p:cNvGraphicFramePr>
            <p:nvPr/>
          </p:nvGraphicFramePr>
          <p:xfrm>
            <a:off x="6096000" y="4343400"/>
            <a:ext cx="466725" cy="504278"/>
          </p:xfrm>
          <a:graphic>
            <a:graphicData uri="http://schemas.openxmlformats.org/presentationml/2006/ole">
              <mc:AlternateContent xmlns:mc="http://schemas.openxmlformats.org/markup-compatibility/2006">
                <mc:Choice xmlns:v="urn:schemas-microsoft-com:vml" Requires="v">
                  <p:oleObj spid="_x0000_s3078" name="Equation" r:id="rId7" imgW="342720" imgH="419040" progId="Equation.3">
                    <p:embed/>
                  </p:oleObj>
                </mc:Choice>
                <mc:Fallback>
                  <p:oleObj name="Equation" r:id="rId7" imgW="342720" imgH="419040" progId="Equation.3">
                    <p:embed/>
                    <p:pic>
                      <p:nvPicPr>
                        <p:cNvPr id="12" name="Object 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0" y="4343400"/>
                          <a:ext cx="466725" cy="504278"/>
                        </a:xfrm>
                        <a:prstGeom prst="rect">
                          <a:avLst/>
                        </a:prstGeom>
                        <a:noFill/>
                      </p:spPr>
                    </p:pic>
                  </p:oleObj>
                </mc:Fallback>
              </mc:AlternateContent>
            </a:graphicData>
          </a:graphic>
        </p:graphicFrame>
        <p:sp>
          <p:nvSpPr>
            <p:cNvPr id="13" name="TextBox 12"/>
            <p:cNvSpPr txBox="1"/>
            <p:nvPr/>
          </p:nvSpPr>
          <p:spPr>
            <a:xfrm rot="18429240">
              <a:off x="7605284" y="1666211"/>
              <a:ext cx="1088760" cy="369332"/>
            </a:xfrm>
            <a:prstGeom prst="rect">
              <a:avLst/>
            </a:prstGeom>
            <a:noFill/>
          </p:spPr>
          <p:txBody>
            <a:bodyPr wrap="none" rtlCol="0">
              <a:spAutoFit/>
            </a:bodyPr>
            <a:lstStyle/>
            <a:p>
              <a:r>
                <a:rPr lang="en-US" b="1" dirty="0" err="1">
                  <a:solidFill>
                    <a:srgbClr val="008000"/>
                  </a:solidFill>
                  <a:latin typeface="Arial" pitchFamily="34" charset="0"/>
                  <a:cs typeface="Arial" pitchFamily="34" charset="0"/>
                </a:rPr>
                <a:t>w</a:t>
              </a:r>
              <a:r>
                <a:rPr lang="en-US" b="1" dirty="0" err="1">
                  <a:solidFill>
                    <a:srgbClr val="008000"/>
                  </a:solidFill>
                  <a:latin typeface="Arial" pitchFamily="34" charset="0"/>
                  <a:cs typeface="Arial" pitchFamily="34" charset="0"/>
                  <a:sym typeface="Symbol"/>
                </a:rPr>
                <a:t></a:t>
              </a:r>
              <a:r>
                <a:rPr lang="en-US" b="1" dirty="0" err="1">
                  <a:solidFill>
                    <a:srgbClr val="008000"/>
                  </a:solidFill>
                  <a:latin typeface="Arial" pitchFamily="34" charset="0"/>
                  <a:cs typeface="Arial" pitchFamily="34" charset="0"/>
                </a:rPr>
                <a:t>x+b</a:t>
              </a:r>
              <a:r>
                <a:rPr lang="en-US" b="1" dirty="0">
                  <a:solidFill>
                    <a:srgbClr val="008000"/>
                  </a:solidFill>
                  <a:latin typeface="Arial" pitchFamily="34" charset="0"/>
                  <a:cs typeface="Arial" pitchFamily="34" charset="0"/>
                </a:rPr>
                <a:t>=0</a:t>
              </a:r>
            </a:p>
          </p:txBody>
        </p:sp>
        <p:sp>
          <p:nvSpPr>
            <p:cNvPr id="14" name="TextBox 13"/>
            <p:cNvSpPr txBox="1"/>
            <p:nvPr/>
          </p:nvSpPr>
          <p:spPr>
            <a:xfrm rot="18429240">
              <a:off x="7821734" y="2061879"/>
              <a:ext cx="1223412" cy="369332"/>
            </a:xfrm>
            <a:prstGeom prst="rect">
              <a:avLst/>
            </a:prstGeom>
            <a:noFill/>
          </p:spPr>
          <p:txBody>
            <a:bodyPr wrap="none" rtlCol="0">
              <a:spAutoFit/>
            </a:bodyPr>
            <a:lstStyle/>
            <a:p>
              <a:r>
                <a:rPr lang="en-US" b="1" dirty="0" err="1">
                  <a:solidFill>
                    <a:srgbClr val="008000"/>
                  </a:solidFill>
                  <a:latin typeface="Arial" pitchFamily="34" charset="0"/>
                  <a:cs typeface="Arial" pitchFamily="34" charset="0"/>
                </a:rPr>
                <a:t>w</a:t>
              </a:r>
              <a:r>
                <a:rPr lang="en-US" b="1" dirty="0" err="1">
                  <a:solidFill>
                    <a:srgbClr val="008000"/>
                  </a:solidFill>
                  <a:latin typeface="Arial" pitchFamily="34" charset="0"/>
                  <a:cs typeface="Arial" pitchFamily="34" charset="0"/>
                  <a:sym typeface="Symbol"/>
                </a:rPr>
                <a:t></a:t>
              </a:r>
              <a:r>
                <a:rPr lang="en-US" b="1" dirty="0" err="1">
                  <a:solidFill>
                    <a:srgbClr val="008000"/>
                  </a:solidFill>
                  <a:latin typeface="Arial" pitchFamily="34" charset="0"/>
                  <a:cs typeface="Arial" pitchFamily="34" charset="0"/>
                </a:rPr>
                <a:t>x+b</a:t>
              </a:r>
              <a:r>
                <a:rPr lang="en-US" b="1" dirty="0">
                  <a:solidFill>
                    <a:srgbClr val="008000"/>
                  </a:solidFill>
                  <a:latin typeface="Arial" pitchFamily="34" charset="0"/>
                  <a:cs typeface="Arial" pitchFamily="34" charset="0"/>
                </a:rPr>
                <a:t>=+1</a:t>
              </a:r>
            </a:p>
          </p:txBody>
        </p:sp>
        <p:sp>
          <p:nvSpPr>
            <p:cNvPr id="15" name="TextBox 14"/>
            <p:cNvSpPr txBox="1"/>
            <p:nvPr/>
          </p:nvSpPr>
          <p:spPr>
            <a:xfrm rot="18429240">
              <a:off x="7097794" y="1603155"/>
              <a:ext cx="1165704" cy="369332"/>
            </a:xfrm>
            <a:prstGeom prst="rect">
              <a:avLst/>
            </a:prstGeom>
            <a:noFill/>
          </p:spPr>
          <p:txBody>
            <a:bodyPr wrap="none" rtlCol="0">
              <a:spAutoFit/>
            </a:bodyPr>
            <a:lstStyle/>
            <a:p>
              <a:r>
                <a:rPr lang="en-US" b="1" dirty="0" err="1">
                  <a:solidFill>
                    <a:srgbClr val="008000"/>
                  </a:solidFill>
                  <a:latin typeface="Arial" pitchFamily="34" charset="0"/>
                  <a:cs typeface="Arial" pitchFamily="34" charset="0"/>
                </a:rPr>
                <a:t>w</a:t>
              </a:r>
              <a:r>
                <a:rPr lang="en-US" b="1" dirty="0" err="1">
                  <a:solidFill>
                    <a:srgbClr val="008000"/>
                  </a:solidFill>
                  <a:latin typeface="Arial" pitchFamily="34" charset="0"/>
                  <a:cs typeface="Arial" pitchFamily="34" charset="0"/>
                  <a:sym typeface="Symbol"/>
                </a:rPr>
                <a:t></a:t>
              </a:r>
              <a:r>
                <a:rPr lang="en-US" b="1" dirty="0" err="1">
                  <a:solidFill>
                    <a:srgbClr val="008000"/>
                  </a:solidFill>
                  <a:latin typeface="Arial" pitchFamily="34" charset="0"/>
                  <a:cs typeface="Arial" pitchFamily="34" charset="0"/>
                </a:rPr>
                <a:t>x+b</a:t>
              </a:r>
              <a:r>
                <a:rPr lang="en-US" b="1" dirty="0">
                  <a:solidFill>
                    <a:srgbClr val="008000"/>
                  </a:solidFill>
                  <a:latin typeface="Arial" pitchFamily="34" charset="0"/>
                  <a:cs typeface="Arial" pitchFamily="34" charset="0"/>
                </a:rPr>
                <a:t>=-1</a:t>
              </a:r>
            </a:p>
          </p:txBody>
        </p:sp>
      </p:grpSp>
      <p:sp>
        <p:nvSpPr>
          <p:cNvPr id="18" name="Oval 17"/>
          <p:cNvSpPr/>
          <p:nvPr/>
        </p:nvSpPr>
        <p:spPr>
          <a:xfrm>
            <a:off x="8798745" y="3290455"/>
            <a:ext cx="109728" cy="109728"/>
          </a:xfrm>
          <a:prstGeom prst="ellipse">
            <a:avLst/>
          </a:prstGeom>
          <a:solidFill>
            <a:srgbClr val="0000FF"/>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aphicFrame>
        <p:nvGraphicFramePr>
          <p:cNvPr id="19" name="Object 18"/>
          <p:cNvGraphicFramePr>
            <a:graphicFrameLocks noChangeAspect="1"/>
          </p:cNvGraphicFramePr>
          <p:nvPr/>
        </p:nvGraphicFramePr>
        <p:xfrm>
          <a:off x="8899525" y="3278188"/>
          <a:ext cx="273050" cy="438150"/>
        </p:xfrm>
        <a:graphic>
          <a:graphicData uri="http://schemas.openxmlformats.org/presentationml/2006/ole">
            <mc:AlternateContent xmlns:mc="http://schemas.openxmlformats.org/markup-compatibility/2006">
              <mc:Choice xmlns:v="urn:schemas-microsoft-com:vml" Requires="v">
                <p:oleObj spid="_x0000_s3079" name="Equation" r:id="rId9" imgW="152280" imgH="215640" progId="Equation.3">
                  <p:embed/>
                </p:oleObj>
              </mc:Choice>
              <mc:Fallback>
                <p:oleObj name="Equation" r:id="rId9" imgW="152280" imgH="215640" progId="Equation.3">
                  <p:embed/>
                  <p:pic>
                    <p:nvPicPr>
                      <p:cNvPr id="19" name="Object 18"/>
                      <p:cNvPicPr>
                        <a:picLocks noChangeAspect="1" noChangeArrowheads="1"/>
                      </p:cNvPicPr>
                      <p:nvPr/>
                    </p:nvPicPr>
                    <p:blipFill>
                      <a:blip r:embed="rId10"/>
                      <a:srcRect/>
                      <a:stretch>
                        <a:fillRect/>
                      </a:stretch>
                    </p:blipFill>
                    <p:spPr bwMode="auto">
                      <a:xfrm>
                        <a:off x="8899525" y="3278188"/>
                        <a:ext cx="273050" cy="438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17" name="Rectangle 16"/>
              <p:cNvSpPr/>
              <p:nvPr/>
            </p:nvSpPr>
            <p:spPr>
              <a:xfrm>
                <a:off x="7010401" y="5562600"/>
                <a:ext cx="3564887" cy="1169936"/>
              </a:xfrm>
              <a:prstGeom prst="rect">
                <a:avLst/>
              </a:prstGeom>
            </p:spPr>
            <p:txBody>
              <a:bodyPr wrap="none">
                <a:spAutoFit/>
              </a:bodyPr>
              <a:lstStyle/>
              <a:p>
                <a:pPr lvl="3"/>
                <a14:m>
                  <m:oMathPara xmlns:m="http://schemas.openxmlformats.org/officeDocument/2006/math">
                    <m:oMathParaPr>
                      <m:jc m:val="centerGroup"/>
                    </m:oMathParaPr>
                    <m:oMath xmlns:m="http://schemas.openxmlformats.org/officeDocument/2006/math">
                      <m:r>
                        <a:rPr lang="en-US">
                          <a:latin typeface="Cambria Math"/>
                        </a:rPr>
                        <m:t>|</m:t>
                      </m:r>
                      <m:d>
                        <m:dPr>
                          <m:begChr m:val="|"/>
                          <m:endChr m:val="|"/>
                          <m:ctrlPr>
                            <a:rPr lang="en-US" i="1">
                              <a:latin typeface="Cambria Math" panose="02040503050406030204" pitchFamily="18" charset="0"/>
                            </a:rPr>
                          </m:ctrlPr>
                        </m:dPr>
                        <m:e>
                          <m:r>
                            <m:rPr>
                              <m:sty m:val="p"/>
                            </m:rPr>
                            <a:rPr lang="en-US">
                              <a:latin typeface="Cambria Math"/>
                            </a:rPr>
                            <m:t>w</m:t>
                          </m:r>
                        </m:e>
                      </m:d>
                      <m:r>
                        <a:rPr lang="en-US" i="1">
                          <a:latin typeface="Cambria Math"/>
                        </a:rPr>
                        <m:t>|=</m:t>
                      </m:r>
                      <m:rad>
                        <m:radPr>
                          <m:degHide m:val="on"/>
                          <m:ctrlPr>
                            <a:rPr lang="en-US" i="1">
                              <a:latin typeface="Cambria Math" panose="02040503050406030204" pitchFamily="18" charset="0"/>
                            </a:rPr>
                          </m:ctrlPr>
                        </m:radPr>
                        <m:deg/>
                        <m:e>
                          <m:nary>
                            <m:naryPr>
                              <m:chr m:val="∑"/>
                              <m:ctrlPr>
                                <a:rPr lang="en-US" i="1">
                                  <a:latin typeface="Cambria Math" panose="02040503050406030204" pitchFamily="18" charset="0"/>
                                </a:rPr>
                              </m:ctrlPr>
                            </m:naryPr>
                            <m:sub>
                              <m:r>
                                <m:rPr>
                                  <m:brk m:alnAt="23"/>
                                </m:rPr>
                                <a:rPr lang="en-US" i="1">
                                  <a:latin typeface="Cambria Math"/>
                                </a:rPr>
                                <m:t>𝑗</m:t>
                              </m:r>
                              <m:r>
                                <a:rPr lang="en-US" i="1">
                                  <a:latin typeface="Cambria Math"/>
                                </a:rPr>
                                <m:t>=1</m:t>
                              </m:r>
                            </m:sub>
                            <m:sup>
                              <m:r>
                                <a:rPr lang="en-US" i="1">
                                  <a:latin typeface="Cambria Math"/>
                                </a:rPr>
                                <m:t>𝑑</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a:rPr>
                                            <m:t>𝑤</m:t>
                                          </m:r>
                                        </m:e>
                                        <m:sup>
                                          <m:r>
                                            <a:rPr lang="en-US" i="1">
                                              <a:latin typeface="Cambria Math"/>
                                            </a:rPr>
                                            <m:t>(</m:t>
                                          </m:r>
                                          <m:r>
                                            <a:rPr lang="en-US" i="1">
                                              <a:latin typeface="Cambria Math"/>
                                            </a:rPr>
                                            <m:t>𝑗</m:t>
                                          </m:r>
                                          <m:r>
                                            <a:rPr lang="en-US" i="1">
                                              <a:latin typeface="Cambria Math"/>
                                            </a:rPr>
                                            <m:t>)</m:t>
                                          </m:r>
                                        </m:sup>
                                      </m:sSup>
                                    </m:e>
                                  </m:d>
                                </m:e>
                                <m:sup>
                                  <m:r>
                                    <a:rPr lang="en-US" i="1">
                                      <a:latin typeface="Cambria Math"/>
                                    </a:rPr>
                                    <m:t>2</m:t>
                                  </m:r>
                                </m:sup>
                              </m:sSup>
                            </m:e>
                          </m:nary>
                        </m:e>
                      </m:rad>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7010401" y="5562600"/>
                <a:ext cx="3564887" cy="1169936"/>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041243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Canonical </a:t>
            </a:r>
            <a:r>
              <a:rPr lang="en-US" dirty="0" err="1"/>
              <a:t>Hyperplane</a:t>
            </a:r>
            <a:r>
              <a:rPr lang="en-US" dirty="0"/>
              <a:t>: Solution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10000"/>
              </a:bodyPr>
              <a:lstStyle/>
              <a:p>
                <a:r>
                  <a:rPr lang="en-US" b="1" dirty="0">
                    <a:solidFill>
                      <a:srgbClr val="D60093"/>
                    </a:solidFill>
                  </a:rPr>
                  <a:t>Want to maximize margin </a:t>
                </a:r>
                <a14:m>
                  <m:oMath xmlns:m="http://schemas.openxmlformats.org/officeDocument/2006/math">
                    <m:r>
                      <a:rPr lang="en-US" b="1" i="1" smtClean="0">
                        <a:solidFill>
                          <a:srgbClr val="D60093"/>
                        </a:solidFill>
                        <a:latin typeface="Cambria Math"/>
                      </a:rPr>
                      <m:t>𝜸</m:t>
                    </m:r>
                  </m:oMath>
                </a14:m>
                <a:r>
                  <a:rPr lang="en-US" b="1" dirty="0">
                    <a:solidFill>
                      <a:srgbClr val="D60093"/>
                    </a:solidFill>
                  </a:rPr>
                  <a:t>!</a:t>
                </a:r>
              </a:p>
              <a:p>
                <a:r>
                  <a:rPr lang="en-US" b="1" dirty="0">
                    <a:solidFill>
                      <a:srgbClr val="0000FF"/>
                    </a:solidFill>
                  </a:rPr>
                  <a:t>What is the relation </a:t>
                </a:r>
                <a:br>
                  <a:rPr lang="en-US" b="1" dirty="0">
                    <a:solidFill>
                      <a:srgbClr val="0000FF"/>
                    </a:solidFill>
                  </a:rPr>
                </a:br>
                <a:r>
                  <a:rPr lang="en-US" b="1" dirty="0">
                    <a:solidFill>
                      <a:srgbClr val="0000FF"/>
                    </a:solidFill>
                  </a:rPr>
                  <a:t>between x</a:t>
                </a:r>
                <a:r>
                  <a:rPr lang="en-US" b="1" baseline="-25000" dirty="0">
                    <a:solidFill>
                      <a:srgbClr val="0000FF"/>
                    </a:solidFill>
                  </a:rPr>
                  <a:t>1</a:t>
                </a:r>
                <a:r>
                  <a:rPr lang="en-US" b="1" dirty="0">
                    <a:solidFill>
                      <a:srgbClr val="0000FF"/>
                    </a:solidFill>
                  </a:rPr>
                  <a:t> and x</a:t>
                </a:r>
                <a:r>
                  <a:rPr lang="en-US" b="1" baseline="-25000" dirty="0">
                    <a:solidFill>
                      <a:srgbClr val="0000FF"/>
                    </a:solidFill>
                  </a:rPr>
                  <a:t>2</a:t>
                </a:r>
                <a:r>
                  <a:rPr lang="en-US" b="1" dirty="0">
                    <a:solidFill>
                      <a:srgbClr val="0000FF"/>
                    </a:solidFill>
                  </a:rPr>
                  <a:t>?</a:t>
                </a:r>
              </a:p>
              <a:p>
                <a:pPr lvl="1"/>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a:rPr>
                          <m:t>𝒙</m:t>
                        </m:r>
                      </m:e>
                      <m:sub>
                        <m:r>
                          <a:rPr lang="en-US" b="1" i="1" smtClean="0">
                            <a:latin typeface="Cambria Math"/>
                          </a:rPr>
                          <m:t>𝟏</m:t>
                        </m:r>
                      </m:sub>
                    </m:sSub>
                    <m:r>
                      <a:rPr lang="en-US" b="1" i="1">
                        <a:latin typeface="Cambria Math"/>
                      </a:rPr>
                      <m:t>=</m:t>
                    </m:r>
                    <m:sSub>
                      <m:sSubPr>
                        <m:ctrlPr>
                          <a:rPr lang="en-US" b="1" i="1" smtClean="0">
                            <a:latin typeface="Cambria Math" panose="02040503050406030204" pitchFamily="18" charset="0"/>
                          </a:rPr>
                        </m:ctrlPr>
                      </m:sSubPr>
                      <m:e>
                        <m:r>
                          <a:rPr lang="en-US" b="1" i="1" smtClean="0">
                            <a:latin typeface="Cambria Math"/>
                          </a:rPr>
                          <m:t>𝒙</m:t>
                        </m:r>
                      </m:e>
                      <m:sub>
                        <m:r>
                          <a:rPr lang="en-US" b="1" i="1" smtClean="0">
                            <a:latin typeface="Cambria Math"/>
                          </a:rPr>
                          <m:t>𝟐</m:t>
                        </m:r>
                      </m:sub>
                    </m:sSub>
                    <m:r>
                      <a:rPr lang="en-US" b="1" i="1">
                        <a:latin typeface="Cambria Math"/>
                      </a:rPr>
                      <m:t>+</m:t>
                    </m:r>
                    <m:r>
                      <a:rPr lang="en-US" b="1" i="1">
                        <a:latin typeface="Cambria Math"/>
                      </a:rPr>
                      <m:t>𝟐</m:t>
                    </m:r>
                    <m:r>
                      <a:rPr lang="en-US" b="1" i="1">
                        <a:latin typeface="Cambria Math"/>
                      </a:rPr>
                      <m:t>𝜸</m:t>
                    </m:r>
                    <m:f>
                      <m:fPr>
                        <m:ctrlPr>
                          <a:rPr lang="en-US" b="1" i="1">
                            <a:latin typeface="Cambria Math" panose="02040503050406030204" pitchFamily="18" charset="0"/>
                          </a:rPr>
                        </m:ctrlPr>
                      </m:fPr>
                      <m:num>
                        <m:r>
                          <a:rPr lang="en-US" b="1" i="1">
                            <a:latin typeface="Cambria Math"/>
                          </a:rPr>
                          <m:t>𝒘</m:t>
                        </m:r>
                      </m:num>
                      <m:den>
                        <m:r>
                          <a:rPr lang="en-US" b="1" i="1">
                            <a:latin typeface="Cambria Math"/>
                          </a:rPr>
                          <m:t>||</m:t>
                        </m:r>
                        <m:r>
                          <a:rPr lang="en-US" b="1" i="1">
                            <a:latin typeface="Cambria Math"/>
                          </a:rPr>
                          <m:t>𝒘</m:t>
                        </m:r>
                        <m:r>
                          <a:rPr lang="en-US" b="1" i="1">
                            <a:latin typeface="Cambria Math"/>
                          </a:rPr>
                          <m:t>||</m:t>
                        </m:r>
                      </m:den>
                    </m:f>
                  </m:oMath>
                </a14:m>
                <a:endParaRPr lang="en-US" dirty="0">
                  <a:solidFill>
                    <a:schemeClr val="accent3"/>
                  </a:solidFill>
                </a:endParaRPr>
              </a:p>
              <a:p>
                <a:pPr lvl="1"/>
                <a:r>
                  <a:rPr lang="en-US" b="1" dirty="0">
                    <a:solidFill>
                      <a:srgbClr val="D60093"/>
                    </a:solidFill>
                  </a:rPr>
                  <a:t>We also know:</a:t>
                </a:r>
              </a:p>
              <a:p>
                <a:pPr lvl="2"/>
                <a14:m>
                  <m:oMath xmlns:m="http://schemas.openxmlformats.org/officeDocument/2006/math">
                    <m:r>
                      <a:rPr lang="en-US" b="1" i="1">
                        <a:latin typeface="Cambria Math"/>
                      </a:rPr>
                      <m:t>𝒘</m:t>
                    </m:r>
                    <m:r>
                      <a:rPr lang="en-US" b="1" i="1">
                        <a:latin typeface="Cambria Math"/>
                      </a:rPr>
                      <m:t>⋅</m:t>
                    </m:r>
                    <m:sSub>
                      <m:sSubPr>
                        <m:ctrlPr>
                          <a:rPr lang="en-US" b="1" i="1" smtClean="0">
                            <a:latin typeface="Cambria Math" panose="02040503050406030204" pitchFamily="18" charset="0"/>
                          </a:rPr>
                        </m:ctrlPr>
                      </m:sSubPr>
                      <m:e>
                        <m:r>
                          <a:rPr lang="en-US" b="1" i="1" smtClean="0">
                            <a:latin typeface="Cambria Math"/>
                          </a:rPr>
                          <m:t>𝒙</m:t>
                        </m:r>
                      </m:e>
                      <m:sub>
                        <m:r>
                          <a:rPr lang="en-US" b="1" i="1" smtClean="0">
                            <a:latin typeface="Cambria Math"/>
                          </a:rPr>
                          <m:t>𝟏</m:t>
                        </m:r>
                      </m:sub>
                    </m:sSub>
                    <m:r>
                      <a:rPr lang="en-US" b="1" i="1">
                        <a:latin typeface="Cambria Math"/>
                      </a:rPr>
                      <m:t>+</m:t>
                    </m:r>
                    <m:r>
                      <a:rPr lang="en-US" b="1" i="1">
                        <a:latin typeface="Cambria Math"/>
                      </a:rPr>
                      <m:t>𝒃</m:t>
                    </m:r>
                    <m:r>
                      <a:rPr lang="en-US" b="1" i="1">
                        <a:latin typeface="Cambria Math"/>
                      </a:rPr>
                      <m:t>=+</m:t>
                    </m:r>
                    <m:r>
                      <a:rPr lang="en-US" b="1" i="1">
                        <a:latin typeface="Cambria Math"/>
                      </a:rPr>
                      <m:t>𝟏</m:t>
                    </m:r>
                  </m:oMath>
                </a14:m>
                <a:endParaRPr lang="en-US" b="1" dirty="0"/>
              </a:p>
              <a:p>
                <a:pPr lvl="2"/>
                <a14:m>
                  <m:oMath xmlns:m="http://schemas.openxmlformats.org/officeDocument/2006/math">
                    <m:r>
                      <a:rPr lang="en-US" b="1" i="1">
                        <a:latin typeface="Cambria Math"/>
                      </a:rPr>
                      <m:t>𝒘</m:t>
                    </m:r>
                    <m:r>
                      <a:rPr lang="en-US" b="1" i="1">
                        <a:latin typeface="Cambria Math"/>
                      </a:rPr>
                      <m:t>⋅</m:t>
                    </m:r>
                    <m:sSub>
                      <m:sSubPr>
                        <m:ctrlPr>
                          <a:rPr lang="en-US" b="1" i="1" smtClean="0">
                            <a:latin typeface="Cambria Math" panose="02040503050406030204" pitchFamily="18" charset="0"/>
                          </a:rPr>
                        </m:ctrlPr>
                      </m:sSubPr>
                      <m:e>
                        <m:r>
                          <a:rPr lang="en-US" b="1" i="1" smtClean="0">
                            <a:latin typeface="Cambria Math"/>
                          </a:rPr>
                          <m:t>𝒙</m:t>
                        </m:r>
                      </m:e>
                      <m:sub>
                        <m:r>
                          <a:rPr lang="en-US" b="1" i="1" smtClean="0">
                            <a:latin typeface="Cambria Math"/>
                          </a:rPr>
                          <m:t>𝟐</m:t>
                        </m:r>
                      </m:sub>
                    </m:sSub>
                    <m:r>
                      <a:rPr lang="en-US" b="1" i="1">
                        <a:latin typeface="Cambria Math"/>
                      </a:rPr>
                      <m:t>+</m:t>
                    </m:r>
                    <m:r>
                      <a:rPr lang="en-US" b="1" i="1">
                        <a:latin typeface="Cambria Math"/>
                      </a:rPr>
                      <m:t>𝒃</m:t>
                    </m:r>
                    <m:r>
                      <a:rPr lang="en-US" b="1" i="1">
                        <a:latin typeface="Cambria Math"/>
                      </a:rPr>
                      <m:t>=−</m:t>
                    </m:r>
                    <m:r>
                      <a:rPr lang="en-US" b="1" i="1">
                        <a:latin typeface="Cambria Math"/>
                      </a:rPr>
                      <m:t>𝟏</m:t>
                    </m:r>
                  </m:oMath>
                </a14:m>
                <a:endParaRPr lang="en-US" b="1" dirty="0"/>
              </a:p>
              <a:p>
                <a:r>
                  <a:rPr lang="en-US" b="1" dirty="0">
                    <a:solidFill>
                      <a:srgbClr val="D60093"/>
                    </a:solidFill>
                  </a:rPr>
                  <a:t>So: </a:t>
                </a:r>
              </a:p>
              <a:p>
                <a:pPr lvl="1"/>
                <a14:m>
                  <m:oMath xmlns:m="http://schemas.openxmlformats.org/officeDocument/2006/math">
                    <m:r>
                      <a:rPr lang="en-US" b="1" i="1">
                        <a:latin typeface="Cambria Math"/>
                      </a:rPr>
                      <m:t>𝒘</m:t>
                    </m:r>
                    <m:r>
                      <a:rPr lang="en-US" b="1" i="1">
                        <a:latin typeface="Cambria Math"/>
                      </a:rPr>
                      <m:t>⋅</m:t>
                    </m:r>
                    <m:sSub>
                      <m:sSubPr>
                        <m:ctrlPr>
                          <a:rPr lang="en-US" b="1" i="1">
                            <a:latin typeface="Cambria Math" panose="02040503050406030204" pitchFamily="18" charset="0"/>
                          </a:rPr>
                        </m:ctrlPr>
                      </m:sSubPr>
                      <m:e>
                        <m:r>
                          <a:rPr lang="en-US" b="1" i="1">
                            <a:latin typeface="Cambria Math"/>
                          </a:rPr>
                          <m:t>𝒙</m:t>
                        </m:r>
                      </m:e>
                      <m:sub>
                        <m:r>
                          <a:rPr lang="en-US" b="1" i="1">
                            <a:latin typeface="Cambria Math"/>
                          </a:rPr>
                          <m:t>𝟏</m:t>
                        </m:r>
                      </m:sub>
                    </m:sSub>
                    <m:r>
                      <a:rPr lang="en-US" b="1" i="1">
                        <a:latin typeface="Cambria Math"/>
                      </a:rPr>
                      <m:t>+</m:t>
                    </m:r>
                    <m:r>
                      <a:rPr lang="en-US" b="1" i="1">
                        <a:latin typeface="Cambria Math"/>
                      </a:rPr>
                      <m:t>𝒃</m:t>
                    </m:r>
                    <m:r>
                      <a:rPr lang="en-US" b="1" i="1">
                        <a:latin typeface="Cambria Math"/>
                      </a:rPr>
                      <m:t>=+</m:t>
                    </m:r>
                    <m:r>
                      <a:rPr lang="en-US" b="1" i="1">
                        <a:latin typeface="Cambria Math"/>
                      </a:rPr>
                      <m:t>𝟏</m:t>
                    </m:r>
                  </m:oMath>
                </a14:m>
                <a:endParaRPr lang="en-US" b="1" dirty="0">
                  <a:solidFill>
                    <a:srgbClr val="D60093"/>
                  </a:solidFill>
                </a:endParaRPr>
              </a:p>
              <a:p>
                <a:pPr lvl="1"/>
                <a14:m>
                  <m:oMath xmlns:m="http://schemas.openxmlformats.org/officeDocument/2006/math">
                    <m:r>
                      <a:rPr lang="en-US" b="1" i="1">
                        <a:latin typeface="Cambria Math"/>
                      </a:rPr>
                      <m:t>𝒘</m:t>
                    </m:r>
                    <m:d>
                      <m:dPr>
                        <m:ctrlPr>
                          <a:rPr lang="en-US" b="1" i="1">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a:rPr>
                              <m:t>𝒙</m:t>
                            </m:r>
                          </m:e>
                          <m:sub>
                            <m:r>
                              <a:rPr lang="en-US" b="1" i="1" smtClean="0">
                                <a:latin typeface="Cambria Math"/>
                              </a:rPr>
                              <m:t>𝟐</m:t>
                            </m:r>
                          </m:sub>
                        </m:sSub>
                        <m:r>
                          <a:rPr lang="en-US" b="1" i="1">
                            <a:latin typeface="Cambria Math"/>
                          </a:rPr>
                          <m:t>+</m:t>
                        </m:r>
                        <m:r>
                          <a:rPr lang="en-US" b="1" i="1">
                            <a:latin typeface="Cambria Math"/>
                          </a:rPr>
                          <m:t>𝟐</m:t>
                        </m:r>
                        <m:r>
                          <a:rPr lang="en-US" b="1" i="1">
                            <a:latin typeface="Cambria Math"/>
                          </a:rPr>
                          <m:t>𝜸</m:t>
                        </m:r>
                        <m:f>
                          <m:fPr>
                            <m:ctrlPr>
                              <a:rPr lang="en-US" b="1" i="1">
                                <a:latin typeface="Cambria Math" panose="02040503050406030204" pitchFamily="18" charset="0"/>
                              </a:rPr>
                            </m:ctrlPr>
                          </m:fPr>
                          <m:num>
                            <m:r>
                              <a:rPr lang="en-US" b="1" i="1">
                                <a:latin typeface="Cambria Math"/>
                              </a:rPr>
                              <m:t>𝒘</m:t>
                            </m:r>
                          </m:num>
                          <m:den>
                            <m:r>
                              <a:rPr lang="en-US" b="1" i="1">
                                <a:latin typeface="Cambria Math"/>
                              </a:rPr>
                              <m:t>||</m:t>
                            </m:r>
                            <m:r>
                              <a:rPr lang="en-US" b="1" i="1">
                                <a:latin typeface="Cambria Math"/>
                              </a:rPr>
                              <m:t>𝒘</m:t>
                            </m:r>
                            <m:r>
                              <a:rPr lang="en-US" b="1" i="1">
                                <a:latin typeface="Cambria Math"/>
                              </a:rPr>
                              <m:t>||</m:t>
                            </m:r>
                          </m:den>
                        </m:f>
                      </m:e>
                    </m:d>
                    <m:r>
                      <a:rPr lang="en-US" b="1" i="1">
                        <a:latin typeface="Cambria Math"/>
                      </a:rPr>
                      <m:t>+</m:t>
                    </m:r>
                    <m:r>
                      <a:rPr lang="en-US" b="1" i="1">
                        <a:latin typeface="Cambria Math"/>
                      </a:rPr>
                      <m:t>𝒃</m:t>
                    </m:r>
                    <m:r>
                      <a:rPr lang="en-US" b="1" i="1">
                        <a:latin typeface="Cambria Math"/>
                      </a:rPr>
                      <m:t>=+</m:t>
                    </m:r>
                    <m:r>
                      <a:rPr lang="en-US" b="1" i="1">
                        <a:latin typeface="Cambria Math"/>
                      </a:rPr>
                      <m:t>𝟏</m:t>
                    </m:r>
                  </m:oMath>
                </a14:m>
                <a:endParaRPr lang="en-US" dirty="0"/>
              </a:p>
              <a:p>
                <a:pPr lvl="1"/>
                <a14:m>
                  <m:oMath xmlns:m="http://schemas.openxmlformats.org/officeDocument/2006/math">
                    <m:r>
                      <a:rPr lang="en-US" b="1" i="1">
                        <a:latin typeface="Cambria Math"/>
                      </a:rPr>
                      <m:t>𝒘</m:t>
                    </m:r>
                    <m:r>
                      <a:rPr lang="en-US" b="1" i="1">
                        <a:latin typeface="Cambria Math"/>
                      </a:rPr>
                      <m:t>⋅</m:t>
                    </m:r>
                    <m:sSub>
                      <m:sSubPr>
                        <m:ctrlPr>
                          <a:rPr lang="en-US" b="1" i="1" smtClean="0">
                            <a:latin typeface="Cambria Math" panose="02040503050406030204" pitchFamily="18" charset="0"/>
                          </a:rPr>
                        </m:ctrlPr>
                      </m:sSubPr>
                      <m:e>
                        <m:r>
                          <a:rPr lang="en-US" b="1" i="1" smtClean="0">
                            <a:latin typeface="Cambria Math"/>
                          </a:rPr>
                          <m:t>𝒙</m:t>
                        </m:r>
                      </m:e>
                      <m:sub>
                        <m:r>
                          <a:rPr lang="en-US" b="1" i="1" smtClean="0">
                            <a:latin typeface="Cambria Math"/>
                          </a:rPr>
                          <m:t>𝟐</m:t>
                        </m:r>
                      </m:sub>
                    </m:sSub>
                    <m:r>
                      <a:rPr lang="en-US" b="1" i="1">
                        <a:latin typeface="Cambria Math"/>
                      </a:rPr>
                      <m:t>+</m:t>
                    </m:r>
                    <m:r>
                      <a:rPr lang="en-US" b="1" i="1">
                        <a:latin typeface="Cambria Math"/>
                      </a:rPr>
                      <m:t>𝒃</m:t>
                    </m:r>
                    <m:r>
                      <a:rPr lang="en-US" b="1" i="1">
                        <a:latin typeface="Cambria Math"/>
                      </a:rPr>
                      <m:t>+</m:t>
                    </m:r>
                    <m:r>
                      <a:rPr lang="en-US" b="1" i="1">
                        <a:latin typeface="Cambria Math"/>
                      </a:rPr>
                      <m:t>𝟐</m:t>
                    </m:r>
                    <m:r>
                      <a:rPr lang="en-US" b="1" i="1">
                        <a:latin typeface="Cambria Math"/>
                      </a:rPr>
                      <m:t>𝜸</m:t>
                    </m:r>
                    <m:f>
                      <m:fPr>
                        <m:ctrlPr>
                          <a:rPr lang="en-US" b="1" i="1">
                            <a:latin typeface="Cambria Math" panose="02040503050406030204" pitchFamily="18" charset="0"/>
                          </a:rPr>
                        </m:ctrlPr>
                      </m:fPr>
                      <m:num>
                        <m:r>
                          <a:rPr lang="en-US" b="1" i="1">
                            <a:latin typeface="Cambria Math"/>
                          </a:rPr>
                          <m:t>𝒘</m:t>
                        </m:r>
                        <m:r>
                          <a:rPr lang="en-US" b="1" i="1">
                            <a:latin typeface="Cambria Math"/>
                          </a:rPr>
                          <m:t>⋅</m:t>
                        </m:r>
                        <m:r>
                          <a:rPr lang="en-US" b="1" i="1">
                            <a:latin typeface="Cambria Math"/>
                          </a:rPr>
                          <m:t>𝒘</m:t>
                        </m:r>
                      </m:num>
                      <m:den>
                        <m:d>
                          <m:dPr>
                            <m:begChr m:val="|"/>
                            <m:endChr m:val="|"/>
                            <m:ctrlPr>
                              <a:rPr lang="en-US" b="1" i="1">
                                <a:latin typeface="Cambria Math" panose="02040503050406030204" pitchFamily="18" charset="0"/>
                              </a:rPr>
                            </m:ctrlPr>
                          </m:dPr>
                          <m:e>
                            <m:d>
                              <m:dPr>
                                <m:begChr m:val="|"/>
                                <m:endChr m:val="|"/>
                                <m:ctrlPr>
                                  <a:rPr lang="en-US" b="1" i="1">
                                    <a:latin typeface="Cambria Math" panose="02040503050406030204" pitchFamily="18" charset="0"/>
                                  </a:rPr>
                                </m:ctrlPr>
                              </m:dPr>
                              <m:e>
                                <m:r>
                                  <a:rPr lang="en-US" b="1" i="1">
                                    <a:latin typeface="Cambria Math"/>
                                  </a:rPr>
                                  <m:t>𝒘</m:t>
                                </m:r>
                              </m:e>
                            </m:d>
                          </m:e>
                        </m:d>
                      </m:den>
                    </m:f>
                    <m:r>
                      <a:rPr lang="en-US" b="1" i="1" smtClean="0">
                        <a:latin typeface="Cambria Math"/>
                      </a:rPr>
                      <m:t>=+</m:t>
                    </m:r>
                    <m:r>
                      <a:rPr lang="en-US" b="1" i="1" smtClean="0">
                        <a:latin typeface="Cambria Math"/>
                      </a:rPr>
                      <m:t>𝟏</m:t>
                    </m:r>
                  </m:oMath>
                </a14:m>
                <a:endParaRPr lang="en-US" dirty="0"/>
              </a:p>
              <a:p>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812" t="-2661"/>
                </a:stretch>
              </a:blipFill>
            </p:spPr>
            <p:txBody>
              <a:bodyPr/>
              <a:lstStyle/>
              <a:p>
                <a:r>
                  <a:rPr lang="zh-CN" altLang="en-US">
                    <a:noFill/>
                  </a:rPr>
                  <a:t> </a:t>
                </a:r>
              </a:p>
            </p:txBody>
          </p:sp>
        </mc:Fallback>
      </mc:AlternateContent>
      <p:sp>
        <p:nvSpPr>
          <p:cNvPr id="6" name="Slide Number Placeholder 5"/>
          <p:cNvSpPr>
            <a:spLocks noGrp="1"/>
          </p:cNvSpPr>
          <p:nvPr>
            <p:ph type="sldNum" sz="quarter" idx="12"/>
          </p:nvPr>
        </p:nvSpPr>
        <p:spPr/>
        <p:txBody>
          <a:bodyPr/>
          <a:lstStyle/>
          <a:p>
            <a:fld id="{19B12225-5612-419B-A8D5-4B8EEE4C217E}" type="slidenum">
              <a:rPr lang="en-US" smtClean="0"/>
              <a:pPr/>
              <a:t>42</a:t>
            </a:fld>
            <a:endParaRPr lang="en-US" dirty="0"/>
          </a:p>
        </p:txBody>
      </p:sp>
      <p:pic>
        <p:nvPicPr>
          <p:cNvPr id="33" name="Picture 2"/>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6477001" y="914400"/>
            <a:ext cx="5174487" cy="4191000"/>
          </a:xfrm>
          <a:prstGeom prst="rect">
            <a:avLst/>
          </a:prstGeom>
          <a:noFill/>
          <a:ln w="9525">
            <a:noFill/>
            <a:miter lim="800000"/>
            <a:headEnd/>
            <a:tailEnd/>
          </a:ln>
        </p:spPr>
      </p:pic>
      <p:sp>
        <p:nvSpPr>
          <p:cNvPr id="16" name="TextBox 15"/>
          <p:cNvSpPr txBox="1"/>
          <p:nvPr/>
        </p:nvSpPr>
        <p:spPr>
          <a:xfrm rot="18429240">
            <a:off x="9129284" y="1437611"/>
            <a:ext cx="1088760" cy="369332"/>
          </a:xfrm>
          <a:prstGeom prst="rect">
            <a:avLst/>
          </a:prstGeom>
          <a:noFill/>
        </p:spPr>
        <p:txBody>
          <a:bodyPr wrap="none" rtlCol="0">
            <a:spAutoFit/>
          </a:bodyPr>
          <a:lstStyle/>
          <a:p>
            <a:r>
              <a:rPr lang="en-US" b="1" dirty="0" err="1">
                <a:solidFill>
                  <a:srgbClr val="008000"/>
                </a:solidFill>
                <a:latin typeface="Arial" pitchFamily="34" charset="0"/>
                <a:cs typeface="Arial" pitchFamily="34" charset="0"/>
              </a:rPr>
              <a:t>w</a:t>
            </a:r>
            <a:r>
              <a:rPr lang="en-US" b="1" dirty="0" err="1">
                <a:solidFill>
                  <a:srgbClr val="008000"/>
                </a:solidFill>
                <a:latin typeface="Arial" pitchFamily="34" charset="0"/>
                <a:cs typeface="Arial" pitchFamily="34" charset="0"/>
                <a:sym typeface="Symbol"/>
              </a:rPr>
              <a:t></a:t>
            </a:r>
            <a:r>
              <a:rPr lang="en-US" b="1" dirty="0" err="1">
                <a:solidFill>
                  <a:srgbClr val="008000"/>
                </a:solidFill>
                <a:latin typeface="Arial" pitchFamily="34" charset="0"/>
                <a:cs typeface="Arial" pitchFamily="34" charset="0"/>
              </a:rPr>
              <a:t>x+b</a:t>
            </a:r>
            <a:r>
              <a:rPr lang="en-US" b="1" dirty="0">
                <a:solidFill>
                  <a:srgbClr val="008000"/>
                </a:solidFill>
                <a:latin typeface="Arial" pitchFamily="34" charset="0"/>
                <a:cs typeface="Arial" pitchFamily="34" charset="0"/>
              </a:rPr>
              <a:t>=0</a:t>
            </a:r>
          </a:p>
        </p:txBody>
      </p:sp>
      <p:sp>
        <p:nvSpPr>
          <p:cNvPr id="17" name="TextBox 16"/>
          <p:cNvSpPr txBox="1"/>
          <p:nvPr/>
        </p:nvSpPr>
        <p:spPr>
          <a:xfrm rot="18429240">
            <a:off x="9345734" y="1833279"/>
            <a:ext cx="1223412" cy="369332"/>
          </a:xfrm>
          <a:prstGeom prst="rect">
            <a:avLst/>
          </a:prstGeom>
          <a:noFill/>
        </p:spPr>
        <p:txBody>
          <a:bodyPr wrap="none" rtlCol="0">
            <a:spAutoFit/>
          </a:bodyPr>
          <a:lstStyle/>
          <a:p>
            <a:r>
              <a:rPr lang="en-US" b="1" dirty="0" err="1">
                <a:solidFill>
                  <a:srgbClr val="008000"/>
                </a:solidFill>
                <a:latin typeface="Arial" pitchFamily="34" charset="0"/>
                <a:cs typeface="Arial" pitchFamily="34" charset="0"/>
              </a:rPr>
              <a:t>w</a:t>
            </a:r>
            <a:r>
              <a:rPr lang="en-US" b="1" dirty="0" err="1">
                <a:solidFill>
                  <a:srgbClr val="008000"/>
                </a:solidFill>
                <a:latin typeface="Arial" pitchFamily="34" charset="0"/>
                <a:cs typeface="Arial" pitchFamily="34" charset="0"/>
                <a:sym typeface="Symbol"/>
              </a:rPr>
              <a:t></a:t>
            </a:r>
            <a:r>
              <a:rPr lang="en-US" b="1" dirty="0" err="1">
                <a:solidFill>
                  <a:srgbClr val="008000"/>
                </a:solidFill>
                <a:latin typeface="Arial" pitchFamily="34" charset="0"/>
                <a:cs typeface="Arial" pitchFamily="34" charset="0"/>
              </a:rPr>
              <a:t>x+b</a:t>
            </a:r>
            <a:r>
              <a:rPr lang="en-US" b="1" dirty="0">
                <a:solidFill>
                  <a:srgbClr val="008000"/>
                </a:solidFill>
                <a:latin typeface="Arial" pitchFamily="34" charset="0"/>
                <a:cs typeface="Arial" pitchFamily="34" charset="0"/>
              </a:rPr>
              <a:t>=+1</a:t>
            </a:r>
          </a:p>
        </p:txBody>
      </p:sp>
      <p:sp>
        <p:nvSpPr>
          <p:cNvPr id="18" name="TextBox 17"/>
          <p:cNvSpPr txBox="1"/>
          <p:nvPr/>
        </p:nvSpPr>
        <p:spPr>
          <a:xfrm rot="18429240">
            <a:off x="8621794" y="1374555"/>
            <a:ext cx="1165704" cy="369332"/>
          </a:xfrm>
          <a:prstGeom prst="rect">
            <a:avLst/>
          </a:prstGeom>
          <a:noFill/>
        </p:spPr>
        <p:txBody>
          <a:bodyPr wrap="none" rtlCol="0">
            <a:spAutoFit/>
          </a:bodyPr>
          <a:lstStyle/>
          <a:p>
            <a:r>
              <a:rPr lang="en-US" b="1" dirty="0" err="1">
                <a:solidFill>
                  <a:srgbClr val="008000"/>
                </a:solidFill>
                <a:latin typeface="Arial" pitchFamily="34" charset="0"/>
                <a:cs typeface="Arial" pitchFamily="34" charset="0"/>
              </a:rPr>
              <a:t>w</a:t>
            </a:r>
            <a:r>
              <a:rPr lang="en-US" b="1" dirty="0" err="1">
                <a:solidFill>
                  <a:srgbClr val="008000"/>
                </a:solidFill>
                <a:latin typeface="Arial" pitchFamily="34" charset="0"/>
                <a:cs typeface="Arial" pitchFamily="34" charset="0"/>
                <a:sym typeface="Symbol"/>
              </a:rPr>
              <a:t></a:t>
            </a:r>
            <a:r>
              <a:rPr lang="en-US" b="1" dirty="0" err="1">
                <a:solidFill>
                  <a:srgbClr val="008000"/>
                </a:solidFill>
                <a:latin typeface="Arial" pitchFamily="34" charset="0"/>
                <a:cs typeface="Arial" pitchFamily="34" charset="0"/>
              </a:rPr>
              <a:t>x+b</a:t>
            </a:r>
            <a:r>
              <a:rPr lang="en-US" b="1" dirty="0">
                <a:solidFill>
                  <a:srgbClr val="008000"/>
                </a:solidFill>
                <a:latin typeface="Arial" pitchFamily="34" charset="0"/>
                <a:cs typeface="Arial" pitchFamily="34" charset="0"/>
              </a:rPr>
              <a:t>=-1</a:t>
            </a:r>
          </a:p>
        </p:txBody>
      </p:sp>
      <p:sp>
        <p:nvSpPr>
          <p:cNvPr id="24" name="Rectangle 23"/>
          <p:cNvSpPr/>
          <p:nvPr/>
        </p:nvSpPr>
        <p:spPr>
          <a:xfrm>
            <a:off x="8193459" y="2467429"/>
            <a:ext cx="482824" cy="461665"/>
          </a:xfrm>
          <a:prstGeom prst="rect">
            <a:avLst/>
          </a:prstGeom>
        </p:spPr>
        <p:txBody>
          <a:bodyPr wrap="none">
            <a:spAutoFit/>
          </a:bodyPr>
          <a:lstStyle/>
          <a:p>
            <a:r>
              <a:rPr lang="en-US" sz="2400" b="1" dirty="0">
                <a:solidFill>
                  <a:srgbClr val="008000"/>
                </a:solidFill>
                <a:latin typeface="Arial" pitchFamily="34" charset="0"/>
                <a:cs typeface="Arial" pitchFamily="34" charset="0"/>
                <a:sym typeface="Symbol"/>
              </a:rPr>
              <a:t>2</a:t>
            </a:r>
            <a:endParaRPr lang="en-US" sz="2400" b="1" dirty="0">
              <a:solidFill>
                <a:srgbClr val="008000"/>
              </a:solidFill>
              <a:latin typeface="Arial" pitchFamily="34" charset="0"/>
              <a:cs typeface="Arial" pitchFamily="34" charset="0"/>
            </a:endParaRPr>
          </a:p>
        </p:txBody>
      </p:sp>
      <p:grpSp>
        <p:nvGrpSpPr>
          <p:cNvPr id="12" name="Group 11"/>
          <p:cNvGrpSpPr/>
          <p:nvPr/>
        </p:nvGrpSpPr>
        <p:grpSpPr>
          <a:xfrm>
            <a:off x="2613562" y="6324600"/>
            <a:ext cx="1785258" cy="437254"/>
            <a:chOff x="1089562" y="6332878"/>
            <a:chExt cx="1785258" cy="437254"/>
          </a:xfrm>
        </p:grpSpPr>
        <p:sp>
          <p:nvSpPr>
            <p:cNvPr id="34" name="Right Brace 33"/>
            <p:cNvSpPr/>
            <p:nvPr/>
          </p:nvSpPr>
          <p:spPr>
            <a:xfrm rot="5400000">
              <a:off x="1915964" y="5506476"/>
              <a:ext cx="132454" cy="1785258"/>
            </a:xfrm>
            <a:prstGeom prst="rightBrace">
              <a:avLst>
                <a:gd name="adj1" fmla="val 29431"/>
                <a:gd name="adj2" fmla="val 50000"/>
              </a:avLst>
            </a:prstGeom>
            <a:ln w="28575">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5" name="TextBox 34"/>
            <p:cNvSpPr txBox="1"/>
            <p:nvPr/>
          </p:nvSpPr>
          <p:spPr>
            <a:xfrm>
              <a:off x="1752600" y="6400800"/>
              <a:ext cx="389850" cy="369332"/>
            </a:xfrm>
            <a:prstGeom prst="rect">
              <a:avLst/>
            </a:prstGeom>
            <a:noFill/>
          </p:spPr>
          <p:txBody>
            <a:bodyPr wrap="none" rtlCol="0">
              <a:spAutoFit/>
            </a:bodyPr>
            <a:lstStyle/>
            <a:p>
              <a:r>
                <a:rPr lang="en-US" b="1" dirty="0">
                  <a:solidFill>
                    <a:srgbClr val="008000"/>
                  </a:solidFill>
                  <a:latin typeface="Arial" pitchFamily="34" charset="0"/>
                  <a:cs typeface="Arial" pitchFamily="34" charset="0"/>
                </a:rPr>
                <a:t>-1</a:t>
              </a:r>
            </a:p>
          </p:txBody>
        </p:sp>
      </p:grpSp>
      <p:graphicFrame>
        <p:nvGraphicFramePr>
          <p:cNvPr id="4140" name="Object 44"/>
          <p:cNvGraphicFramePr>
            <a:graphicFrameLocks noChangeAspect="1"/>
          </p:cNvGraphicFramePr>
          <p:nvPr/>
        </p:nvGraphicFramePr>
        <p:xfrm>
          <a:off x="6705600" y="5448903"/>
          <a:ext cx="2743200" cy="1141794"/>
        </p:xfrm>
        <a:graphic>
          <a:graphicData uri="http://schemas.openxmlformats.org/presentationml/2006/ole">
            <mc:AlternateContent xmlns:mc="http://schemas.openxmlformats.org/markup-compatibility/2006">
              <mc:Choice xmlns:v="urn:schemas-microsoft-com:vml" Requires="v">
                <p:oleObj spid="_x0000_s4103" name="Equation" r:id="rId6" imgW="1130040" imgH="469800" progId="Equation.3">
                  <p:embed/>
                </p:oleObj>
              </mc:Choice>
              <mc:Fallback>
                <p:oleObj name="Equation" r:id="rId6" imgW="1130040" imgH="469800" progId="Equation.3">
                  <p:embed/>
                  <p:pic>
                    <p:nvPicPr>
                      <p:cNvPr id="4140" name="Object 4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05600" y="5448903"/>
                        <a:ext cx="2743200" cy="1141794"/>
                      </a:xfrm>
                      <a:prstGeom prst="rect">
                        <a:avLst/>
                      </a:prstGeom>
                      <a:noFill/>
                      <a:ln w="38100">
                        <a:solidFill>
                          <a:srgbClr val="0000FF"/>
                        </a:solidFill>
                        <a:miter lim="800000"/>
                        <a:headEnd/>
                        <a:tailEnd/>
                      </a:ln>
                    </p:spPr>
                  </p:pic>
                </p:oleObj>
              </mc:Fallback>
            </mc:AlternateContent>
          </a:graphicData>
        </a:graphic>
      </p:graphicFrame>
      <p:graphicFrame>
        <p:nvGraphicFramePr>
          <p:cNvPr id="4141" name="Object 45"/>
          <p:cNvGraphicFramePr>
            <a:graphicFrameLocks noChangeAspect="1"/>
          </p:cNvGraphicFramePr>
          <p:nvPr/>
        </p:nvGraphicFramePr>
        <p:xfrm>
          <a:off x="9690071" y="6395345"/>
          <a:ext cx="966608" cy="360675"/>
        </p:xfrm>
        <a:graphic>
          <a:graphicData uri="http://schemas.openxmlformats.org/presentationml/2006/ole">
            <mc:AlternateContent xmlns:mc="http://schemas.openxmlformats.org/markup-compatibility/2006">
              <mc:Choice xmlns:v="urn:schemas-microsoft-com:vml" Requires="v">
                <p:oleObj spid="_x0000_s4104" name="Equation" r:id="rId8" imgW="749160" imgH="279360" progId="Equation.3">
                  <p:embed/>
                </p:oleObj>
              </mc:Choice>
              <mc:Fallback>
                <p:oleObj name="Equation" r:id="rId8" imgW="749160" imgH="279360" progId="Equation.3">
                  <p:embed/>
                  <p:pic>
                    <p:nvPicPr>
                      <p:cNvPr id="4141" name="Object 4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90071" y="6395345"/>
                        <a:ext cx="966608" cy="360675"/>
                      </a:xfrm>
                      <a:prstGeom prst="rect">
                        <a:avLst/>
                      </a:prstGeom>
                      <a:noFill/>
                    </p:spPr>
                  </p:pic>
                </p:oleObj>
              </mc:Fallback>
            </mc:AlternateContent>
          </a:graphicData>
        </a:graphic>
      </p:graphicFrame>
      <p:sp>
        <p:nvSpPr>
          <p:cNvPr id="37" name="TextBox 36"/>
          <p:cNvSpPr txBox="1"/>
          <p:nvPr/>
        </p:nvSpPr>
        <p:spPr>
          <a:xfrm>
            <a:off x="9677400" y="6138446"/>
            <a:ext cx="708848" cy="338554"/>
          </a:xfrm>
          <a:prstGeom prst="rect">
            <a:avLst/>
          </a:prstGeom>
          <a:noFill/>
        </p:spPr>
        <p:txBody>
          <a:bodyPr wrap="none" rtlCol="0">
            <a:spAutoFit/>
          </a:bodyPr>
          <a:lstStyle/>
          <a:p>
            <a:r>
              <a:rPr lang="en-US" sz="1600" b="1" dirty="0">
                <a:solidFill>
                  <a:srgbClr val="008000"/>
                </a:solidFill>
                <a:latin typeface="Arial" pitchFamily="34" charset="0"/>
                <a:cs typeface="Arial" pitchFamily="34" charset="0"/>
              </a:rPr>
              <a:t>Note:</a:t>
            </a:r>
          </a:p>
        </p:txBody>
      </p:sp>
      <p:sp>
        <p:nvSpPr>
          <p:cNvPr id="25" name="Oval 24"/>
          <p:cNvSpPr/>
          <p:nvPr/>
        </p:nvSpPr>
        <p:spPr>
          <a:xfrm>
            <a:off x="8798745" y="3290455"/>
            <a:ext cx="109728" cy="109728"/>
          </a:xfrm>
          <a:prstGeom prst="ellipse">
            <a:avLst/>
          </a:prstGeom>
          <a:solidFill>
            <a:srgbClr val="0000FF"/>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6" name="Straight Arrow Connector 25"/>
          <p:cNvCxnSpPr/>
          <p:nvPr/>
        </p:nvCxnSpPr>
        <p:spPr>
          <a:xfrm>
            <a:off x="8114693" y="2843562"/>
            <a:ext cx="732263" cy="499947"/>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7509672" y="4464627"/>
            <a:ext cx="321864" cy="282287"/>
          </a:xfrm>
          <a:prstGeom prst="straightConnector1">
            <a:avLst/>
          </a:prstGeom>
          <a:ln w="38100">
            <a:solidFill>
              <a:srgbClr val="008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8" name="Object 37"/>
          <p:cNvGraphicFramePr>
            <a:graphicFrameLocks noChangeAspect="1"/>
          </p:cNvGraphicFramePr>
          <p:nvPr/>
        </p:nvGraphicFramePr>
        <p:xfrm>
          <a:off x="7683899" y="2577394"/>
          <a:ext cx="295275" cy="438150"/>
        </p:xfrm>
        <a:graphic>
          <a:graphicData uri="http://schemas.openxmlformats.org/presentationml/2006/ole">
            <mc:AlternateContent xmlns:mc="http://schemas.openxmlformats.org/markup-compatibility/2006">
              <mc:Choice xmlns:v="urn:schemas-microsoft-com:vml" Requires="v">
                <p:oleObj spid="_x0000_s4105" name="Equation" r:id="rId10" imgW="164880" imgH="215640" progId="Equation.3">
                  <p:embed/>
                </p:oleObj>
              </mc:Choice>
              <mc:Fallback>
                <p:oleObj name="Equation" r:id="rId10" imgW="164880" imgH="215640" progId="Equation.3">
                  <p:embed/>
                  <p:pic>
                    <p:nvPicPr>
                      <p:cNvPr id="38" name="Object 37"/>
                      <p:cNvPicPr>
                        <a:picLocks noChangeAspect="1" noChangeArrowheads="1"/>
                      </p:cNvPicPr>
                      <p:nvPr/>
                    </p:nvPicPr>
                    <p:blipFill>
                      <a:blip r:embed="rId11"/>
                      <a:srcRect/>
                      <a:stretch>
                        <a:fillRect/>
                      </a:stretch>
                    </p:blipFill>
                    <p:spPr bwMode="auto">
                      <a:xfrm>
                        <a:off x="7683899" y="2577394"/>
                        <a:ext cx="295275" cy="438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nvGraphicFramePr>
        <p:xfrm>
          <a:off x="8899525" y="3278188"/>
          <a:ext cx="273050" cy="438150"/>
        </p:xfrm>
        <a:graphic>
          <a:graphicData uri="http://schemas.openxmlformats.org/presentationml/2006/ole">
            <mc:AlternateContent xmlns:mc="http://schemas.openxmlformats.org/markup-compatibility/2006">
              <mc:Choice xmlns:v="urn:schemas-microsoft-com:vml" Requires="v">
                <p:oleObj spid="_x0000_s4106" name="Equation" r:id="rId12" imgW="152280" imgH="215640" progId="Equation.3">
                  <p:embed/>
                </p:oleObj>
              </mc:Choice>
              <mc:Fallback>
                <p:oleObj name="Equation" r:id="rId12" imgW="152280" imgH="215640" progId="Equation.3">
                  <p:embed/>
                  <p:pic>
                    <p:nvPicPr>
                      <p:cNvPr id="7"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899525" y="3278188"/>
                        <a:ext cx="27305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 name="Object 36"/>
          <p:cNvGraphicFramePr>
            <a:graphicFrameLocks noChangeAspect="1"/>
          </p:cNvGraphicFramePr>
          <p:nvPr/>
        </p:nvGraphicFramePr>
        <p:xfrm>
          <a:off x="7620001" y="4114800"/>
          <a:ext cx="466725" cy="504278"/>
        </p:xfrm>
        <a:graphic>
          <a:graphicData uri="http://schemas.openxmlformats.org/presentationml/2006/ole">
            <mc:AlternateContent xmlns:mc="http://schemas.openxmlformats.org/markup-compatibility/2006">
              <mc:Choice xmlns:v="urn:schemas-microsoft-com:vml" Requires="v">
                <p:oleObj spid="_x0000_s4107" name="Equation" r:id="rId14" imgW="342720" imgH="419040" progId="Equation.3">
                  <p:embed/>
                </p:oleObj>
              </mc:Choice>
              <mc:Fallback>
                <p:oleObj name="Equation" r:id="rId14" imgW="342720" imgH="419040" progId="Equation.3">
                  <p:embed/>
                  <p:pic>
                    <p:nvPicPr>
                      <p:cNvPr id="39" name="Object 3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620001" y="4114800"/>
                        <a:ext cx="466725" cy="504278"/>
                      </a:xfrm>
                      <a:prstGeom prst="rect">
                        <a:avLst/>
                      </a:prstGeom>
                      <a:noFill/>
                    </p:spPr>
                  </p:pic>
                </p:oleObj>
              </mc:Fallback>
            </mc:AlternateContent>
          </a:graphicData>
        </a:graphic>
      </p:graphicFrame>
    </p:spTree>
    <p:extLst>
      <p:ext uri="{BB962C8B-B14F-4D97-AF65-F5344CB8AC3E}">
        <p14:creationId xmlns:p14="http://schemas.microsoft.com/office/powerpoint/2010/main" val="2836496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4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4" grpId="0"/>
      <p:bldP spid="3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Maximizing the Margin</a:t>
            </a:r>
          </a:p>
        </p:txBody>
      </p:sp>
      <p:sp>
        <p:nvSpPr>
          <p:cNvPr id="6" name="Slide Number Placeholder 5"/>
          <p:cNvSpPr>
            <a:spLocks noGrp="1"/>
          </p:cNvSpPr>
          <p:nvPr>
            <p:ph type="sldNum" sz="quarter" idx="12"/>
          </p:nvPr>
        </p:nvSpPr>
        <p:spPr/>
        <p:txBody>
          <a:bodyPr/>
          <a:lstStyle/>
          <a:p>
            <a:fld id="{19B12225-5612-419B-A8D5-4B8EEE4C217E}" type="slidenum">
              <a:rPr lang="en-US" smtClean="0"/>
              <a:pPr/>
              <a:t>43</a:t>
            </a:fld>
            <a:endParaRPr lang="en-US" dirty="0"/>
          </a:p>
        </p:txBody>
      </p:sp>
      <p:graphicFrame>
        <p:nvGraphicFramePr>
          <p:cNvPr id="63498" name="Object 10"/>
          <p:cNvGraphicFramePr>
            <a:graphicFrameLocks noChangeAspect="1"/>
          </p:cNvGraphicFramePr>
          <p:nvPr/>
        </p:nvGraphicFramePr>
        <p:xfrm>
          <a:off x="2513445" y="1821728"/>
          <a:ext cx="3860800" cy="1160462"/>
        </p:xfrm>
        <a:graphic>
          <a:graphicData uri="http://schemas.openxmlformats.org/presentationml/2006/ole">
            <mc:AlternateContent xmlns:mc="http://schemas.openxmlformats.org/markup-compatibility/2006">
              <mc:Choice xmlns:v="urn:schemas-microsoft-com:vml" Requires="v">
                <p:oleObj spid="_x0000_s5128" name="Equation" r:id="rId4" imgW="1384200" imgH="457200" progId="Equation.3">
                  <p:embed/>
                </p:oleObj>
              </mc:Choice>
              <mc:Fallback>
                <p:oleObj name="Equation" r:id="rId4" imgW="1384200" imgH="457200" progId="Equation.3">
                  <p:embed/>
                  <p:pic>
                    <p:nvPicPr>
                      <p:cNvPr id="63498"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3445" y="1821728"/>
                        <a:ext cx="3860800" cy="1160462"/>
                      </a:xfrm>
                      <a:prstGeom prst="rect">
                        <a:avLst/>
                      </a:prstGeom>
                      <a:noFill/>
                    </p:spPr>
                  </p:pic>
                </p:oleObj>
              </mc:Fallback>
            </mc:AlternateContent>
          </a:graphicData>
        </a:graphic>
      </p:graphicFrame>
      <p:graphicFrame>
        <p:nvGraphicFramePr>
          <p:cNvPr id="27" name="Object 7"/>
          <p:cNvGraphicFramePr>
            <a:graphicFrameLocks noChangeAspect="1"/>
          </p:cNvGraphicFramePr>
          <p:nvPr/>
        </p:nvGraphicFramePr>
        <p:xfrm>
          <a:off x="2438401" y="4876801"/>
          <a:ext cx="4100513" cy="1458913"/>
        </p:xfrm>
        <a:graphic>
          <a:graphicData uri="http://schemas.openxmlformats.org/presentationml/2006/ole">
            <mc:AlternateContent xmlns:mc="http://schemas.openxmlformats.org/markup-compatibility/2006">
              <mc:Choice xmlns:v="urn:schemas-microsoft-com:vml" Requires="v">
                <p:oleObj spid="_x0000_s5129" name="Equation" r:id="rId6" imgW="1358640" imgH="482400" progId="Equation.3">
                  <p:embed/>
                </p:oleObj>
              </mc:Choice>
              <mc:Fallback>
                <p:oleObj name="Equation" r:id="rId6" imgW="1358640" imgH="482400" progId="Equation.3">
                  <p:embed/>
                  <p:pic>
                    <p:nvPicPr>
                      <p:cNvPr id="27" name="Object 7"/>
                      <p:cNvPicPr>
                        <a:picLocks noChangeAspect="1" noChangeArrowheads="1"/>
                      </p:cNvPicPr>
                      <p:nvPr/>
                    </p:nvPicPr>
                    <p:blipFill>
                      <a:blip r:embed="rId7"/>
                      <a:srcRect/>
                      <a:stretch>
                        <a:fillRect/>
                      </a:stretch>
                    </p:blipFill>
                    <p:spPr bwMode="auto">
                      <a:xfrm>
                        <a:off x="2438401" y="4876801"/>
                        <a:ext cx="4100513" cy="1458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 name="TextBox 27"/>
          <p:cNvSpPr txBox="1"/>
          <p:nvPr/>
        </p:nvSpPr>
        <p:spPr>
          <a:xfrm>
            <a:off x="2412038" y="6324600"/>
            <a:ext cx="4826962" cy="369332"/>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r>
              <a:rPr lang="en-US" b="1" dirty="0">
                <a:latin typeface="Arial" pitchFamily="34" charset="0"/>
                <a:cs typeface="Arial" pitchFamily="34" charset="0"/>
              </a:rPr>
              <a:t>This is called SVM with “hard” constraints</a:t>
            </a:r>
          </a:p>
        </p:txBody>
      </p:sp>
      <p:graphicFrame>
        <p:nvGraphicFramePr>
          <p:cNvPr id="63501" name="Object 13"/>
          <p:cNvGraphicFramePr>
            <a:graphicFrameLocks noChangeAspect="1"/>
          </p:cNvGraphicFramePr>
          <p:nvPr/>
        </p:nvGraphicFramePr>
        <p:xfrm>
          <a:off x="1618336" y="3761364"/>
          <a:ext cx="4934865" cy="582037"/>
        </p:xfrm>
        <a:graphic>
          <a:graphicData uri="http://schemas.openxmlformats.org/presentationml/2006/ole">
            <mc:AlternateContent xmlns:mc="http://schemas.openxmlformats.org/markup-compatibility/2006">
              <mc:Choice xmlns:v="urn:schemas-microsoft-com:vml" Requires="v">
                <p:oleObj spid="_x0000_s5130" name="Equation" r:id="rId8" imgW="3238200" imgH="444240" progId="Equation.3">
                  <p:embed/>
                </p:oleObj>
              </mc:Choice>
              <mc:Fallback>
                <p:oleObj name="Equation" r:id="rId8" imgW="3238200" imgH="444240" progId="Equation.3">
                  <p:embed/>
                  <p:pic>
                    <p:nvPicPr>
                      <p:cNvPr id="63501" name="Object 13"/>
                      <p:cNvPicPr>
                        <a:picLocks noChangeAspect="1" noChangeArrowheads="1"/>
                      </p:cNvPicPr>
                      <p:nvPr/>
                    </p:nvPicPr>
                    <p:blipFill>
                      <a:blip r:embed="rId9"/>
                      <a:srcRect/>
                      <a:stretch>
                        <a:fillRect/>
                      </a:stretch>
                    </p:blipFill>
                    <p:spPr bwMode="auto">
                      <a:xfrm>
                        <a:off x="1618336" y="3761364"/>
                        <a:ext cx="4934865" cy="582037"/>
                      </a:xfrm>
                      <a:prstGeom prst="rect">
                        <a:avLst/>
                      </a:prstGeom>
                      <a:noFill/>
                    </p:spPr>
                  </p:pic>
                </p:oleObj>
              </mc:Fallback>
            </mc:AlternateContent>
          </a:graphicData>
        </a:graphic>
      </p:graphicFrame>
      <p:pic>
        <p:nvPicPr>
          <p:cNvPr id="40" name="Picture 2"/>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6477001" y="914400"/>
            <a:ext cx="5174487" cy="4191000"/>
          </a:xfrm>
          <a:prstGeom prst="rect">
            <a:avLst/>
          </a:prstGeom>
          <a:noFill/>
          <a:ln w="9525">
            <a:noFill/>
            <a:miter lim="800000"/>
            <a:headEnd/>
            <a:tailEnd/>
          </a:ln>
        </p:spPr>
      </p:pic>
      <p:sp>
        <p:nvSpPr>
          <p:cNvPr id="47" name="TextBox 46"/>
          <p:cNvSpPr txBox="1"/>
          <p:nvPr/>
        </p:nvSpPr>
        <p:spPr>
          <a:xfrm rot="18429240">
            <a:off x="9129284" y="1437611"/>
            <a:ext cx="1088760" cy="369332"/>
          </a:xfrm>
          <a:prstGeom prst="rect">
            <a:avLst/>
          </a:prstGeom>
          <a:noFill/>
        </p:spPr>
        <p:txBody>
          <a:bodyPr wrap="none" rtlCol="0">
            <a:spAutoFit/>
          </a:bodyPr>
          <a:lstStyle/>
          <a:p>
            <a:r>
              <a:rPr lang="en-US" b="1" dirty="0" err="1">
                <a:solidFill>
                  <a:srgbClr val="008000"/>
                </a:solidFill>
                <a:latin typeface="Arial" pitchFamily="34" charset="0"/>
                <a:cs typeface="Arial" pitchFamily="34" charset="0"/>
              </a:rPr>
              <a:t>w</a:t>
            </a:r>
            <a:r>
              <a:rPr lang="en-US" b="1" dirty="0" err="1">
                <a:solidFill>
                  <a:srgbClr val="008000"/>
                </a:solidFill>
                <a:latin typeface="Arial" pitchFamily="34" charset="0"/>
                <a:cs typeface="Arial" pitchFamily="34" charset="0"/>
                <a:sym typeface="Symbol"/>
              </a:rPr>
              <a:t></a:t>
            </a:r>
            <a:r>
              <a:rPr lang="en-US" b="1" dirty="0" err="1">
                <a:solidFill>
                  <a:srgbClr val="008000"/>
                </a:solidFill>
                <a:latin typeface="Arial" pitchFamily="34" charset="0"/>
                <a:cs typeface="Arial" pitchFamily="34" charset="0"/>
              </a:rPr>
              <a:t>x+b</a:t>
            </a:r>
            <a:r>
              <a:rPr lang="en-US" b="1" dirty="0">
                <a:solidFill>
                  <a:srgbClr val="008000"/>
                </a:solidFill>
                <a:latin typeface="Arial" pitchFamily="34" charset="0"/>
                <a:cs typeface="Arial" pitchFamily="34" charset="0"/>
              </a:rPr>
              <a:t>=0</a:t>
            </a:r>
          </a:p>
        </p:txBody>
      </p:sp>
      <p:sp>
        <p:nvSpPr>
          <p:cNvPr id="48" name="TextBox 47"/>
          <p:cNvSpPr txBox="1"/>
          <p:nvPr/>
        </p:nvSpPr>
        <p:spPr>
          <a:xfrm rot="18429240">
            <a:off x="9345734" y="1833279"/>
            <a:ext cx="1223412" cy="369332"/>
          </a:xfrm>
          <a:prstGeom prst="rect">
            <a:avLst/>
          </a:prstGeom>
          <a:noFill/>
        </p:spPr>
        <p:txBody>
          <a:bodyPr wrap="none" rtlCol="0">
            <a:spAutoFit/>
          </a:bodyPr>
          <a:lstStyle/>
          <a:p>
            <a:r>
              <a:rPr lang="en-US" b="1" dirty="0" err="1">
                <a:solidFill>
                  <a:srgbClr val="008000"/>
                </a:solidFill>
                <a:latin typeface="Arial" pitchFamily="34" charset="0"/>
                <a:cs typeface="Arial" pitchFamily="34" charset="0"/>
              </a:rPr>
              <a:t>w</a:t>
            </a:r>
            <a:r>
              <a:rPr lang="en-US" b="1" dirty="0" err="1">
                <a:solidFill>
                  <a:srgbClr val="008000"/>
                </a:solidFill>
                <a:latin typeface="Arial" pitchFamily="34" charset="0"/>
                <a:cs typeface="Arial" pitchFamily="34" charset="0"/>
                <a:sym typeface="Symbol"/>
              </a:rPr>
              <a:t></a:t>
            </a:r>
            <a:r>
              <a:rPr lang="en-US" b="1" dirty="0" err="1">
                <a:solidFill>
                  <a:srgbClr val="008000"/>
                </a:solidFill>
                <a:latin typeface="Arial" pitchFamily="34" charset="0"/>
                <a:cs typeface="Arial" pitchFamily="34" charset="0"/>
              </a:rPr>
              <a:t>x+b</a:t>
            </a:r>
            <a:r>
              <a:rPr lang="en-US" b="1" dirty="0">
                <a:solidFill>
                  <a:srgbClr val="008000"/>
                </a:solidFill>
                <a:latin typeface="Arial" pitchFamily="34" charset="0"/>
                <a:cs typeface="Arial" pitchFamily="34" charset="0"/>
              </a:rPr>
              <a:t>=+1</a:t>
            </a:r>
          </a:p>
        </p:txBody>
      </p:sp>
      <p:sp>
        <p:nvSpPr>
          <p:cNvPr id="49" name="TextBox 48"/>
          <p:cNvSpPr txBox="1"/>
          <p:nvPr/>
        </p:nvSpPr>
        <p:spPr>
          <a:xfrm rot="18429240">
            <a:off x="8621794" y="1374555"/>
            <a:ext cx="1165704" cy="369332"/>
          </a:xfrm>
          <a:prstGeom prst="rect">
            <a:avLst/>
          </a:prstGeom>
          <a:noFill/>
        </p:spPr>
        <p:txBody>
          <a:bodyPr wrap="none" rtlCol="0">
            <a:spAutoFit/>
          </a:bodyPr>
          <a:lstStyle/>
          <a:p>
            <a:r>
              <a:rPr lang="en-US" b="1" dirty="0" err="1">
                <a:solidFill>
                  <a:srgbClr val="008000"/>
                </a:solidFill>
                <a:latin typeface="Arial" pitchFamily="34" charset="0"/>
                <a:cs typeface="Arial" pitchFamily="34" charset="0"/>
              </a:rPr>
              <a:t>w</a:t>
            </a:r>
            <a:r>
              <a:rPr lang="en-US" b="1" dirty="0" err="1">
                <a:solidFill>
                  <a:srgbClr val="008000"/>
                </a:solidFill>
                <a:latin typeface="Arial" pitchFamily="34" charset="0"/>
                <a:cs typeface="Arial" pitchFamily="34" charset="0"/>
                <a:sym typeface="Symbol"/>
              </a:rPr>
              <a:t></a:t>
            </a:r>
            <a:r>
              <a:rPr lang="en-US" b="1" dirty="0" err="1">
                <a:solidFill>
                  <a:srgbClr val="008000"/>
                </a:solidFill>
                <a:latin typeface="Arial" pitchFamily="34" charset="0"/>
                <a:cs typeface="Arial" pitchFamily="34" charset="0"/>
              </a:rPr>
              <a:t>x+b</a:t>
            </a:r>
            <a:r>
              <a:rPr lang="en-US" b="1" dirty="0">
                <a:solidFill>
                  <a:srgbClr val="008000"/>
                </a:solidFill>
                <a:latin typeface="Arial" pitchFamily="34" charset="0"/>
                <a:cs typeface="Arial" pitchFamily="34" charset="0"/>
              </a:rPr>
              <a:t>=-1</a:t>
            </a:r>
          </a:p>
        </p:txBody>
      </p:sp>
      <p:sp>
        <p:nvSpPr>
          <p:cNvPr id="50" name="Rectangle 49"/>
          <p:cNvSpPr/>
          <p:nvPr/>
        </p:nvSpPr>
        <p:spPr>
          <a:xfrm>
            <a:off x="8193459" y="2467429"/>
            <a:ext cx="482824" cy="461665"/>
          </a:xfrm>
          <a:prstGeom prst="rect">
            <a:avLst/>
          </a:prstGeom>
        </p:spPr>
        <p:txBody>
          <a:bodyPr wrap="none">
            <a:spAutoFit/>
          </a:bodyPr>
          <a:lstStyle/>
          <a:p>
            <a:r>
              <a:rPr lang="en-US" sz="2400" b="1" dirty="0">
                <a:solidFill>
                  <a:srgbClr val="008000"/>
                </a:solidFill>
                <a:latin typeface="Arial" pitchFamily="34" charset="0"/>
                <a:cs typeface="Arial" pitchFamily="34" charset="0"/>
                <a:sym typeface="Symbol"/>
              </a:rPr>
              <a:t>2</a:t>
            </a:r>
            <a:endParaRPr lang="en-US" sz="2400" b="1" dirty="0">
              <a:solidFill>
                <a:srgbClr val="008000"/>
              </a:solidFill>
              <a:latin typeface="Arial" pitchFamily="34" charset="0"/>
              <a:cs typeface="Arial" pitchFamily="34" charset="0"/>
            </a:endParaRPr>
          </a:p>
        </p:txBody>
      </p:sp>
      <p:sp>
        <p:nvSpPr>
          <p:cNvPr id="51" name="Oval 50"/>
          <p:cNvSpPr/>
          <p:nvPr/>
        </p:nvSpPr>
        <p:spPr>
          <a:xfrm>
            <a:off x="8798745" y="3290455"/>
            <a:ext cx="109728" cy="109728"/>
          </a:xfrm>
          <a:prstGeom prst="ellipse">
            <a:avLst/>
          </a:prstGeom>
          <a:solidFill>
            <a:srgbClr val="0000FF"/>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52" name="Straight Arrow Connector 51"/>
          <p:cNvCxnSpPr/>
          <p:nvPr/>
        </p:nvCxnSpPr>
        <p:spPr>
          <a:xfrm>
            <a:off x="8114693" y="2843562"/>
            <a:ext cx="732263" cy="499947"/>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838200" y="1331643"/>
            <a:ext cx="10515600" cy="4351338"/>
          </a:xfrm>
        </p:spPr>
        <p:txBody>
          <a:bodyPr>
            <a:normAutofit/>
          </a:bodyPr>
          <a:lstStyle/>
          <a:p>
            <a:r>
              <a:rPr lang="en-US" b="1" dirty="0">
                <a:solidFill>
                  <a:srgbClr val="D60093"/>
                </a:solidFill>
              </a:rPr>
              <a:t>We started with</a:t>
            </a:r>
          </a:p>
          <a:p>
            <a:pPr lvl="2">
              <a:buNone/>
            </a:pPr>
            <a:endParaRPr lang="en-US" sz="500" dirty="0">
              <a:solidFill>
                <a:schemeClr val="accent3"/>
              </a:solidFill>
            </a:endParaRPr>
          </a:p>
          <a:p>
            <a:pPr lvl="2">
              <a:buNone/>
            </a:pPr>
            <a:endParaRPr lang="en-US" sz="500" dirty="0">
              <a:solidFill>
                <a:schemeClr val="accent3"/>
              </a:solidFill>
            </a:endParaRPr>
          </a:p>
          <a:p>
            <a:pPr lvl="2">
              <a:buNone/>
            </a:pPr>
            <a:endParaRPr lang="en-US" sz="500" dirty="0">
              <a:solidFill>
                <a:schemeClr val="accent3"/>
              </a:solidFill>
            </a:endParaRPr>
          </a:p>
          <a:p>
            <a:pPr lvl="2">
              <a:buNone/>
            </a:pPr>
            <a:endParaRPr lang="en-US" sz="500" dirty="0">
              <a:solidFill>
                <a:schemeClr val="accent3"/>
              </a:solidFill>
            </a:endParaRPr>
          </a:p>
          <a:p>
            <a:pPr lvl="2">
              <a:buNone/>
            </a:pPr>
            <a:endParaRPr lang="en-US" sz="500" dirty="0">
              <a:solidFill>
                <a:schemeClr val="accent3"/>
              </a:solidFill>
            </a:endParaRPr>
          </a:p>
          <a:p>
            <a:pPr lvl="2">
              <a:buNone/>
            </a:pPr>
            <a:endParaRPr lang="en-US" sz="500" dirty="0">
              <a:solidFill>
                <a:schemeClr val="accent3"/>
              </a:solidFill>
            </a:endParaRPr>
          </a:p>
          <a:p>
            <a:pPr lvl="2">
              <a:buNone/>
            </a:pPr>
            <a:endParaRPr lang="en-US" dirty="0">
              <a:solidFill>
                <a:schemeClr val="accent3"/>
              </a:solidFill>
            </a:endParaRPr>
          </a:p>
          <a:p>
            <a:pPr>
              <a:buNone/>
            </a:pPr>
            <a:r>
              <a:rPr lang="en-US" b="1" dirty="0">
                <a:solidFill>
                  <a:srgbClr val="008000"/>
                </a:solidFill>
              </a:rPr>
              <a:t>But </a:t>
            </a:r>
            <a:r>
              <a:rPr lang="en-US" b="1" i="1" dirty="0">
                <a:solidFill>
                  <a:srgbClr val="008000"/>
                </a:solidFill>
              </a:rPr>
              <a:t>w</a:t>
            </a:r>
            <a:r>
              <a:rPr lang="en-US" b="1" dirty="0">
                <a:solidFill>
                  <a:srgbClr val="008000"/>
                </a:solidFill>
              </a:rPr>
              <a:t> can be arbitrarily large!</a:t>
            </a:r>
          </a:p>
          <a:p>
            <a:r>
              <a:rPr lang="en-US" b="1" dirty="0"/>
              <a:t>We normalized and...</a:t>
            </a:r>
          </a:p>
          <a:p>
            <a:pPr lvl="6"/>
            <a:endParaRPr lang="en-US" dirty="0">
              <a:solidFill>
                <a:schemeClr val="accent3"/>
              </a:solidFill>
            </a:endParaRPr>
          </a:p>
          <a:p>
            <a:pPr lvl="5"/>
            <a:endParaRPr lang="en-US" dirty="0">
              <a:solidFill>
                <a:schemeClr val="accent3"/>
              </a:solidFill>
            </a:endParaRPr>
          </a:p>
          <a:p>
            <a:r>
              <a:rPr lang="en-US" b="1" dirty="0">
                <a:solidFill>
                  <a:srgbClr val="0000FF"/>
                </a:solidFill>
              </a:rPr>
              <a:t>Then:</a:t>
            </a:r>
          </a:p>
          <a:p>
            <a:pPr lvl="1"/>
            <a:endParaRPr lang="en-US" dirty="0"/>
          </a:p>
        </p:txBody>
      </p:sp>
      <p:cxnSp>
        <p:nvCxnSpPr>
          <p:cNvPr id="57" name="Straight Arrow Connector 56"/>
          <p:cNvCxnSpPr/>
          <p:nvPr/>
        </p:nvCxnSpPr>
        <p:spPr>
          <a:xfrm>
            <a:off x="7509672" y="4464627"/>
            <a:ext cx="321864" cy="282287"/>
          </a:xfrm>
          <a:prstGeom prst="straightConnector1">
            <a:avLst/>
          </a:prstGeom>
          <a:ln w="38100">
            <a:solidFill>
              <a:srgbClr val="008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7" name="Object 6"/>
          <p:cNvGraphicFramePr>
            <a:graphicFrameLocks noChangeAspect="1"/>
          </p:cNvGraphicFramePr>
          <p:nvPr/>
        </p:nvGraphicFramePr>
        <p:xfrm>
          <a:off x="7683501" y="2578100"/>
          <a:ext cx="295275" cy="438150"/>
        </p:xfrm>
        <a:graphic>
          <a:graphicData uri="http://schemas.openxmlformats.org/presentationml/2006/ole">
            <mc:AlternateContent xmlns:mc="http://schemas.openxmlformats.org/markup-compatibility/2006">
              <mc:Choice xmlns:v="urn:schemas-microsoft-com:vml" Requires="v">
                <p:oleObj spid="_x0000_s5131" name="Equation" r:id="rId11" imgW="164880" imgH="215640" progId="Equation.3">
                  <p:embed/>
                </p:oleObj>
              </mc:Choice>
              <mc:Fallback>
                <p:oleObj name="Equation" r:id="rId11" imgW="164880" imgH="215640" progId="Equation.3">
                  <p:embed/>
                  <p:pic>
                    <p:nvPicPr>
                      <p:cNvPr id="7"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83501" y="2578100"/>
                        <a:ext cx="29527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nvGraphicFramePr>
        <p:xfrm>
          <a:off x="8899525" y="3278188"/>
          <a:ext cx="273050" cy="438150"/>
        </p:xfrm>
        <a:graphic>
          <a:graphicData uri="http://schemas.openxmlformats.org/presentationml/2006/ole">
            <mc:AlternateContent xmlns:mc="http://schemas.openxmlformats.org/markup-compatibility/2006">
              <mc:Choice xmlns:v="urn:schemas-microsoft-com:vml" Requires="v">
                <p:oleObj spid="_x0000_s5132" name="Equation" r:id="rId13" imgW="152268" imgH="215713" progId="Equation.3">
                  <p:embed/>
                </p:oleObj>
              </mc:Choice>
              <mc:Fallback>
                <p:oleObj name="Equation" r:id="rId13" imgW="152268" imgH="215713" progId="Equation.3">
                  <p:embed/>
                  <p:pic>
                    <p:nvPicPr>
                      <p:cNvPr id="8"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899525" y="3278188"/>
                        <a:ext cx="27305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8"/>
          <p:cNvGraphicFramePr>
            <a:graphicFrameLocks noChangeAspect="1"/>
          </p:cNvGraphicFramePr>
          <p:nvPr/>
        </p:nvGraphicFramePr>
        <p:xfrm>
          <a:off x="7620001" y="4114801"/>
          <a:ext cx="466725" cy="504825"/>
        </p:xfrm>
        <a:graphic>
          <a:graphicData uri="http://schemas.openxmlformats.org/presentationml/2006/ole">
            <mc:AlternateContent xmlns:mc="http://schemas.openxmlformats.org/markup-compatibility/2006">
              <mc:Choice xmlns:v="urn:schemas-microsoft-com:vml" Requires="v">
                <p:oleObj spid="_x0000_s5133" name="Equation" r:id="rId15" imgW="342751" imgH="418918" progId="Equation.3">
                  <p:embed/>
                </p:oleObj>
              </mc:Choice>
              <mc:Fallback>
                <p:oleObj name="Equation" r:id="rId15" imgW="342751" imgH="418918" progId="Equation.3">
                  <p:embed/>
                  <p:pic>
                    <p:nvPicPr>
                      <p:cNvPr id="9"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1" y="4114801"/>
                        <a:ext cx="4667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568987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4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5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BAAF0E-DA7C-4013-BDFE-9E7A3F757BD9}"/>
              </a:ext>
            </a:extLst>
          </p:cNvPr>
          <p:cNvSpPr>
            <a:spLocks noGrp="1"/>
          </p:cNvSpPr>
          <p:nvPr>
            <p:ph type="title"/>
          </p:nvPr>
        </p:nvSpPr>
        <p:spPr>
          <a:xfrm>
            <a:off x="838200" y="2685704"/>
            <a:ext cx="10515600" cy="1325563"/>
          </a:xfrm>
        </p:spPr>
        <p:txBody>
          <a:bodyPr/>
          <a:lstStyle/>
          <a:p>
            <a:pPr algn="ctr"/>
            <a:r>
              <a:rPr lang="en-US" altLang="zh-CN" sz="5799" b="1" dirty="0">
                <a:solidFill>
                  <a:srgbClr val="00C3D9"/>
                </a:solidFill>
                <a:latin typeface="微软雅黑" pitchFamily="34" charset="-122"/>
                <a:ea typeface="微软雅黑" pitchFamily="34" charset="-122"/>
                <a:cs typeface="+mn-cs"/>
              </a:rPr>
              <a:t>2. About Platform</a:t>
            </a:r>
            <a:endParaRPr lang="zh-CN" altLang="en-US" sz="5799" b="1" dirty="0">
              <a:solidFill>
                <a:srgbClr val="00C3D9"/>
              </a:solidFill>
              <a:latin typeface="微软雅黑" pitchFamily="34" charset="-122"/>
              <a:ea typeface="微软雅黑" pitchFamily="34" charset="-122"/>
              <a:cs typeface="+mn-cs"/>
            </a:endParaRPr>
          </a:p>
        </p:txBody>
      </p:sp>
      <p:sp>
        <p:nvSpPr>
          <p:cNvPr id="4" name="灯片编号占位符 3">
            <a:extLst>
              <a:ext uri="{FF2B5EF4-FFF2-40B4-BE49-F238E27FC236}">
                <a16:creationId xmlns:a16="http://schemas.microsoft.com/office/drawing/2014/main" id="{B889EC58-46B5-427D-8798-41B740687DC0}"/>
              </a:ext>
            </a:extLst>
          </p:cNvPr>
          <p:cNvSpPr>
            <a:spLocks noGrp="1"/>
          </p:cNvSpPr>
          <p:nvPr>
            <p:ph type="sldNum" sz="quarter" idx="12"/>
          </p:nvPr>
        </p:nvSpPr>
        <p:spPr/>
        <p:txBody>
          <a:bodyPr/>
          <a:lstStyle/>
          <a:p>
            <a:fld id="{396425DD-4F20-6240-8297-3A91A68F671E}" type="slidenum">
              <a:rPr kumimoji="1" lang="zh-CN" altLang="en-US" smtClean="0"/>
              <a:t>44</a:t>
            </a:fld>
            <a:endParaRPr kumimoji="1" lang="zh-CN" altLang="en-US"/>
          </a:p>
        </p:txBody>
      </p:sp>
    </p:spTree>
    <p:extLst>
      <p:ext uri="{BB962C8B-B14F-4D97-AF65-F5344CB8AC3E}">
        <p14:creationId xmlns:p14="http://schemas.microsoft.com/office/powerpoint/2010/main" val="8625400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组合 10"/>
          <p:cNvGrpSpPr/>
          <p:nvPr/>
        </p:nvGrpSpPr>
        <p:grpSpPr>
          <a:xfrm>
            <a:off x="2426597" y="1264898"/>
            <a:ext cx="7321195" cy="76182"/>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grpSp>
      <p:sp>
        <p:nvSpPr>
          <p:cNvPr id="47" name="Copyright Notice"/>
          <p:cNvSpPr>
            <a:spLocks/>
          </p:cNvSpPr>
          <p:nvPr/>
        </p:nvSpPr>
        <p:spPr bwMode="auto">
          <a:xfrm>
            <a:off x="4654539" y="592110"/>
            <a:ext cx="4596339"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2800" b="1" cap="small" dirty="0" err="1">
                <a:solidFill>
                  <a:srgbClr val="00C3D9"/>
                </a:solidFill>
                <a:latin typeface="微软雅黑" panose="020B0503020204020204" pitchFamily="34" charset="-122"/>
                <a:ea typeface="微软雅黑" panose="020B0503020204020204" pitchFamily="34" charset="-122"/>
              </a:rPr>
              <a:t>MapReduce</a:t>
            </a:r>
            <a:r>
              <a:rPr lang="en-US" sz="2800" b="1" cap="small" dirty="0">
                <a:solidFill>
                  <a:srgbClr val="00C3D9"/>
                </a:solidFill>
                <a:latin typeface="微软雅黑" panose="020B0503020204020204" pitchFamily="34" charset="-122"/>
                <a:ea typeface="微软雅黑" panose="020B0503020204020204" pitchFamily="34" charset="-122"/>
              </a:rPr>
              <a:t> &amp; Hadoop</a:t>
            </a:r>
          </a:p>
        </p:txBody>
      </p:sp>
      <p:sp>
        <p:nvSpPr>
          <p:cNvPr id="15" name="椭圆 14"/>
          <p:cNvSpPr/>
          <p:nvPr/>
        </p:nvSpPr>
        <p:spPr>
          <a:xfrm>
            <a:off x="3598224" y="538577"/>
            <a:ext cx="896862" cy="603386"/>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微软雅黑" pitchFamily="34" charset="-122"/>
                <a:ea typeface="微软雅黑" pitchFamily="34" charset="-122"/>
              </a:rPr>
              <a:t>2.1</a:t>
            </a:r>
            <a:endParaRPr lang="zh-CN" altLang="en-US" sz="2000" b="1" dirty="0">
              <a:solidFill>
                <a:schemeClr val="bg1"/>
              </a:solidFill>
              <a:latin typeface="微软雅黑" pitchFamily="34" charset="-122"/>
              <a:ea typeface="微软雅黑" pitchFamily="34" charset="-122"/>
            </a:endParaRPr>
          </a:p>
        </p:txBody>
      </p:sp>
      <p:sp>
        <p:nvSpPr>
          <p:cNvPr id="4" name="文本框 3"/>
          <p:cNvSpPr txBox="1"/>
          <p:nvPr/>
        </p:nvSpPr>
        <p:spPr>
          <a:xfrm>
            <a:off x="427512" y="1501812"/>
            <a:ext cx="11566565" cy="830997"/>
          </a:xfrm>
          <a:prstGeom prst="rect">
            <a:avLst/>
          </a:prstGeom>
          <a:noFill/>
        </p:spPr>
        <p:txBody>
          <a:bodyPr wrap="square" rtlCol="0">
            <a:spAutoFit/>
          </a:bodyPr>
          <a:lstStyle/>
          <a:p>
            <a:r>
              <a:rPr kumimoji="1" lang="en-US" altLang="zh-CN" sz="2400" dirty="0" err="1"/>
              <a:t>MapReduce</a:t>
            </a:r>
            <a:r>
              <a:rPr kumimoji="1" lang="zh-CN" altLang="en-US" sz="2400" dirty="0"/>
              <a:t>只在</a:t>
            </a:r>
            <a:r>
              <a:rPr kumimoji="1" lang="en-US" altLang="zh-CN" sz="2400" dirty="0"/>
              <a:t>Linux</a:t>
            </a:r>
            <a:r>
              <a:rPr kumimoji="1" lang="zh-CN" altLang="en-US" sz="2400" dirty="0"/>
              <a:t>风格的操作系统上工作，它内置了</a:t>
            </a:r>
            <a:r>
              <a:rPr kumimoji="1" lang="en-US" altLang="zh-CN" sz="2400" dirty="0"/>
              <a:t>Hadoop</a:t>
            </a:r>
            <a:r>
              <a:rPr kumimoji="1" lang="zh-CN" altLang="en-US" sz="2400" dirty="0"/>
              <a:t>框架。安装步骤参考：</a:t>
            </a:r>
            <a:r>
              <a:rPr kumimoji="1" lang="en-US" altLang="zh-CN" sz="2400" dirty="0"/>
              <a:t>https://</a:t>
            </a:r>
            <a:r>
              <a:rPr kumimoji="1" lang="en-US" altLang="zh-CN" sz="2400" dirty="0" err="1"/>
              <a:t>www.tutorialspoint.com</a:t>
            </a:r>
            <a:r>
              <a:rPr kumimoji="1" lang="en-US" altLang="zh-CN" sz="2400" dirty="0"/>
              <a:t>/</a:t>
            </a:r>
            <a:r>
              <a:rPr kumimoji="1" lang="en-US" altLang="zh-CN" sz="2400" dirty="0" err="1"/>
              <a:t>map_reduce</a:t>
            </a:r>
            <a:r>
              <a:rPr kumimoji="1" lang="en-US" altLang="zh-CN" sz="2400" dirty="0"/>
              <a:t>/</a:t>
            </a:r>
            <a:r>
              <a:rPr kumimoji="1" lang="en-US" altLang="zh-CN" sz="2400" dirty="0" err="1"/>
              <a:t>map_reduce_installation.htm</a:t>
            </a:r>
            <a:endParaRPr kumimoji="1" lang="zh-CN" altLang="en-US" sz="2400" dirty="0"/>
          </a:p>
        </p:txBody>
      </p:sp>
      <p:pic>
        <p:nvPicPr>
          <p:cNvPr id="13" name="Picture 6"/>
          <p:cNvPicPr>
            <a:picLocks noChangeAspect="1" noChangeArrowheads="1"/>
          </p:cNvPicPr>
          <p:nvPr/>
        </p:nvPicPr>
        <p:blipFill>
          <a:blip r:embed="rId3" cstate="print"/>
          <a:srcRect/>
          <a:stretch>
            <a:fillRect/>
          </a:stretch>
        </p:blipFill>
        <p:spPr bwMode="auto">
          <a:xfrm>
            <a:off x="2426597" y="2426692"/>
            <a:ext cx="7535377" cy="4440968"/>
          </a:xfrm>
          <a:prstGeom prst="rect">
            <a:avLst/>
          </a:prstGeom>
          <a:noFill/>
          <a:ln w="9525">
            <a:noFill/>
            <a:miter lim="800000"/>
            <a:headEnd/>
            <a:tailEnd/>
          </a:ln>
        </p:spPr>
      </p:pic>
    </p:spTree>
    <p:extLst>
      <p:ext uri="{BB962C8B-B14F-4D97-AF65-F5344CB8AC3E}">
        <p14:creationId xmlns:p14="http://schemas.microsoft.com/office/powerpoint/2010/main" val="26768648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组合 10"/>
          <p:cNvGrpSpPr/>
          <p:nvPr/>
        </p:nvGrpSpPr>
        <p:grpSpPr>
          <a:xfrm>
            <a:off x="2426597" y="1264898"/>
            <a:ext cx="7321195" cy="76182"/>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grpSp>
      <p:sp>
        <p:nvSpPr>
          <p:cNvPr id="47" name="Copyright Notice"/>
          <p:cNvSpPr>
            <a:spLocks/>
          </p:cNvSpPr>
          <p:nvPr/>
        </p:nvSpPr>
        <p:spPr bwMode="auto">
          <a:xfrm>
            <a:off x="4654539" y="592110"/>
            <a:ext cx="4596339"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b="1" cap="small" dirty="0">
                <a:solidFill>
                  <a:srgbClr val="00C3D9"/>
                </a:solidFill>
                <a:latin typeface="微软雅黑" panose="020B0503020204020204" pitchFamily="34" charset="-122"/>
                <a:ea typeface="微软雅黑" panose="020B0503020204020204" pitchFamily="34" charset="-122"/>
              </a:rPr>
              <a:t>确认</a:t>
            </a:r>
            <a:r>
              <a:rPr lang="en-US" altLang="zh-CN" sz="2800" b="1" cap="small" dirty="0">
                <a:solidFill>
                  <a:srgbClr val="00C3D9"/>
                </a:solidFill>
                <a:latin typeface="微软雅黑" panose="020B0503020204020204" pitchFamily="34" charset="-122"/>
                <a:ea typeface="微软雅黑" panose="020B0503020204020204" pitchFamily="34" charset="-122"/>
              </a:rPr>
              <a:t>java</a:t>
            </a:r>
            <a:r>
              <a:rPr lang="zh-CN" altLang="en-US" sz="2800" b="1" cap="small" dirty="0">
                <a:solidFill>
                  <a:srgbClr val="00C3D9"/>
                </a:solidFill>
                <a:latin typeface="微软雅黑" panose="020B0503020204020204" pitchFamily="34" charset="-122"/>
                <a:ea typeface="微软雅黑" panose="020B0503020204020204" pitchFamily="34" charset="-122"/>
              </a:rPr>
              <a:t>环境</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15" name="椭圆 14"/>
          <p:cNvSpPr/>
          <p:nvPr/>
        </p:nvSpPr>
        <p:spPr>
          <a:xfrm>
            <a:off x="3598224" y="538577"/>
            <a:ext cx="896862" cy="603386"/>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微软雅黑" pitchFamily="34" charset="-122"/>
                <a:ea typeface="微软雅黑" pitchFamily="34" charset="-122"/>
              </a:rPr>
              <a:t>2.2</a:t>
            </a:r>
            <a:endParaRPr lang="zh-CN" altLang="en-US" sz="2000" b="1" dirty="0">
              <a:solidFill>
                <a:schemeClr val="bg1"/>
              </a:solidFill>
              <a:latin typeface="微软雅黑" pitchFamily="34" charset="-122"/>
              <a:ea typeface="微软雅黑" pitchFamily="34" charset="-122"/>
            </a:endParaRPr>
          </a:p>
        </p:txBody>
      </p:sp>
      <p:pic>
        <p:nvPicPr>
          <p:cNvPr id="2" name="图片 1"/>
          <p:cNvPicPr>
            <a:picLocks noChangeAspect="1"/>
          </p:cNvPicPr>
          <p:nvPr/>
        </p:nvPicPr>
        <p:blipFill>
          <a:blip r:embed="rId3"/>
          <a:stretch>
            <a:fillRect/>
          </a:stretch>
        </p:blipFill>
        <p:spPr>
          <a:xfrm>
            <a:off x="1202046" y="1676152"/>
            <a:ext cx="10442095" cy="4997779"/>
          </a:xfrm>
          <a:prstGeom prst="rect">
            <a:avLst/>
          </a:prstGeom>
        </p:spPr>
      </p:pic>
    </p:spTree>
    <p:extLst>
      <p:ext uri="{BB962C8B-B14F-4D97-AF65-F5344CB8AC3E}">
        <p14:creationId xmlns:p14="http://schemas.microsoft.com/office/powerpoint/2010/main" val="61007821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组合 10"/>
          <p:cNvGrpSpPr/>
          <p:nvPr/>
        </p:nvGrpSpPr>
        <p:grpSpPr>
          <a:xfrm>
            <a:off x="2426597" y="1264898"/>
            <a:ext cx="7321195" cy="76182"/>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grpSp>
      <p:sp>
        <p:nvSpPr>
          <p:cNvPr id="47" name="Copyright Notice"/>
          <p:cNvSpPr>
            <a:spLocks/>
          </p:cNvSpPr>
          <p:nvPr/>
        </p:nvSpPr>
        <p:spPr bwMode="auto">
          <a:xfrm>
            <a:off x="4654539" y="592110"/>
            <a:ext cx="4596339"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b="1" cap="small" dirty="0">
                <a:solidFill>
                  <a:srgbClr val="00C3D9"/>
                </a:solidFill>
                <a:latin typeface="微软雅黑" panose="020B0503020204020204" pitchFamily="34" charset="-122"/>
                <a:ea typeface="微软雅黑" panose="020B0503020204020204" pitchFamily="34" charset="-122"/>
              </a:rPr>
              <a:t>安装</a:t>
            </a:r>
            <a:r>
              <a:rPr lang="en-US" altLang="zh-CN" sz="2800" b="1" cap="small" dirty="0">
                <a:solidFill>
                  <a:srgbClr val="00C3D9"/>
                </a:solidFill>
                <a:latin typeface="微软雅黑" panose="020B0503020204020204" pitchFamily="34" charset="-122"/>
                <a:ea typeface="微软雅黑" panose="020B0503020204020204" pitchFamily="34" charset="-122"/>
              </a:rPr>
              <a:t>java</a:t>
            </a:r>
            <a:r>
              <a:rPr lang="zh-CN" altLang="en-US" sz="2800" b="1" cap="small" dirty="0">
                <a:solidFill>
                  <a:srgbClr val="00C3D9"/>
                </a:solidFill>
                <a:latin typeface="微软雅黑" panose="020B0503020204020204" pitchFamily="34" charset="-122"/>
                <a:ea typeface="微软雅黑" panose="020B0503020204020204" pitchFamily="34" charset="-122"/>
              </a:rPr>
              <a:t>环境</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15" name="椭圆 14"/>
          <p:cNvSpPr/>
          <p:nvPr/>
        </p:nvSpPr>
        <p:spPr>
          <a:xfrm>
            <a:off x="3598224" y="538577"/>
            <a:ext cx="896862" cy="603386"/>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微软雅黑" pitchFamily="34" charset="-122"/>
                <a:ea typeface="微软雅黑" pitchFamily="34" charset="-122"/>
              </a:rPr>
              <a:t>2.3</a:t>
            </a:r>
            <a:endParaRPr lang="zh-CN" altLang="en-US" sz="2000" b="1" dirty="0">
              <a:solidFill>
                <a:schemeClr val="bg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219823" y="1517548"/>
            <a:ext cx="6131002" cy="5317503"/>
          </a:xfrm>
          <a:prstGeom prst="rect">
            <a:avLst/>
          </a:prstGeom>
        </p:spPr>
      </p:pic>
      <p:pic>
        <p:nvPicPr>
          <p:cNvPr id="10" name="图片 9"/>
          <p:cNvPicPr>
            <a:picLocks noChangeAspect="1"/>
          </p:cNvPicPr>
          <p:nvPr/>
        </p:nvPicPr>
        <p:blipFill>
          <a:blip r:embed="rId4"/>
          <a:stretch>
            <a:fillRect/>
          </a:stretch>
        </p:blipFill>
        <p:spPr>
          <a:xfrm>
            <a:off x="6668129" y="1464015"/>
            <a:ext cx="5438126" cy="5393985"/>
          </a:xfrm>
          <a:prstGeom prst="rect">
            <a:avLst/>
          </a:prstGeom>
        </p:spPr>
      </p:pic>
    </p:spTree>
    <p:extLst>
      <p:ext uri="{BB962C8B-B14F-4D97-AF65-F5344CB8AC3E}">
        <p14:creationId xmlns:p14="http://schemas.microsoft.com/office/powerpoint/2010/main" val="1029924887"/>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组合 10"/>
          <p:cNvGrpSpPr/>
          <p:nvPr/>
        </p:nvGrpSpPr>
        <p:grpSpPr>
          <a:xfrm>
            <a:off x="2426597" y="1264898"/>
            <a:ext cx="7321195" cy="76182"/>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grpSp>
      <p:sp>
        <p:nvSpPr>
          <p:cNvPr id="47" name="Copyright Notice"/>
          <p:cNvSpPr>
            <a:spLocks/>
          </p:cNvSpPr>
          <p:nvPr/>
        </p:nvSpPr>
        <p:spPr bwMode="auto">
          <a:xfrm>
            <a:off x="4654539" y="592110"/>
            <a:ext cx="4596339"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b="1" cap="small" dirty="0">
                <a:solidFill>
                  <a:srgbClr val="00C3D9"/>
                </a:solidFill>
                <a:latin typeface="微软雅黑" panose="020B0503020204020204" pitchFamily="34" charset="-122"/>
                <a:ea typeface="微软雅黑" panose="020B0503020204020204" pitchFamily="34" charset="-122"/>
              </a:rPr>
              <a:t>检查</a:t>
            </a:r>
            <a:r>
              <a:rPr lang="en-US" altLang="zh-CN" sz="2800" b="1" cap="small" dirty="0">
                <a:solidFill>
                  <a:srgbClr val="00C3D9"/>
                </a:solidFill>
                <a:latin typeface="微软雅黑" panose="020B0503020204020204" pitchFamily="34" charset="-122"/>
                <a:ea typeface="微软雅黑" panose="020B0503020204020204" pitchFamily="34" charset="-122"/>
              </a:rPr>
              <a:t>Hadoop</a:t>
            </a:r>
            <a:r>
              <a:rPr lang="zh-CN" altLang="en-US" sz="2800" b="1" cap="small" dirty="0">
                <a:solidFill>
                  <a:srgbClr val="00C3D9"/>
                </a:solidFill>
                <a:latin typeface="微软雅黑" panose="020B0503020204020204" pitchFamily="34" charset="-122"/>
                <a:ea typeface="微软雅黑" panose="020B0503020204020204" pitchFamily="34" charset="-122"/>
              </a:rPr>
              <a:t>是否安装</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15" name="椭圆 14"/>
          <p:cNvSpPr/>
          <p:nvPr/>
        </p:nvSpPr>
        <p:spPr>
          <a:xfrm>
            <a:off x="3598224" y="538577"/>
            <a:ext cx="896862" cy="603386"/>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微软雅黑" pitchFamily="34" charset="-122"/>
                <a:ea typeface="微软雅黑" pitchFamily="34" charset="-122"/>
              </a:rPr>
              <a:t>2.4</a:t>
            </a:r>
            <a:endParaRPr lang="zh-CN" altLang="en-US" sz="2000" b="1" dirty="0">
              <a:solidFill>
                <a:schemeClr val="bg1"/>
              </a:solidFill>
              <a:latin typeface="微软雅黑" pitchFamily="34" charset="-122"/>
              <a:ea typeface="微软雅黑" pitchFamily="34" charset="-122"/>
            </a:endParaRPr>
          </a:p>
        </p:txBody>
      </p:sp>
      <p:pic>
        <p:nvPicPr>
          <p:cNvPr id="2" name="图片 1"/>
          <p:cNvPicPr>
            <a:picLocks noChangeAspect="1"/>
          </p:cNvPicPr>
          <p:nvPr/>
        </p:nvPicPr>
        <p:blipFill>
          <a:blip r:embed="rId3"/>
          <a:stretch>
            <a:fillRect/>
          </a:stretch>
        </p:blipFill>
        <p:spPr>
          <a:xfrm>
            <a:off x="2072820" y="1607787"/>
            <a:ext cx="8478069" cy="4923642"/>
          </a:xfrm>
          <a:prstGeom prst="rect">
            <a:avLst/>
          </a:prstGeom>
        </p:spPr>
      </p:pic>
    </p:spTree>
    <p:extLst>
      <p:ext uri="{BB962C8B-B14F-4D97-AF65-F5344CB8AC3E}">
        <p14:creationId xmlns:p14="http://schemas.microsoft.com/office/powerpoint/2010/main" val="52983373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组合 10"/>
          <p:cNvGrpSpPr/>
          <p:nvPr/>
        </p:nvGrpSpPr>
        <p:grpSpPr>
          <a:xfrm>
            <a:off x="2426597" y="1264898"/>
            <a:ext cx="7321195" cy="76182"/>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grpSp>
      <p:sp>
        <p:nvSpPr>
          <p:cNvPr id="47" name="Copyright Notice"/>
          <p:cNvSpPr>
            <a:spLocks/>
          </p:cNvSpPr>
          <p:nvPr/>
        </p:nvSpPr>
        <p:spPr bwMode="auto">
          <a:xfrm>
            <a:off x="4654539" y="592110"/>
            <a:ext cx="4596339"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b="1" cap="small" dirty="0">
                <a:solidFill>
                  <a:srgbClr val="00C3D9"/>
                </a:solidFill>
                <a:latin typeface="微软雅黑" panose="020B0503020204020204" pitchFamily="34" charset="-122"/>
                <a:ea typeface="微软雅黑" panose="020B0503020204020204" pitchFamily="34" charset="-122"/>
              </a:rPr>
              <a:t>安装</a:t>
            </a:r>
            <a:r>
              <a:rPr lang="en-US" altLang="zh-CN" sz="2800" b="1" cap="small" dirty="0">
                <a:solidFill>
                  <a:srgbClr val="00C3D9"/>
                </a:solidFill>
                <a:latin typeface="微软雅黑" panose="020B0503020204020204" pitchFamily="34" charset="-122"/>
                <a:ea typeface="微软雅黑" panose="020B0503020204020204" pitchFamily="34" charset="-122"/>
              </a:rPr>
              <a:t>Hadoop</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15" name="椭圆 14"/>
          <p:cNvSpPr/>
          <p:nvPr/>
        </p:nvSpPr>
        <p:spPr>
          <a:xfrm>
            <a:off x="3598224" y="538577"/>
            <a:ext cx="896862" cy="603386"/>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微软雅黑" pitchFamily="34" charset="-122"/>
                <a:ea typeface="微软雅黑" pitchFamily="34" charset="-122"/>
              </a:rPr>
              <a:t>2.5</a:t>
            </a:r>
            <a:endParaRPr lang="zh-CN" altLang="en-US" sz="2000" b="1" dirty="0">
              <a:solidFill>
                <a:schemeClr val="bg1"/>
              </a:solidFill>
              <a:latin typeface="微软雅黑" pitchFamily="34" charset="-122"/>
              <a:ea typeface="微软雅黑" pitchFamily="34" charset="-122"/>
            </a:endParaRPr>
          </a:p>
        </p:txBody>
      </p:sp>
      <p:pic>
        <p:nvPicPr>
          <p:cNvPr id="3" name="图片 2"/>
          <p:cNvPicPr>
            <a:picLocks noChangeAspect="1"/>
          </p:cNvPicPr>
          <p:nvPr/>
        </p:nvPicPr>
        <p:blipFill>
          <a:blip r:embed="rId3"/>
          <a:stretch>
            <a:fillRect/>
          </a:stretch>
        </p:blipFill>
        <p:spPr>
          <a:xfrm>
            <a:off x="134905" y="2370668"/>
            <a:ext cx="5942637" cy="2834930"/>
          </a:xfrm>
          <a:prstGeom prst="rect">
            <a:avLst/>
          </a:prstGeom>
        </p:spPr>
      </p:pic>
      <p:pic>
        <p:nvPicPr>
          <p:cNvPr id="4" name="图片 3"/>
          <p:cNvPicPr>
            <a:picLocks noChangeAspect="1"/>
          </p:cNvPicPr>
          <p:nvPr/>
        </p:nvPicPr>
        <p:blipFill>
          <a:blip r:embed="rId4"/>
          <a:stretch>
            <a:fillRect/>
          </a:stretch>
        </p:blipFill>
        <p:spPr>
          <a:xfrm>
            <a:off x="6187044" y="2028369"/>
            <a:ext cx="5923725" cy="3733684"/>
          </a:xfrm>
          <a:prstGeom prst="rect">
            <a:avLst/>
          </a:prstGeom>
        </p:spPr>
      </p:pic>
    </p:spTree>
    <p:extLst>
      <p:ext uri="{BB962C8B-B14F-4D97-AF65-F5344CB8AC3E}">
        <p14:creationId xmlns:p14="http://schemas.microsoft.com/office/powerpoint/2010/main" val="149118230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PageRank Scores</a:t>
            </a:r>
          </a:p>
        </p:txBody>
      </p:sp>
      <p:cxnSp>
        <p:nvCxnSpPr>
          <p:cNvPr id="10" name="Straight Arrow Connector 9"/>
          <p:cNvCxnSpPr/>
          <p:nvPr/>
        </p:nvCxnSpPr>
        <p:spPr>
          <a:xfrm flipV="1">
            <a:off x="6227619" y="2209800"/>
            <a:ext cx="1066800" cy="15240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flipH="1">
            <a:off x="6255327" y="2819400"/>
            <a:ext cx="990600" cy="7620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5" name="Straight Arrow Connector 14"/>
          <p:cNvCxnSpPr>
            <a:stCxn id="13" idx="1"/>
            <a:endCxn id="5" idx="5"/>
          </p:cNvCxnSpPr>
          <p:nvPr/>
        </p:nvCxnSpPr>
        <p:spPr>
          <a:xfrm flipH="1" flipV="1">
            <a:off x="5857827" y="3571827"/>
            <a:ext cx="627466" cy="779866"/>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26" name="Straight Arrow Connector 25"/>
          <p:cNvCxnSpPr/>
          <p:nvPr/>
        </p:nvCxnSpPr>
        <p:spPr>
          <a:xfrm flipV="1">
            <a:off x="3361055" y="3578755"/>
            <a:ext cx="597065" cy="739693"/>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flipH="1" flipV="1">
            <a:off x="2651760" y="2731175"/>
            <a:ext cx="243840" cy="1480607"/>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31" name="Straight Arrow Connector 30"/>
          <p:cNvCxnSpPr>
            <a:stCxn id="20" idx="0"/>
          </p:cNvCxnSpPr>
          <p:nvPr/>
        </p:nvCxnSpPr>
        <p:spPr>
          <a:xfrm flipV="1">
            <a:off x="4312920" y="3962400"/>
            <a:ext cx="274320" cy="1600258"/>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33" name="Straight Arrow Connector 32"/>
          <p:cNvCxnSpPr>
            <a:stCxn id="20" idx="7"/>
          </p:cNvCxnSpPr>
          <p:nvPr/>
        </p:nvCxnSpPr>
        <p:spPr>
          <a:xfrm flipV="1">
            <a:off x="4506894" y="4953000"/>
            <a:ext cx="1817706" cy="690004"/>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38" name="Straight Arrow Connector 37"/>
          <p:cNvCxnSpPr/>
          <p:nvPr/>
        </p:nvCxnSpPr>
        <p:spPr>
          <a:xfrm flipH="1" flipV="1">
            <a:off x="3523136" y="4602480"/>
            <a:ext cx="2829172" cy="13716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0" name="Straight Arrow Connector 39"/>
          <p:cNvCxnSpPr/>
          <p:nvPr/>
        </p:nvCxnSpPr>
        <p:spPr>
          <a:xfrm flipH="1" flipV="1">
            <a:off x="4914900" y="3990108"/>
            <a:ext cx="236220" cy="1874578"/>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2" name="Straight Arrow Connector 41"/>
          <p:cNvCxnSpPr/>
          <p:nvPr/>
        </p:nvCxnSpPr>
        <p:spPr>
          <a:xfrm flipV="1">
            <a:off x="5324314" y="5134515"/>
            <a:ext cx="1140199" cy="789737"/>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5" name="Straight Arrow Connector 44"/>
          <p:cNvCxnSpPr>
            <a:stCxn id="23" idx="7"/>
          </p:cNvCxnSpPr>
          <p:nvPr/>
        </p:nvCxnSpPr>
        <p:spPr>
          <a:xfrm flipV="1">
            <a:off x="6244254" y="5288280"/>
            <a:ext cx="461346" cy="720426"/>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7" name="Straight Arrow Connector 46"/>
          <p:cNvCxnSpPr/>
          <p:nvPr/>
        </p:nvCxnSpPr>
        <p:spPr>
          <a:xfrm flipH="1" flipV="1">
            <a:off x="5486400" y="3858489"/>
            <a:ext cx="563880" cy="211836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9" name="Straight Arrow Connector 48"/>
          <p:cNvCxnSpPr/>
          <p:nvPr/>
        </p:nvCxnSpPr>
        <p:spPr>
          <a:xfrm flipV="1">
            <a:off x="8273967" y="5195198"/>
            <a:ext cx="299522" cy="730792"/>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57" name="Straight Arrow Connector 56"/>
          <p:cNvCxnSpPr>
            <a:stCxn id="25" idx="1"/>
          </p:cNvCxnSpPr>
          <p:nvPr/>
        </p:nvCxnSpPr>
        <p:spPr>
          <a:xfrm flipH="1" flipV="1">
            <a:off x="8839200" y="5182972"/>
            <a:ext cx="369906" cy="688575"/>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60" name="Straight Arrow Connector 59"/>
          <p:cNvCxnSpPr>
            <a:stCxn id="16" idx="1"/>
          </p:cNvCxnSpPr>
          <p:nvPr/>
        </p:nvCxnSpPr>
        <p:spPr>
          <a:xfrm flipH="1" flipV="1">
            <a:off x="6171560" y="3200401"/>
            <a:ext cx="2229282" cy="1280131"/>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62" name="Straight Arrow Connector 61"/>
          <p:cNvCxnSpPr/>
          <p:nvPr/>
        </p:nvCxnSpPr>
        <p:spPr>
          <a:xfrm flipH="1" flipV="1">
            <a:off x="7421880" y="4899690"/>
            <a:ext cx="872868" cy="53311"/>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3008" name="Straight Arrow Connector 43007"/>
          <p:cNvCxnSpPr/>
          <p:nvPr/>
        </p:nvCxnSpPr>
        <p:spPr>
          <a:xfrm>
            <a:off x="7401099" y="4602480"/>
            <a:ext cx="872868" cy="6858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sp>
        <p:nvSpPr>
          <p:cNvPr id="5" name="Oval 4"/>
          <p:cNvSpPr/>
          <p:nvPr/>
        </p:nvSpPr>
        <p:spPr>
          <a:xfrm>
            <a:off x="3581400" y="1295400"/>
            <a:ext cx="2667000" cy="2667000"/>
          </a:xfrm>
          <a:prstGeom prst="ellipse">
            <a:avLst/>
          </a:prstGeom>
          <a:solidFill>
            <a:schemeClr val="accent2"/>
          </a:solidFill>
          <a:ln w="76200">
            <a:solidFill>
              <a:schemeClr val="accent2"/>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a:latin typeface="Arial" pitchFamily="34" charset="0"/>
                <a:cs typeface="Arial" pitchFamily="34" charset="0"/>
              </a:rPr>
              <a:t>B</a:t>
            </a:r>
          </a:p>
          <a:p>
            <a:pPr algn="ctr"/>
            <a:r>
              <a:rPr lang="en-US" sz="2000" b="1" dirty="0">
                <a:latin typeface="Arial" pitchFamily="34" charset="0"/>
                <a:cs typeface="Arial" pitchFamily="34" charset="0"/>
              </a:rPr>
              <a:t>38.4</a:t>
            </a:r>
          </a:p>
          <a:p>
            <a:pPr algn="ctr"/>
            <a:endParaRPr lang="en-US" sz="2000" b="1" dirty="0">
              <a:latin typeface="Arial" pitchFamily="34" charset="0"/>
              <a:cs typeface="Arial" pitchFamily="34" charset="0"/>
            </a:endParaRPr>
          </a:p>
        </p:txBody>
      </p:sp>
      <p:sp>
        <p:nvSpPr>
          <p:cNvPr id="9" name="Oval 8"/>
          <p:cNvSpPr/>
          <p:nvPr/>
        </p:nvSpPr>
        <p:spPr>
          <a:xfrm>
            <a:off x="7239000" y="1295400"/>
            <a:ext cx="2667000" cy="2667000"/>
          </a:xfrm>
          <a:prstGeom prst="ellipse">
            <a:avLst/>
          </a:prstGeom>
          <a:solidFill>
            <a:schemeClr val="accent1"/>
          </a:solidFill>
          <a:ln w="76200">
            <a:solidFill>
              <a:schemeClr val="accent1"/>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a:latin typeface="Arial" pitchFamily="34" charset="0"/>
                <a:cs typeface="Arial" pitchFamily="34" charset="0"/>
              </a:rPr>
              <a:t>C</a:t>
            </a:r>
          </a:p>
          <a:p>
            <a:pPr algn="ctr"/>
            <a:r>
              <a:rPr lang="en-US" sz="2000" b="1" dirty="0">
                <a:latin typeface="Arial" pitchFamily="34" charset="0"/>
                <a:cs typeface="Arial" pitchFamily="34" charset="0"/>
              </a:rPr>
              <a:t>34.3</a:t>
            </a:r>
          </a:p>
        </p:txBody>
      </p:sp>
      <p:sp>
        <p:nvSpPr>
          <p:cNvPr id="13" name="Oval 12"/>
          <p:cNvSpPr/>
          <p:nvPr/>
        </p:nvSpPr>
        <p:spPr>
          <a:xfrm>
            <a:off x="6324600" y="4191000"/>
            <a:ext cx="1097280" cy="1097280"/>
          </a:xfrm>
          <a:prstGeom prst="ellipse">
            <a:avLst/>
          </a:prstGeom>
          <a:solidFill>
            <a:schemeClr val="accent4"/>
          </a:solidFill>
          <a:ln w="76200">
            <a:solidFill>
              <a:schemeClr val="accent4"/>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a:latin typeface="Arial" pitchFamily="34" charset="0"/>
                <a:cs typeface="Arial" pitchFamily="34" charset="0"/>
              </a:rPr>
              <a:t>E</a:t>
            </a:r>
          </a:p>
          <a:p>
            <a:pPr algn="ctr"/>
            <a:r>
              <a:rPr lang="en-US" sz="2000" b="1" dirty="0">
                <a:latin typeface="Arial" pitchFamily="34" charset="0"/>
                <a:cs typeface="Arial" pitchFamily="34" charset="0"/>
              </a:rPr>
              <a:t>8.1</a:t>
            </a:r>
          </a:p>
        </p:txBody>
      </p:sp>
      <p:sp>
        <p:nvSpPr>
          <p:cNvPr id="16" name="Oval 15"/>
          <p:cNvSpPr/>
          <p:nvPr/>
        </p:nvSpPr>
        <p:spPr>
          <a:xfrm>
            <a:off x="8280322" y="4360011"/>
            <a:ext cx="822960" cy="822960"/>
          </a:xfrm>
          <a:prstGeom prst="ellipse">
            <a:avLst/>
          </a:prstGeom>
          <a:solidFill>
            <a:schemeClr val="accent3"/>
          </a:solidFill>
          <a:ln w="76200">
            <a:solidFill>
              <a:schemeClr val="accent3"/>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a:latin typeface="Arial" pitchFamily="34" charset="0"/>
                <a:cs typeface="Arial" pitchFamily="34" charset="0"/>
              </a:rPr>
              <a:t>F</a:t>
            </a:r>
          </a:p>
          <a:p>
            <a:pPr algn="ctr"/>
            <a:r>
              <a:rPr lang="en-US" sz="2000" b="1" dirty="0">
                <a:latin typeface="Arial" pitchFamily="34" charset="0"/>
                <a:cs typeface="Arial" pitchFamily="34" charset="0"/>
              </a:rPr>
              <a:t>3.9</a:t>
            </a:r>
          </a:p>
        </p:txBody>
      </p:sp>
      <p:sp>
        <p:nvSpPr>
          <p:cNvPr id="18" name="Oval 17"/>
          <p:cNvSpPr/>
          <p:nvPr/>
        </p:nvSpPr>
        <p:spPr>
          <a:xfrm>
            <a:off x="2672468" y="4191000"/>
            <a:ext cx="822960" cy="822960"/>
          </a:xfrm>
          <a:prstGeom prst="ellipse">
            <a:avLst/>
          </a:prstGeom>
          <a:solidFill>
            <a:schemeClr val="accent3"/>
          </a:solidFill>
          <a:ln w="76200">
            <a:solidFill>
              <a:schemeClr val="accent3"/>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a:latin typeface="Arial" pitchFamily="34" charset="0"/>
                <a:cs typeface="Arial" pitchFamily="34" charset="0"/>
              </a:rPr>
              <a:t>D</a:t>
            </a:r>
          </a:p>
          <a:p>
            <a:pPr algn="ctr"/>
            <a:r>
              <a:rPr lang="en-US" sz="2000" b="1" dirty="0">
                <a:latin typeface="Arial" pitchFamily="34" charset="0"/>
                <a:cs typeface="Arial" pitchFamily="34" charset="0"/>
              </a:rPr>
              <a:t>3.9</a:t>
            </a:r>
          </a:p>
        </p:txBody>
      </p:sp>
      <p:sp>
        <p:nvSpPr>
          <p:cNvPr id="19" name="Oval 18"/>
          <p:cNvSpPr/>
          <p:nvPr/>
        </p:nvSpPr>
        <p:spPr>
          <a:xfrm>
            <a:off x="2286000" y="1978873"/>
            <a:ext cx="731520" cy="731520"/>
          </a:xfrm>
          <a:prstGeom prst="ellipse">
            <a:avLst/>
          </a:prstGeom>
          <a:solidFill>
            <a:schemeClr val="accent5"/>
          </a:solidFill>
          <a:ln w="76200">
            <a:solidFill>
              <a:schemeClr val="accent5"/>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a:latin typeface="Arial" pitchFamily="34" charset="0"/>
                <a:cs typeface="Arial" pitchFamily="34" charset="0"/>
              </a:rPr>
              <a:t>A</a:t>
            </a:r>
          </a:p>
          <a:p>
            <a:pPr algn="ctr"/>
            <a:r>
              <a:rPr lang="en-US" sz="2000" b="1" dirty="0">
                <a:latin typeface="Arial" pitchFamily="34" charset="0"/>
                <a:cs typeface="Arial" pitchFamily="34" charset="0"/>
              </a:rPr>
              <a:t>3.3</a:t>
            </a:r>
          </a:p>
        </p:txBody>
      </p:sp>
      <p:sp>
        <p:nvSpPr>
          <p:cNvPr id="20" name="Oval 19"/>
          <p:cNvSpPr/>
          <p:nvPr/>
        </p:nvSpPr>
        <p:spPr>
          <a:xfrm>
            <a:off x="4038600" y="5562658"/>
            <a:ext cx="548640" cy="54864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a:latin typeface="Arial" pitchFamily="34" charset="0"/>
                <a:cs typeface="Arial" pitchFamily="34" charset="0"/>
              </a:rPr>
              <a:t>1.6</a:t>
            </a:r>
          </a:p>
        </p:txBody>
      </p:sp>
      <p:sp>
        <p:nvSpPr>
          <p:cNvPr id="22" name="Oval 21"/>
          <p:cNvSpPr/>
          <p:nvPr/>
        </p:nvSpPr>
        <p:spPr>
          <a:xfrm>
            <a:off x="4876800" y="5836978"/>
            <a:ext cx="548640" cy="54864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a:latin typeface="Arial" pitchFamily="34" charset="0"/>
                <a:cs typeface="Arial" pitchFamily="34" charset="0"/>
              </a:rPr>
              <a:t>1.6</a:t>
            </a:r>
          </a:p>
        </p:txBody>
      </p:sp>
      <p:sp>
        <p:nvSpPr>
          <p:cNvPr id="23" name="Oval 22"/>
          <p:cNvSpPr/>
          <p:nvPr/>
        </p:nvSpPr>
        <p:spPr>
          <a:xfrm>
            <a:off x="5775960" y="5928360"/>
            <a:ext cx="548640" cy="54864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a:latin typeface="Arial" pitchFamily="34" charset="0"/>
                <a:cs typeface="Arial" pitchFamily="34" charset="0"/>
              </a:rPr>
              <a:t>1.6</a:t>
            </a:r>
          </a:p>
        </p:txBody>
      </p:sp>
      <p:sp>
        <p:nvSpPr>
          <p:cNvPr id="24" name="Oval 23"/>
          <p:cNvSpPr/>
          <p:nvPr/>
        </p:nvSpPr>
        <p:spPr>
          <a:xfrm>
            <a:off x="7909560" y="5879107"/>
            <a:ext cx="548640" cy="54864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a:latin typeface="Arial" pitchFamily="34" charset="0"/>
                <a:cs typeface="Arial" pitchFamily="34" charset="0"/>
              </a:rPr>
              <a:t>1.6</a:t>
            </a:r>
          </a:p>
        </p:txBody>
      </p:sp>
      <p:sp>
        <p:nvSpPr>
          <p:cNvPr id="25" name="Oval 24"/>
          <p:cNvSpPr/>
          <p:nvPr/>
        </p:nvSpPr>
        <p:spPr>
          <a:xfrm>
            <a:off x="9128760" y="5791200"/>
            <a:ext cx="548640" cy="54864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a:latin typeface="Arial" pitchFamily="34" charset="0"/>
                <a:cs typeface="Arial" pitchFamily="34" charset="0"/>
              </a:rPr>
              <a:t>1.6</a:t>
            </a:r>
          </a:p>
        </p:txBody>
      </p:sp>
      <p:sp>
        <p:nvSpPr>
          <p:cNvPr id="43009" name="Slide Number Placeholder 43008"/>
          <p:cNvSpPr>
            <a:spLocks noGrp="1"/>
          </p:cNvSpPr>
          <p:nvPr>
            <p:ph type="sldNum" sz="quarter" idx="12"/>
          </p:nvPr>
        </p:nvSpPr>
        <p:spPr/>
        <p:txBody>
          <a:bodyPr/>
          <a:lstStyle/>
          <a:p>
            <a:fld id="{19B12225-5612-419B-A8D5-4B8EEE4C217E}" type="slidenum">
              <a:rPr lang="en-US" smtClean="0"/>
              <a:pPr/>
              <a:t>5</a:t>
            </a:fld>
            <a:endParaRPr lang="en-US"/>
          </a:p>
        </p:txBody>
      </p:sp>
    </p:spTree>
    <p:extLst>
      <p:ext uri="{BB962C8B-B14F-4D97-AF65-F5344CB8AC3E}">
        <p14:creationId xmlns:p14="http://schemas.microsoft.com/office/powerpoint/2010/main" val="31092820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组合 10"/>
          <p:cNvGrpSpPr/>
          <p:nvPr/>
        </p:nvGrpSpPr>
        <p:grpSpPr>
          <a:xfrm>
            <a:off x="2426597" y="1264898"/>
            <a:ext cx="7321195" cy="76182"/>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grpSp>
      <p:sp>
        <p:nvSpPr>
          <p:cNvPr id="47" name="Copyright Notice"/>
          <p:cNvSpPr>
            <a:spLocks/>
          </p:cNvSpPr>
          <p:nvPr/>
        </p:nvSpPr>
        <p:spPr bwMode="auto">
          <a:xfrm>
            <a:off x="4654539" y="592110"/>
            <a:ext cx="4596339"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b="1" cap="small" dirty="0">
                <a:solidFill>
                  <a:srgbClr val="00C3D9"/>
                </a:solidFill>
                <a:latin typeface="微软雅黑" panose="020B0503020204020204" pitchFamily="34" charset="-122"/>
                <a:ea typeface="微软雅黑" panose="020B0503020204020204" pitchFamily="34" charset="-122"/>
              </a:rPr>
              <a:t>配置</a:t>
            </a:r>
            <a:r>
              <a:rPr lang="en-US" altLang="zh-CN" sz="2800" b="1" cap="small" dirty="0">
                <a:solidFill>
                  <a:srgbClr val="00C3D9"/>
                </a:solidFill>
                <a:latin typeface="微软雅黑" panose="020B0503020204020204" pitchFamily="34" charset="-122"/>
                <a:ea typeface="微软雅黑" panose="020B0503020204020204" pitchFamily="34" charset="-122"/>
              </a:rPr>
              <a:t>Hadoop</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15" name="椭圆 14"/>
          <p:cNvSpPr/>
          <p:nvPr/>
        </p:nvSpPr>
        <p:spPr>
          <a:xfrm>
            <a:off x="3598224" y="538577"/>
            <a:ext cx="896862" cy="603386"/>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微软雅黑" pitchFamily="34" charset="-122"/>
                <a:ea typeface="微软雅黑" pitchFamily="34" charset="-122"/>
              </a:rPr>
              <a:t>2.6</a:t>
            </a:r>
            <a:endParaRPr lang="zh-CN" altLang="en-US" sz="2000" b="1" dirty="0">
              <a:solidFill>
                <a:schemeClr val="bg1"/>
              </a:solidFill>
              <a:latin typeface="微软雅黑" pitchFamily="34" charset="-122"/>
              <a:ea typeface="微软雅黑" pitchFamily="34" charset="-122"/>
            </a:endParaRPr>
          </a:p>
        </p:txBody>
      </p:sp>
      <p:pic>
        <p:nvPicPr>
          <p:cNvPr id="2" name="图片 1"/>
          <p:cNvPicPr>
            <a:picLocks noChangeAspect="1"/>
          </p:cNvPicPr>
          <p:nvPr/>
        </p:nvPicPr>
        <p:blipFill>
          <a:blip r:embed="rId3"/>
          <a:stretch>
            <a:fillRect/>
          </a:stretch>
        </p:blipFill>
        <p:spPr>
          <a:xfrm>
            <a:off x="166253" y="1517548"/>
            <a:ext cx="5461979" cy="5227636"/>
          </a:xfrm>
          <a:prstGeom prst="rect">
            <a:avLst/>
          </a:prstGeom>
        </p:spPr>
      </p:pic>
      <p:pic>
        <p:nvPicPr>
          <p:cNvPr id="10" name="图片 9"/>
          <p:cNvPicPr>
            <a:picLocks noChangeAspect="1"/>
          </p:cNvPicPr>
          <p:nvPr/>
        </p:nvPicPr>
        <p:blipFill>
          <a:blip r:embed="rId4"/>
          <a:stretch>
            <a:fillRect/>
          </a:stretch>
        </p:blipFill>
        <p:spPr>
          <a:xfrm>
            <a:off x="6196651" y="1464015"/>
            <a:ext cx="5639580" cy="5393985"/>
          </a:xfrm>
          <a:prstGeom prst="rect">
            <a:avLst/>
          </a:prstGeom>
        </p:spPr>
      </p:pic>
    </p:spTree>
    <p:extLst>
      <p:ext uri="{BB962C8B-B14F-4D97-AF65-F5344CB8AC3E}">
        <p14:creationId xmlns:p14="http://schemas.microsoft.com/office/powerpoint/2010/main" val="184853302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组合 10"/>
          <p:cNvGrpSpPr/>
          <p:nvPr/>
        </p:nvGrpSpPr>
        <p:grpSpPr>
          <a:xfrm>
            <a:off x="2426597" y="1264898"/>
            <a:ext cx="7321195" cy="76182"/>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grpSp>
      <p:sp>
        <p:nvSpPr>
          <p:cNvPr id="47" name="Copyright Notice"/>
          <p:cNvSpPr>
            <a:spLocks/>
          </p:cNvSpPr>
          <p:nvPr/>
        </p:nvSpPr>
        <p:spPr bwMode="auto">
          <a:xfrm>
            <a:off x="4654539" y="592110"/>
            <a:ext cx="4596339"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b="1" cap="small" dirty="0">
                <a:solidFill>
                  <a:srgbClr val="00C3D9"/>
                </a:solidFill>
                <a:latin typeface="微软雅黑" panose="020B0503020204020204" pitchFamily="34" charset="-122"/>
                <a:ea typeface="微软雅黑" panose="020B0503020204020204" pitchFamily="34" charset="-122"/>
              </a:rPr>
              <a:t>检查</a:t>
            </a:r>
            <a:r>
              <a:rPr lang="en-US" altLang="zh-CN" sz="2800" b="1" cap="small" dirty="0">
                <a:solidFill>
                  <a:srgbClr val="00C3D9"/>
                </a:solidFill>
                <a:latin typeface="微软雅黑" panose="020B0503020204020204" pitchFamily="34" charset="-122"/>
                <a:ea typeface="微软雅黑" panose="020B0503020204020204" pitchFamily="34" charset="-122"/>
              </a:rPr>
              <a:t>Hadoop</a:t>
            </a:r>
            <a:r>
              <a:rPr lang="zh-CN" altLang="en-US" sz="2800" b="1" cap="small" dirty="0">
                <a:solidFill>
                  <a:srgbClr val="00C3D9"/>
                </a:solidFill>
                <a:latin typeface="微软雅黑" panose="020B0503020204020204" pitchFamily="34" charset="-122"/>
                <a:ea typeface="微软雅黑" panose="020B0503020204020204" pitchFamily="34" charset="-122"/>
              </a:rPr>
              <a:t>是否安装成功</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15" name="椭圆 14"/>
          <p:cNvSpPr/>
          <p:nvPr/>
        </p:nvSpPr>
        <p:spPr>
          <a:xfrm>
            <a:off x="3598224" y="538577"/>
            <a:ext cx="896862" cy="603386"/>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微软雅黑" pitchFamily="34" charset="-122"/>
                <a:ea typeface="微软雅黑" pitchFamily="34" charset="-122"/>
              </a:rPr>
              <a:t>2.7</a:t>
            </a:r>
            <a:endParaRPr lang="zh-CN" altLang="en-US" sz="2000" b="1" dirty="0">
              <a:solidFill>
                <a:schemeClr val="bg1"/>
              </a:solidFill>
              <a:latin typeface="微软雅黑" pitchFamily="34" charset="-122"/>
              <a:ea typeface="微软雅黑" pitchFamily="34" charset="-122"/>
            </a:endParaRPr>
          </a:p>
        </p:txBody>
      </p:sp>
      <p:pic>
        <p:nvPicPr>
          <p:cNvPr id="3" name="图片 2"/>
          <p:cNvPicPr>
            <a:picLocks noChangeAspect="1"/>
          </p:cNvPicPr>
          <p:nvPr/>
        </p:nvPicPr>
        <p:blipFill>
          <a:blip r:embed="rId3"/>
          <a:stretch>
            <a:fillRect/>
          </a:stretch>
        </p:blipFill>
        <p:spPr>
          <a:xfrm>
            <a:off x="1949992" y="1613725"/>
            <a:ext cx="7797800" cy="1778000"/>
          </a:xfrm>
          <a:prstGeom prst="rect">
            <a:avLst/>
          </a:prstGeom>
        </p:spPr>
      </p:pic>
      <p:pic>
        <p:nvPicPr>
          <p:cNvPr id="4" name="图片 3"/>
          <p:cNvPicPr>
            <a:picLocks noChangeAspect="1"/>
          </p:cNvPicPr>
          <p:nvPr/>
        </p:nvPicPr>
        <p:blipFill>
          <a:blip r:embed="rId4"/>
          <a:stretch>
            <a:fillRect/>
          </a:stretch>
        </p:blipFill>
        <p:spPr>
          <a:xfrm>
            <a:off x="1949992" y="3391725"/>
            <a:ext cx="7721600" cy="1308100"/>
          </a:xfrm>
          <a:prstGeom prst="rect">
            <a:avLst/>
          </a:prstGeom>
        </p:spPr>
      </p:pic>
      <p:pic>
        <p:nvPicPr>
          <p:cNvPr id="12" name="图片 11"/>
          <p:cNvPicPr>
            <a:picLocks noChangeAspect="1"/>
          </p:cNvPicPr>
          <p:nvPr/>
        </p:nvPicPr>
        <p:blipFill>
          <a:blip r:embed="rId5"/>
          <a:stretch>
            <a:fillRect/>
          </a:stretch>
        </p:blipFill>
        <p:spPr>
          <a:xfrm>
            <a:off x="1911892" y="4699825"/>
            <a:ext cx="7759700" cy="1663700"/>
          </a:xfrm>
          <a:prstGeom prst="rect">
            <a:avLst/>
          </a:prstGeom>
        </p:spPr>
      </p:pic>
    </p:spTree>
    <p:extLst>
      <p:ext uri="{BB962C8B-B14F-4D97-AF65-F5344CB8AC3E}">
        <p14:creationId xmlns:p14="http://schemas.microsoft.com/office/powerpoint/2010/main" val="75305285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组合 10"/>
          <p:cNvGrpSpPr/>
          <p:nvPr/>
        </p:nvGrpSpPr>
        <p:grpSpPr>
          <a:xfrm>
            <a:off x="2426597" y="1264898"/>
            <a:ext cx="7321195" cy="76182"/>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grpSp>
      <p:sp>
        <p:nvSpPr>
          <p:cNvPr id="47" name="Copyright Notice"/>
          <p:cNvSpPr>
            <a:spLocks/>
          </p:cNvSpPr>
          <p:nvPr/>
        </p:nvSpPr>
        <p:spPr bwMode="auto">
          <a:xfrm>
            <a:off x="4654539" y="592110"/>
            <a:ext cx="4596339"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b="1" cap="small" dirty="0">
                <a:solidFill>
                  <a:srgbClr val="00C3D9"/>
                </a:solidFill>
                <a:latin typeface="微软雅黑" panose="020B0503020204020204" pitchFamily="34" charset="-122"/>
                <a:ea typeface="微软雅黑" panose="020B0503020204020204" pitchFamily="34" charset="-122"/>
              </a:rPr>
              <a:t>检查</a:t>
            </a:r>
            <a:r>
              <a:rPr lang="en-US" altLang="zh-CN" sz="2800" b="1" cap="small" dirty="0">
                <a:solidFill>
                  <a:srgbClr val="00C3D9"/>
                </a:solidFill>
                <a:latin typeface="微软雅黑" panose="020B0503020204020204" pitchFamily="34" charset="-122"/>
                <a:ea typeface="微软雅黑" panose="020B0503020204020204" pitchFamily="34" charset="-122"/>
              </a:rPr>
              <a:t>Hadoop</a:t>
            </a:r>
            <a:r>
              <a:rPr lang="zh-CN" altLang="en-US" sz="2800" b="1" cap="small" dirty="0">
                <a:solidFill>
                  <a:srgbClr val="00C3D9"/>
                </a:solidFill>
                <a:latin typeface="微软雅黑" panose="020B0503020204020204" pitchFamily="34" charset="-122"/>
                <a:ea typeface="微软雅黑" panose="020B0503020204020204" pitchFamily="34" charset="-122"/>
              </a:rPr>
              <a:t>是否安装成功</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15" name="椭圆 14"/>
          <p:cNvSpPr/>
          <p:nvPr/>
        </p:nvSpPr>
        <p:spPr>
          <a:xfrm>
            <a:off x="3598224" y="538577"/>
            <a:ext cx="896862" cy="603386"/>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微软雅黑" pitchFamily="34" charset="-122"/>
                <a:ea typeface="微软雅黑" pitchFamily="34" charset="-122"/>
              </a:rPr>
              <a:t>2.7</a:t>
            </a:r>
            <a:endParaRPr lang="zh-CN" altLang="en-US" sz="2000" b="1" dirty="0">
              <a:solidFill>
                <a:schemeClr val="bg1"/>
              </a:solidFill>
              <a:latin typeface="微软雅黑" pitchFamily="34" charset="-122"/>
              <a:ea typeface="微软雅黑" pitchFamily="34" charset="-122"/>
            </a:endParaRPr>
          </a:p>
        </p:txBody>
      </p:sp>
      <p:pic>
        <p:nvPicPr>
          <p:cNvPr id="2" name="图片 1"/>
          <p:cNvPicPr>
            <a:picLocks noChangeAspect="1"/>
          </p:cNvPicPr>
          <p:nvPr/>
        </p:nvPicPr>
        <p:blipFill>
          <a:blip r:embed="rId3"/>
          <a:stretch>
            <a:fillRect/>
          </a:stretch>
        </p:blipFill>
        <p:spPr>
          <a:xfrm>
            <a:off x="368135" y="1517548"/>
            <a:ext cx="5909788" cy="4745156"/>
          </a:xfrm>
          <a:prstGeom prst="rect">
            <a:avLst/>
          </a:prstGeom>
        </p:spPr>
      </p:pic>
      <p:pic>
        <p:nvPicPr>
          <p:cNvPr id="10" name="图片 9"/>
          <p:cNvPicPr>
            <a:picLocks noChangeAspect="1"/>
          </p:cNvPicPr>
          <p:nvPr/>
        </p:nvPicPr>
        <p:blipFill>
          <a:blip r:embed="rId4"/>
          <a:stretch>
            <a:fillRect/>
          </a:stretch>
        </p:blipFill>
        <p:spPr>
          <a:xfrm>
            <a:off x="6483927" y="2592930"/>
            <a:ext cx="5879512" cy="2944599"/>
          </a:xfrm>
          <a:prstGeom prst="rect">
            <a:avLst/>
          </a:prstGeom>
        </p:spPr>
      </p:pic>
    </p:spTree>
    <p:extLst>
      <p:ext uri="{BB962C8B-B14F-4D97-AF65-F5344CB8AC3E}">
        <p14:creationId xmlns:p14="http://schemas.microsoft.com/office/powerpoint/2010/main" val="137310620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组合 10"/>
          <p:cNvGrpSpPr/>
          <p:nvPr/>
        </p:nvGrpSpPr>
        <p:grpSpPr>
          <a:xfrm>
            <a:off x="2426597" y="1264898"/>
            <a:ext cx="7321195" cy="76182"/>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grpSp>
      <p:sp>
        <p:nvSpPr>
          <p:cNvPr id="47" name="Copyright Notice"/>
          <p:cNvSpPr>
            <a:spLocks/>
          </p:cNvSpPr>
          <p:nvPr/>
        </p:nvSpPr>
        <p:spPr bwMode="auto">
          <a:xfrm>
            <a:off x="5247881" y="588283"/>
            <a:ext cx="4596339"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cap="small" dirty="0">
                <a:solidFill>
                  <a:srgbClr val="00C3D9"/>
                </a:solidFill>
                <a:latin typeface="微软雅黑" panose="020B0503020204020204" pitchFamily="34" charset="-122"/>
                <a:ea typeface="微软雅黑" panose="020B0503020204020204" pitchFamily="34" charset="-122"/>
              </a:rPr>
              <a:t>SPARK</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15" name="椭圆 14"/>
          <p:cNvSpPr/>
          <p:nvPr/>
        </p:nvSpPr>
        <p:spPr>
          <a:xfrm>
            <a:off x="3598224" y="538577"/>
            <a:ext cx="896862" cy="603386"/>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微软雅黑" pitchFamily="34" charset="-122"/>
                <a:ea typeface="微软雅黑" pitchFamily="34" charset="-122"/>
              </a:rPr>
              <a:t>2.8</a:t>
            </a:r>
            <a:endParaRPr lang="zh-CN" altLang="en-US" sz="2000" b="1" dirty="0">
              <a:solidFill>
                <a:schemeClr val="bg1"/>
              </a:solidFill>
              <a:latin typeface="微软雅黑" pitchFamily="34" charset="-122"/>
              <a:ea typeface="微软雅黑" pitchFamily="34" charset="-122"/>
            </a:endParaRPr>
          </a:p>
        </p:txBody>
      </p:sp>
      <p:sp>
        <p:nvSpPr>
          <p:cNvPr id="4" name="文本框 3"/>
          <p:cNvSpPr txBox="1"/>
          <p:nvPr/>
        </p:nvSpPr>
        <p:spPr>
          <a:xfrm>
            <a:off x="427512" y="1501812"/>
            <a:ext cx="11566565" cy="1200329"/>
          </a:xfrm>
          <a:prstGeom prst="rect">
            <a:avLst/>
          </a:prstGeom>
          <a:noFill/>
        </p:spPr>
        <p:txBody>
          <a:bodyPr wrap="square" rtlCol="0">
            <a:spAutoFit/>
          </a:bodyPr>
          <a:lstStyle/>
          <a:p>
            <a:r>
              <a:rPr kumimoji="1" lang="en-US" altLang="zh-CN" sz="2400" dirty="0"/>
              <a:t>Spark</a:t>
            </a:r>
            <a:r>
              <a:rPr kumimoji="1" lang="zh-CN" altLang="en-US" sz="2400" dirty="0"/>
              <a:t>是</a:t>
            </a:r>
            <a:r>
              <a:rPr kumimoji="1" lang="en-US" altLang="zh-CN" sz="2400" dirty="0"/>
              <a:t>Hadoop</a:t>
            </a:r>
            <a:r>
              <a:rPr kumimoji="1" lang="zh-CN" altLang="en-US" sz="2400" dirty="0"/>
              <a:t>的子项目。因此，最好将</a:t>
            </a:r>
            <a:r>
              <a:rPr kumimoji="1" lang="en-US" altLang="zh-CN" sz="2400" dirty="0"/>
              <a:t>Spark</a:t>
            </a:r>
            <a:r>
              <a:rPr kumimoji="1" lang="zh-CN" altLang="en-US" sz="2400" dirty="0"/>
              <a:t>安装到基于</a:t>
            </a:r>
            <a:r>
              <a:rPr kumimoji="1" lang="en-US" altLang="zh-CN" sz="2400" dirty="0"/>
              <a:t>Linux</a:t>
            </a:r>
            <a:r>
              <a:rPr kumimoji="1" lang="zh-CN" altLang="en-US" sz="2400" dirty="0"/>
              <a:t>的系统中。以下步骤显示如何安装</a:t>
            </a:r>
            <a:r>
              <a:rPr kumimoji="1" lang="en-US" altLang="zh-CN" sz="2400" dirty="0"/>
              <a:t>Apache Spark</a:t>
            </a:r>
            <a:r>
              <a:rPr kumimoji="1" lang="zh-CN" altLang="en-US" sz="2400" dirty="0"/>
              <a:t>。参考：</a:t>
            </a:r>
            <a:r>
              <a:rPr kumimoji="1" lang="en-US" altLang="zh-CN" sz="2400" dirty="0"/>
              <a:t>https://</a:t>
            </a:r>
            <a:r>
              <a:rPr kumimoji="1" lang="en-US" altLang="zh-CN" sz="2400" dirty="0" err="1"/>
              <a:t>www.tutorialspoint.com</a:t>
            </a:r>
            <a:r>
              <a:rPr kumimoji="1" lang="en-US" altLang="zh-CN" sz="2400" dirty="0"/>
              <a:t>/</a:t>
            </a:r>
            <a:r>
              <a:rPr kumimoji="1" lang="en-US" altLang="zh-CN" sz="2400" dirty="0" err="1"/>
              <a:t>apache_spark</a:t>
            </a:r>
            <a:r>
              <a:rPr kumimoji="1" lang="en-US" altLang="zh-CN" sz="2400" dirty="0"/>
              <a:t>/</a:t>
            </a:r>
            <a:r>
              <a:rPr kumimoji="1" lang="en-US" altLang="zh-CN" sz="2400" dirty="0" err="1"/>
              <a:t>apache_spark_installation.htm</a:t>
            </a:r>
            <a:endParaRPr kumimoji="1" lang="zh-CN" altLang="en-US" sz="2400" dirty="0"/>
          </a:p>
        </p:txBody>
      </p:sp>
      <p:pic>
        <p:nvPicPr>
          <p:cNvPr id="12" name="内容占位符 4" descr="Spark架构.png"/>
          <p:cNvPicPr>
            <a:picLocks noChangeAspect="1"/>
          </p:cNvPicPr>
          <p:nvPr/>
        </p:nvPicPr>
        <p:blipFill>
          <a:blip r:embed="rId3" cstate="print"/>
          <a:stretch>
            <a:fillRect/>
          </a:stretch>
        </p:blipFill>
        <p:spPr>
          <a:xfrm>
            <a:off x="1436955" y="2703474"/>
            <a:ext cx="8310837" cy="3888432"/>
          </a:xfrm>
          <a:prstGeom prst="rect">
            <a:avLst/>
          </a:prstGeom>
        </p:spPr>
      </p:pic>
    </p:spTree>
    <p:extLst>
      <p:ext uri="{BB962C8B-B14F-4D97-AF65-F5344CB8AC3E}">
        <p14:creationId xmlns:p14="http://schemas.microsoft.com/office/powerpoint/2010/main" val="194134751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组合 10"/>
          <p:cNvGrpSpPr/>
          <p:nvPr/>
        </p:nvGrpSpPr>
        <p:grpSpPr>
          <a:xfrm>
            <a:off x="2426597" y="1264898"/>
            <a:ext cx="7321195" cy="76182"/>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grpSp>
      <p:sp>
        <p:nvSpPr>
          <p:cNvPr id="47" name="Copyright Notice"/>
          <p:cNvSpPr>
            <a:spLocks/>
          </p:cNvSpPr>
          <p:nvPr/>
        </p:nvSpPr>
        <p:spPr bwMode="auto">
          <a:xfrm>
            <a:off x="4808494" y="592110"/>
            <a:ext cx="4596339"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b="1" cap="small" dirty="0">
                <a:solidFill>
                  <a:srgbClr val="00C3D9"/>
                </a:solidFill>
                <a:latin typeface="微软雅黑" panose="020B0503020204020204" pitchFamily="34" charset="-122"/>
                <a:ea typeface="微软雅黑" panose="020B0503020204020204" pitchFamily="34" charset="-122"/>
              </a:rPr>
              <a:t>安装</a:t>
            </a:r>
            <a:r>
              <a:rPr lang="en-US" altLang="zh-CN" sz="2800" b="1" cap="small" dirty="0">
                <a:solidFill>
                  <a:srgbClr val="00C3D9"/>
                </a:solidFill>
                <a:latin typeface="微软雅黑" panose="020B0503020204020204" pitchFamily="34" charset="-122"/>
                <a:ea typeface="微软雅黑" panose="020B0503020204020204" pitchFamily="34" charset="-122"/>
              </a:rPr>
              <a:t>SPARK</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15" name="椭圆 14"/>
          <p:cNvSpPr/>
          <p:nvPr/>
        </p:nvSpPr>
        <p:spPr>
          <a:xfrm>
            <a:off x="3598224" y="538577"/>
            <a:ext cx="896862" cy="603386"/>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微软雅黑" pitchFamily="34" charset="-122"/>
                <a:ea typeface="微软雅黑" pitchFamily="34" charset="-122"/>
              </a:rPr>
              <a:t>2.9</a:t>
            </a:r>
            <a:endParaRPr lang="zh-CN" altLang="en-US" sz="2000" b="1" dirty="0">
              <a:solidFill>
                <a:schemeClr val="bg1"/>
              </a:solidFill>
              <a:latin typeface="微软雅黑" pitchFamily="34" charset="-122"/>
              <a:ea typeface="微软雅黑" pitchFamily="34" charset="-122"/>
            </a:endParaRPr>
          </a:p>
        </p:txBody>
      </p:sp>
      <p:pic>
        <p:nvPicPr>
          <p:cNvPr id="3" name="图片 2"/>
          <p:cNvPicPr>
            <a:picLocks noChangeAspect="1"/>
          </p:cNvPicPr>
          <p:nvPr/>
        </p:nvPicPr>
        <p:blipFill>
          <a:blip r:embed="rId3"/>
          <a:stretch>
            <a:fillRect/>
          </a:stretch>
        </p:blipFill>
        <p:spPr>
          <a:xfrm>
            <a:off x="1924592" y="1834573"/>
            <a:ext cx="7823200" cy="1193800"/>
          </a:xfrm>
          <a:prstGeom prst="rect">
            <a:avLst/>
          </a:prstGeom>
        </p:spPr>
      </p:pic>
      <p:pic>
        <p:nvPicPr>
          <p:cNvPr id="10" name="图片 9"/>
          <p:cNvPicPr>
            <a:picLocks noChangeAspect="1"/>
          </p:cNvPicPr>
          <p:nvPr/>
        </p:nvPicPr>
        <p:blipFill>
          <a:blip r:embed="rId4"/>
          <a:stretch>
            <a:fillRect/>
          </a:stretch>
        </p:blipFill>
        <p:spPr>
          <a:xfrm>
            <a:off x="1962692" y="3214337"/>
            <a:ext cx="7747000" cy="3136900"/>
          </a:xfrm>
          <a:prstGeom prst="rect">
            <a:avLst/>
          </a:prstGeom>
        </p:spPr>
      </p:pic>
    </p:spTree>
    <p:extLst>
      <p:ext uri="{BB962C8B-B14F-4D97-AF65-F5344CB8AC3E}">
        <p14:creationId xmlns:p14="http://schemas.microsoft.com/office/powerpoint/2010/main" val="160198027"/>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组合 10"/>
          <p:cNvGrpSpPr/>
          <p:nvPr/>
        </p:nvGrpSpPr>
        <p:grpSpPr>
          <a:xfrm>
            <a:off x="2426597" y="1264898"/>
            <a:ext cx="7321195" cy="76182"/>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grpSp>
      <p:pic>
        <p:nvPicPr>
          <p:cNvPr id="2" name="图片 1"/>
          <p:cNvPicPr>
            <a:picLocks noChangeAspect="1"/>
          </p:cNvPicPr>
          <p:nvPr/>
        </p:nvPicPr>
        <p:blipFill>
          <a:blip r:embed="rId3"/>
          <a:stretch>
            <a:fillRect/>
          </a:stretch>
        </p:blipFill>
        <p:spPr>
          <a:xfrm>
            <a:off x="2842407" y="1517548"/>
            <a:ext cx="5442684" cy="5327636"/>
          </a:xfrm>
          <a:prstGeom prst="rect">
            <a:avLst/>
          </a:prstGeom>
        </p:spPr>
      </p:pic>
      <p:sp>
        <p:nvSpPr>
          <p:cNvPr id="14" name="Copyright Notice">
            <a:extLst>
              <a:ext uri="{FF2B5EF4-FFF2-40B4-BE49-F238E27FC236}">
                <a16:creationId xmlns:a16="http://schemas.microsoft.com/office/drawing/2014/main" id="{FCDFE3E3-9B51-483E-8350-07329F88EA77}"/>
              </a:ext>
            </a:extLst>
          </p:cNvPr>
          <p:cNvSpPr>
            <a:spLocks/>
          </p:cNvSpPr>
          <p:nvPr/>
        </p:nvSpPr>
        <p:spPr bwMode="auto">
          <a:xfrm>
            <a:off x="4808494" y="592110"/>
            <a:ext cx="4596339"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b="1" cap="small" dirty="0">
                <a:solidFill>
                  <a:srgbClr val="00C3D9"/>
                </a:solidFill>
                <a:latin typeface="微软雅黑" panose="020B0503020204020204" pitchFamily="34" charset="-122"/>
                <a:ea typeface="微软雅黑" panose="020B0503020204020204" pitchFamily="34" charset="-122"/>
              </a:rPr>
              <a:t>安装</a:t>
            </a:r>
            <a:r>
              <a:rPr lang="en-US" altLang="zh-CN" sz="2800" b="1" cap="small" dirty="0">
                <a:solidFill>
                  <a:srgbClr val="00C3D9"/>
                </a:solidFill>
                <a:latin typeface="微软雅黑" panose="020B0503020204020204" pitchFamily="34" charset="-122"/>
                <a:ea typeface="微软雅黑" panose="020B0503020204020204" pitchFamily="34" charset="-122"/>
              </a:rPr>
              <a:t>SPARK</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16" name="椭圆 15">
            <a:extLst>
              <a:ext uri="{FF2B5EF4-FFF2-40B4-BE49-F238E27FC236}">
                <a16:creationId xmlns:a16="http://schemas.microsoft.com/office/drawing/2014/main" id="{484D22CD-4778-4900-9AFF-124BC0C01BF1}"/>
              </a:ext>
            </a:extLst>
          </p:cNvPr>
          <p:cNvSpPr/>
          <p:nvPr/>
        </p:nvSpPr>
        <p:spPr>
          <a:xfrm>
            <a:off x="3598224" y="538577"/>
            <a:ext cx="896862" cy="603386"/>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微软雅黑" pitchFamily="34" charset="-122"/>
                <a:ea typeface="微软雅黑" pitchFamily="34" charset="-122"/>
              </a:rPr>
              <a:t>2.9</a:t>
            </a:r>
            <a:endParaRPr lang="zh-CN" altLang="en-US"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97380208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组合 10"/>
          <p:cNvGrpSpPr/>
          <p:nvPr/>
        </p:nvGrpSpPr>
        <p:grpSpPr>
          <a:xfrm>
            <a:off x="2426597" y="1264898"/>
            <a:ext cx="7321195" cy="76182"/>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grpSp>
      <p:pic>
        <p:nvPicPr>
          <p:cNvPr id="2" name="图片 1"/>
          <p:cNvPicPr>
            <a:picLocks noChangeAspect="1"/>
          </p:cNvPicPr>
          <p:nvPr/>
        </p:nvPicPr>
        <p:blipFill>
          <a:blip r:embed="rId3"/>
          <a:stretch>
            <a:fillRect/>
          </a:stretch>
        </p:blipFill>
        <p:spPr>
          <a:xfrm>
            <a:off x="2842407" y="1517548"/>
            <a:ext cx="5442684" cy="5327636"/>
          </a:xfrm>
          <a:prstGeom prst="rect">
            <a:avLst/>
          </a:prstGeom>
        </p:spPr>
      </p:pic>
      <p:sp>
        <p:nvSpPr>
          <p:cNvPr id="12" name="Copyright Notice">
            <a:extLst>
              <a:ext uri="{FF2B5EF4-FFF2-40B4-BE49-F238E27FC236}">
                <a16:creationId xmlns:a16="http://schemas.microsoft.com/office/drawing/2014/main" id="{A95D4AEE-01DF-4FB9-966D-0F183D902625}"/>
              </a:ext>
            </a:extLst>
          </p:cNvPr>
          <p:cNvSpPr>
            <a:spLocks/>
          </p:cNvSpPr>
          <p:nvPr/>
        </p:nvSpPr>
        <p:spPr bwMode="auto">
          <a:xfrm>
            <a:off x="4808494" y="592110"/>
            <a:ext cx="4596339"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b="1" cap="small" dirty="0">
                <a:solidFill>
                  <a:srgbClr val="00C3D9"/>
                </a:solidFill>
                <a:latin typeface="微软雅黑" panose="020B0503020204020204" pitchFamily="34" charset="-122"/>
                <a:ea typeface="微软雅黑" panose="020B0503020204020204" pitchFamily="34" charset="-122"/>
              </a:rPr>
              <a:t>安装</a:t>
            </a:r>
            <a:r>
              <a:rPr lang="en-US" altLang="zh-CN" sz="2800" b="1" cap="small" dirty="0">
                <a:solidFill>
                  <a:srgbClr val="00C3D9"/>
                </a:solidFill>
                <a:latin typeface="微软雅黑" panose="020B0503020204020204" pitchFamily="34" charset="-122"/>
                <a:ea typeface="微软雅黑" panose="020B0503020204020204" pitchFamily="34" charset="-122"/>
              </a:rPr>
              <a:t>SPARK</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13" name="椭圆 12">
            <a:extLst>
              <a:ext uri="{FF2B5EF4-FFF2-40B4-BE49-F238E27FC236}">
                <a16:creationId xmlns:a16="http://schemas.microsoft.com/office/drawing/2014/main" id="{79AC8C47-CF4B-44F9-96A7-E16AF20A0671}"/>
              </a:ext>
            </a:extLst>
          </p:cNvPr>
          <p:cNvSpPr/>
          <p:nvPr/>
        </p:nvSpPr>
        <p:spPr>
          <a:xfrm>
            <a:off x="3598224" y="538577"/>
            <a:ext cx="896862" cy="603386"/>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微软雅黑" pitchFamily="34" charset="-122"/>
                <a:ea typeface="微软雅黑" pitchFamily="34" charset="-122"/>
              </a:rPr>
              <a:t>2.9</a:t>
            </a:r>
            <a:endParaRPr lang="zh-CN" altLang="en-US"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42538667"/>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组合 10"/>
          <p:cNvGrpSpPr/>
          <p:nvPr/>
        </p:nvGrpSpPr>
        <p:grpSpPr>
          <a:xfrm>
            <a:off x="2426597" y="1264898"/>
            <a:ext cx="7321195" cy="76182"/>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grpSp>
      <p:sp>
        <p:nvSpPr>
          <p:cNvPr id="3" name="文本框 2"/>
          <p:cNvSpPr txBox="1"/>
          <p:nvPr/>
        </p:nvSpPr>
        <p:spPr>
          <a:xfrm>
            <a:off x="1710047" y="1604652"/>
            <a:ext cx="9559636" cy="461665"/>
          </a:xfrm>
          <a:prstGeom prst="rect">
            <a:avLst/>
          </a:prstGeom>
          <a:noFill/>
        </p:spPr>
        <p:txBody>
          <a:bodyPr wrap="square" rtlCol="0">
            <a:spAutoFit/>
          </a:bodyPr>
          <a:lstStyle/>
          <a:p>
            <a:r>
              <a:rPr kumimoji="1" lang="zh-CN" altLang="en-US" sz="2400" dirty="0"/>
              <a:t>下载链接：</a:t>
            </a:r>
            <a:r>
              <a:rPr kumimoji="1" lang="en-US" altLang="zh-CN" sz="2400" dirty="0"/>
              <a:t>https://</a:t>
            </a:r>
            <a:r>
              <a:rPr kumimoji="1" lang="en-US" altLang="zh-CN" sz="2400" dirty="0" err="1"/>
              <a:t>spark.apache.org</a:t>
            </a:r>
            <a:r>
              <a:rPr kumimoji="1" lang="en-US" altLang="zh-CN" sz="2400" dirty="0"/>
              <a:t>/</a:t>
            </a:r>
            <a:r>
              <a:rPr kumimoji="1" lang="en-US" altLang="zh-CN" sz="2400" dirty="0" err="1"/>
              <a:t>downloads.html</a:t>
            </a:r>
            <a:endParaRPr kumimoji="1" lang="zh-CN" altLang="en-US" sz="2400" dirty="0"/>
          </a:p>
        </p:txBody>
      </p:sp>
      <p:pic>
        <p:nvPicPr>
          <p:cNvPr id="10" name="图片 9"/>
          <p:cNvPicPr>
            <a:picLocks noChangeAspect="1"/>
          </p:cNvPicPr>
          <p:nvPr/>
        </p:nvPicPr>
        <p:blipFill>
          <a:blip r:embed="rId3"/>
          <a:stretch>
            <a:fillRect/>
          </a:stretch>
        </p:blipFill>
        <p:spPr>
          <a:xfrm>
            <a:off x="0" y="2329889"/>
            <a:ext cx="6622882" cy="3975908"/>
          </a:xfrm>
          <a:prstGeom prst="rect">
            <a:avLst/>
          </a:prstGeom>
        </p:spPr>
      </p:pic>
      <p:pic>
        <p:nvPicPr>
          <p:cNvPr id="12" name="图片 11"/>
          <p:cNvPicPr>
            <a:picLocks noChangeAspect="1"/>
          </p:cNvPicPr>
          <p:nvPr/>
        </p:nvPicPr>
        <p:blipFill>
          <a:blip r:embed="rId4"/>
          <a:stretch>
            <a:fillRect/>
          </a:stretch>
        </p:blipFill>
        <p:spPr>
          <a:xfrm>
            <a:off x="6622882" y="2897580"/>
            <a:ext cx="5755724" cy="1909123"/>
          </a:xfrm>
          <a:prstGeom prst="rect">
            <a:avLst/>
          </a:prstGeom>
        </p:spPr>
      </p:pic>
      <p:sp>
        <p:nvSpPr>
          <p:cNvPr id="13" name="Copyright Notice">
            <a:extLst>
              <a:ext uri="{FF2B5EF4-FFF2-40B4-BE49-F238E27FC236}">
                <a16:creationId xmlns:a16="http://schemas.microsoft.com/office/drawing/2014/main" id="{105AE049-8DD3-44AE-ACA8-524509ECA87F}"/>
              </a:ext>
            </a:extLst>
          </p:cNvPr>
          <p:cNvSpPr>
            <a:spLocks/>
          </p:cNvSpPr>
          <p:nvPr/>
        </p:nvSpPr>
        <p:spPr bwMode="auto">
          <a:xfrm>
            <a:off x="4808494" y="592110"/>
            <a:ext cx="4596339"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b="1" cap="small" dirty="0">
                <a:solidFill>
                  <a:srgbClr val="00C3D9"/>
                </a:solidFill>
                <a:latin typeface="微软雅黑" panose="020B0503020204020204" pitchFamily="34" charset="-122"/>
                <a:ea typeface="微软雅黑" panose="020B0503020204020204" pitchFamily="34" charset="-122"/>
              </a:rPr>
              <a:t>安装</a:t>
            </a:r>
            <a:r>
              <a:rPr lang="en-US" altLang="zh-CN" sz="2800" b="1" cap="small" dirty="0">
                <a:solidFill>
                  <a:srgbClr val="00C3D9"/>
                </a:solidFill>
                <a:latin typeface="微软雅黑" panose="020B0503020204020204" pitchFamily="34" charset="-122"/>
                <a:ea typeface="微软雅黑" panose="020B0503020204020204" pitchFamily="34" charset="-122"/>
              </a:rPr>
              <a:t>SPARK</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14" name="椭圆 13">
            <a:extLst>
              <a:ext uri="{FF2B5EF4-FFF2-40B4-BE49-F238E27FC236}">
                <a16:creationId xmlns:a16="http://schemas.microsoft.com/office/drawing/2014/main" id="{84727B77-B836-4C0D-863B-7CB43CD1F196}"/>
              </a:ext>
            </a:extLst>
          </p:cNvPr>
          <p:cNvSpPr/>
          <p:nvPr/>
        </p:nvSpPr>
        <p:spPr>
          <a:xfrm>
            <a:off x="3598224" y="538577"/>
            <a:ext cx="896862" cy="603386"/>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微软雅黑" pitchFamily="34" charset="-122"/>
                <a:ea typeface="微软雅黑" pitchFamily="34" charset="-122"/>
              </a:rPr>
              <a:t>2.9</a:t>
            </a:r>
            <a:endParaRPr lang="zh-CN" altLang="en-US"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17383737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组合 10"/>
          <p:cNvGrpSpPr/>
          <p:nvPr/>
        </p:nvGrpSpPr>
        <p:grpSpPr>
          <a:xfrm>
            <a:off x="2426597" y="1264898"/>
            <a:ext cx="7321195" cy="76182"/>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grpSp>
      <p:pic>
        <p:nvPicPr>
          <p:cNvPr id="2" name="图片 1"/>
          <p:cNvPicPr>
            <a:picLocks noChangeAspect="1"/>
          </p:cNvPicPr>
          <p:nvPr/>
        </p:nvPicPr>
        <p:blipFill>
          <a:blip r:embed="rId3"/>
          <a:stretch>
            <a:fillRect/>
          </a:stretch>
        </p:blipFill>
        <p:spPr>
          <a:xfrm>
            <a:off x="2535510" y="1467487"/>
            <a:ext cx="6064327" cy="5390513"/>
          </a:xfrm>
          <a:prstGeom prst="rect">
            <a:avLst/>
          </a:prstGeom>
        </p:spPr>
      </p:pic>
      <p:sp>
        <p:nvSpPr>
          <p:cNvPr id="12" name="Copyright Notice">
            <a:extLst>
              <a:ext uri="{FF2B5EF4-FFF2-40B4-BE49-F238E27FC236}">
                <a16:creationId xmlns:a16="http://schemas.microsoft.com/office/drawing/2014/main" id="{36D1943A-0C81-4B58-B1D2-77FD356AE0E1}"/>
              </a:ext>
            </a:extLst>
          </p:cNvPr>
          <p:cNvSpPr>
            <a:spLocks/>
          </p:cNvSpPr>
          <p:nvPr/>
        </p:nvSpPr>
        <p:spPr bwMode="auto">
          <a:xfrm>
            <a:off x="4808494" y="592110"/>
            <a:ext cx="4596339"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b="1" cap="small" dirty="0">
                <a:solidFill>
                  <a:srgbClr val="00C3D9"/>
                </a:solidFill>
                <a:latin typeface="微软雅黑" panose="020B0503020204020204" pitchFamily="34" charset="-122"/>
                <a:ea typeface="微软雅黑" panose="020B0503020204020204" pitchFamily="34" charset="-122"/>
              </a:rPr>
              <a:t>安装</a:t>
            </a:r>
            <a:r>
              <a:rPr lang="en-US" altLang="zh-CN" sz="2800" b="1" cap="small" dirty="0">
                <a:solidFill>
                  <a:srgbClr val="00C3D9"/>
                </a:solidFill>
                <a:latin typeface="微软雅黑" panose="020B0503020204020204" pitchFamily="34" charset="-122"/>
                <a:ea typeface="微软雅黑" panose="020B0503020204020204" pitchFamily="34" charset="-122"/>
              </a:rPr>
              <a:t>SPARK</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13" name="椭圆 12">
            <a:extLst>
              <a:ext uri="{FF2B5EF4-FFF2-40B4-BE49-F238E27FC236}">
                <a16:creationId xmlns:a16="http://schemas.microsoft.com/office/drawing/2014/main" id="{C631A634-34A5-42DE-A645-3ABEF652A9C6}"/>
              </a:ext>
            </a:extLst>
          </p:cNvPr>
          <p:cNvSpPr/>
          <p:nvPr/>
        </p:nvSpPr>
        <p:spPr>
          <a:xfrm>
            <a:off x="3598224" y="538577"/>
            <a:ext cx="896862" cy="603386"/>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微软雅黑" pitchFamily="34" charset="-122"/>
                <a:ea typeface="微软雅黑" pitchFamily="34" charset="-122"/>
              </a:rPr>
              <a:t>2.9</a:t>
            </a:r>
            <a:endParaRPr lang="zh-CN" altLang="en-US"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35344332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BAAF0E-DA7C-4013-BDFE-9E7A3F757BD9}"/>
              </a:ext>
            </a:extLst>
          </p:cNvPr>
          <p:cNvSpPr>
            <a:spLocks noGrp="1"/>
          </p:cNvSpPr>
          <p:nvPr>
            <p:ph type="title"/>
          </p:nvPr>
        </p:nvSpPr>
        <p:spPr>
          <a:xfrm>
            <a:off x="838200" y="2685704"/>
            <a:ext cx="10515600" cy="1325563"/>
          </a:xfrm>
        </p:spPr>
        <p:txBody>
          <a:bodyPr/>
          <a:lstStyle/>
          <a:p>
            <a:pPr algn="ctr"/>
            <a:r>
              <a:rPr lang="en-US" altLang="zh-CN" sz="5799" b="1">
                <a:solidFill>
                  <a:srgbClr val="00C3D9"/>
                </a:solidFill>
                <a:latin typeface="微软雅黑" pitchFamily="34" charset="-122"/>
                <a:ea typeface="微软雅黑" pitchFamily="34" charset="-122"/>
                <a:cs typeface="+mn-cs"/>
              </a:rPr>
              <a:t>3. </a:t>
            </a:r>
            <a:r>
              <a:rPr lang="en-US" altLang="zh-CN" sz="5799" b="1" dirty="0">
                <a:solidFill>
                  <a:srgbClr val="00C3D9"/>
                </a:solidFill>
                <a:latin typeface="微软雅黑" pitchFamily="34" charset="-122"/>
                <a:ea typeface="微软雅黑" pitchFamily="34" charset="-122"/>
                <a:cs typeface="+mn-cs"/>
              </a:rPr>
              <a:t>Final Report Explanation</a:t>
            </a:r>
            <a:endParaRPr lang="zh-CN" altLang="en-US" sz="5799" b="1" dirty="0">
              <a:solidFill>
                <a:srgbClr val="00C3D9"/>
              </a:solidFill>
              <a:latin typeface="微软雅黑" pitchFamily="34" charset="-122"/>
              <a:ea typeface="微软雅黑" pitchFamily="34" charset="-122"/>
              <a:cs typeface="+mn-cs"/>
            </a:endParaRPr>
          </a:p>
        </p:txBody>
      </p:sp>
      <p:sp>
        <p:nvSpPr>
          <p:cNvPr id="4" name="灯片编号占位符 3">
            <a:extLst>
              <a:ext uri="{FF2B5EF4-FFF2-40B4-BE49-F238E27FC236}">
                <a16:creationId xmlns:a16="http://schemas.microsoft.com/office/drawing/2014/main" id="{B889EC58-46B5-427D-8798-41B740687DC0}"/>
              </a:ext>
            </a:extLst>
          </p:cNvPr>
          <p:cNvSpPr>
            <a:spLocks noGrp="1"/>
          </p:cNvSpPr>
          <p:nvPr>
            <p:ph type="sldNum" sz="quarter" idx="12"/>
          </p:nvPr>
        </p:nvSpPr>
        <p:spPr/>
        <p:txBody>
          <a:bodyPr/>
          <a:lstStyle/>
          <a:p>
            <a:fld id="{396425DD-4F20-6240-8297-3A91A68F671E}" type="slidenum">
              <a:rPr kumimoji="1" lang="zh-CN" altLang="en-US" smtClean="0"/>
              <a:t>59</a:t>
            </a:fld>
            <a:endParaRPr kumimoji="1" lang="zh-CN" altLang="en-US"/>
          </a:p>
        </p:txBody>
      </p:sp>
    </p:spTree>
    <p:extLst>
      <p:ext uri="{BB962C8B-B14F-4D97-AF65-F5344CB8AC3E}">
        <p14:creationId xmlns:p14="http://schemas.microsoft.com/office/powerpoint/2010/main" val="3356062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a:defRPr/>
            </a:pPr>
            <a:r>
              <a:rPr lang="en-US" dirty="0">
                <a:solidFill>
                  <a:schemeClr val="accent1">
                    <a:satMod val="150000"/>
                  </a:schemeClr>
                </a:solidFill>
              </a:rPr>
              <a:t>Simple Recursive Formulation</a:t>
            </a:r>
          </a:p>
        </p:txBody>
      </p:sp>
      <p:sp>
        <p:nvSpPr>
          <p:cNvPr id="9219" name="Rectangle 3"/>
          <p:cNvSpPr>
            <a:spLocks noGrp="1" noChangeArrowheads="1"/>
          </p:cNvSpPr>
          <p:nvPr>
            <p:ph type="body" idx="1"/>
          </p:nvPr>
        </p:nvSpPr>
        <p:spPr>
          <a:xfrm>
            <a:off x="1981200" y="1295401"/>
            <a:ext cx="8229600" cy="3809999"/>
          </a:xfrm>
        </p:spPr>
        <p:txBody>
          <a:bodyPr/>
          <a:lstStyle/>
          <a:p>
            <a:r>
              <a:rPr lang="en-US" dirty="0"/>
              <a:t>Each link’s vote is proportional to the </a:t>
            </a:r>
            <a:r>
              <a:rPr lang="en-US" b="1" dirty="0">
                <a:solidFill>
                  <a:srgbClr val="008000"/>
                </a:solidFill>
              </a:rPr>
              <a:t>importance</a:t>
            </a:r>
            <a:r>
              <a:rPr lang="en-US" dirty="0">
                <a:solidFill>
                  <a:srgbClr val="008000"/>
                </a:solidFill>
              </a:rPr>
              <a:t> </a:t>
            </a:r>
            <a:r>
              <a:rPr lang="en-US" dirty="0"/>
              <a:t>of its source page</a:t>
            </a:r>
          </a:p>
          <a:p>
            <a:pPr lvl="8"/>
            <a:endParaRPr lang="en-US" dirty="0"/>
          </a:p>
          <a:p>
            <a:r>
              <a:rPr lang="en-US" dirty="0"/>
              <a:t>If page </a:t>
            </a:r>
            <a:r>
              <a:rPr lang="en-US" b="1" i="1" dirty="0">
                <a:solidFill>
                  <a:srgbClr val="FF0000"/>
                </a:solidFill>
              </a:rPr>
              <a:t>j</a:t>
            </a:r>
            <a:r>
              <a:rPr lang="en-US" dirty="0"/>
              <a:t> with importance </a:t>
            </a:r>
            <a:r>
              <a:rPr lang="en-US" b="1" i="1" dirty="0" err="1">
                <a:solidFill>
                  <a:srgbClr val="0000FF"/>
                </a:solidFill>
              </a:rPr>
              <a:t>r</a:t>
            </a:r>
            <a:r>
              <a:rPr lang="en-US" b="1" i="1" baseline="-25000" dirty="0" err="1">
                <a:solidFill>
                  <a:srgbClr val="0000FF"/>
                </a:solidFill>
              </a:rPr>
              <a:t>j</a:t>
            </a:r>
            <a:r>
              <a:rPr lang="en-US" dirty="0"/>
              <a:t> has </a:t>
            </a:r>
            <a:r>
              <a:rPr lang="en-US" b="1" i="1" dirty="0">
                <a:solidFill>
                  <a:srgbClr val="0000FF"/>
                </a:solidFill>
              </a:rPr>
              <a:t>n</a:t>
            </a:r>
            <a:r>
              <a:rPr lang="en-US" dirty="0"/>
              <a:t> out-links, each link gets </a:t>
            </a:r>
            <a:r>
              <a:rPr lang="en-US" b="1" i="1" dirty="0" err="1">
                <a:solidFill>
                  <a:srgbClr val="0000FF"/>
                </a:solidFill>
              </a:rPr>
              <a:t>r</a:t>
            </a:r>
            <a:r>
              <a:rPr lang="en-US" b="1" i="1" baseline="-25000" dirty="0" err="1">
                <a:solidFill>
                  <a:srgbClr val="0000FF"/>
                </a:solidFill>
              </a:rPr>
              <a:t>j</a:t>
            </a:r>
            <a:r>
              <a:rPr lang="en-US" b="1" i="1" baseline="-25000" dirty="0">
                <a:solidFill>
                  <a:srgbClr val="0000FF"/>
                </a:solidFill>
              </a:rPr>
              <a:t> </a:t>
            </a:r>
            <a:r>
              <a:rPr lang="en-US" b="1" i="1" dirty="0">
                <a:solidFill>
                  <a:srgbClr val="0000FF"/>
                </a:solidFill>
              </a:rPr>
              <a:t>/ n</a:t>
            </a:r>
            <a:r>
              <a:rPr lang="en-US" dirty="0"/>
              <a:t> votes</a:t>
            </a:r>
          </a:p>
          <a:p>
            <a:pPr lvl="8"/>
            <a:endParaRPr lang="en-US" dirty="0"/>
          </a:p>
          <a:p>
            <a:r>
              <a:rPr lang="en-US" dirty="0"/>
              <a:t>Page </a:t>
            </a:r>
            <a:r>
              <a:rPr lang="en-US" b="1" i="1" dirty="0">
                <a:solidFill>
                  <a:srgbClr val="FF0000"/>
                </a:solidFill>
              </a:rPr>
              <a:t>j</a:t>
            </a:r>
            <a:r>
              <a:rPr lang="en-US" dirty="0"/>
              <a:t>’s own importance is the sum of the votes on its in-links</a:t>
            </a:r>
          </a:p>
        </p:txBody>
      </p:sp>
      <p:sp>
        <p:nvSpPr>
          <p:cNvPr id="5" name="Slide Number Placeholder 4"/>
          <p:cNvSpPr>
            <a:spLocks noGrp="1"/>
          </p:cNvSpPr>
          <p:nvPr>
            <p:ph type="sldNum" sz="quarter" idx="12"/>
          </p:nvPr>
        </p:nvSpPr>
        <p:spPr/>
        <p:txBody>
          <a:bodyPr/>
          <a:lstStyle/>
          <a:p>
            <a:pPr>
              <a:defRPr/>
            </a:pPr>
            <a:fld id="{15EE5B40-118D-4084-B443-0CD2840CF31F}" type="slidenum">
              <a:rPr lang="en-US"/>
              <a:pPr>
                <a:defRPr/>
              </a:pPr>
              <a:t>6</a:t>
            </a:fld>
            <a:endParaRPr lang="en-US"/>
          </a:p>
        </p:txBody>
      </p:sp>
      <p:sp>
        <p:nvSpPr>
          <p:cNvPr id="7" name="Line 32"/>
          <p:cNvSpPr>
            <a:spLocks noChangeShapeType="1"/>
          </p:cNvSpPr>
          <p:nvPr/>
        </p:nvSpPr>
        <p:spPr bwMode="auto">
          <a:xfrm rot="5400000">
            <a:off x="6689726" y="5697536"/>
            <a:ext cx="533399" cy="381000"/>
          </a:xfrm>
          <a:prstGeom prst="line">
            <a:avLst/>
          </a:prstGeom>
          <a:ln w="28575">
            <a:headEnd type="none"/>
            <a:tailEnd type="triangle"/>
          </a:ln>
        </p:spPr>
        <p:style>
          <a:lnRef idx="1">
            <a:schemeClr val="dk1"/>
          </a:lnRef>
          <a:fillRef idx="2">
            <a:schemeClr val="dk1"/>
          </a:fillRef>
          <a:effectRef idx="1">
            <a:schemeClr val="dk1"/>
          </a:effectRef>
          <a:fontRef idx="minor">
            <a:schemeClr val="dk1"/>
          </a:fontRef>
        </p:style>
        <p:txBody>
          <a:bodyPr/>
          <a:lstStyle/>
          <a:p>
            <a:pPr>
              <a:defRPr/>
            </a:pPr>
            <a:endParaRPr lang="en-US" dirty="0"/>
          </a:p>
        </p:txBody>
      </p:sp>
      <p:sp>
        <p:nvSpPr>
          <p:cNvPr id="8" name="Line 5"/>
          <p:cNvSpPr>
            <a:spLocks noChangeShapeType="1"/>
          </p:cNvSpPr>
          <p:nvPr/>
        </p:nvSpPr>
        <p:spPr bwMode="auto">
          <a:xfrm rot="5400000" flipH="1">
            <a:off x="7364412" y="5457825"/>
            <a:ext cx="300038" cy="636587"/>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a:defRPr/>
            </a:pPr>
            <a:endParaRPr lang="en-US" dirty="0"/>
          </a:p>
        </p:txBody>
      </p:sp>
      <p:sp>
        <p:nvSpPr>
          <p:cNvPr id="9" name="Line 6"/>
          <p:cNvSpPr>
            <a:spLocks noChangeShapeType="1"/>
          </p:cNvSpPr>
          <p:nvPr/>
        </p:nvSpPr>
        <p:spPr bwMode="auto">
          <a:xfrm rot="5400000" flipV="1">
            <a:off x="6993733" y="5849142"/>
            <a:ext cx="677864" cy="238126"/>
          </a:xfrm>
          <a:prstGeom prst="line">
            <a:avLst/>
          </a:prstGeom>
          <a:ln w="28575">
            <a:headEnd/>
            <a:tailEnd type="triangle"/>
          </a:ln>
        </p:spPr>
        <p:style>
          <a:lnRef idx="1">
            <a:schemeClr val="dk1"/>
          </a:lnRef>
          <a:fillRef idx="2">
            <a:schemeClr val="dk1"/>
          </a:fillRef>
          <a:effectRef idx="1">
            <a:schemeClr val="dk1"/>
          </a:effectRef>
          <a:fontRef idx="minor">
            <a:schemeClr val="dk1"/>
          </a:fontRef>
        </p:style>
        <p:txBody>
          <a:bodyPr/>
          <a:lstStyle/>
          <a:p>
            <a:pPr>
              <a:defRPr/>
            </a:pPr>
            <a:endParaRPr lang="en-US" dirty="0"/>
          </a:p>
        </p:txBody>
      </p:sp>
      <p:sp>
        <p:nvSpPr>
          <p:cNvPr id="11" name="Oval 17"/>
          <p:cNvSpPr>
            <a:spLocks noChangeArrowheads="1"/>
          </p:cNvSpPr>
          <p:nvPr/>
        </p:nvSpPr>
        <p:spPr bwMode="auto">
          <a:xfrm rot="5400000">
            <a:off x="7058820" y="5506240"/>
            <a:ext cx="244475" cy="246062"/>
          </a:xfrm>
          <a:prstGeom prst="ellipse">
            <a:avLst/>
          </a:prstGeom>
          <a:solidFill>
            <a:srgbClr val="FF0000"/>
          </a:solidFill>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defRPr/>
            </a:pPr>
            <a:endParaRPr lang="en-US" dirty="0"/>
          </a:p>
        </p:txBody>
      </p:sp>
      <p:sp>
        <p:nvSpPr>
          <p:cNvPr id="16" name="Line 5"/>
          <p:cNvSpPr>
            <a:spLocks noChangeShapeType="1"/>
          </p:cNvSpPr>
          <p:nvPr/>
        </p:nvSpPr>
        <p:spPr bwMode="auto">
          <a:xfrm rot="5400000" flipH="1">
            <a:off x="6838668" y="5207091"/>
            <a:ext cx="450533" cy="138821"/>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a:defRPr/>
            </a:pPr>
            <a:endParaRPr lang="en-US" dirty="0"/>
          </a:p>
        </p:txBody>
      </p:sp>
      <p:sp>
        <p:nvSpPr>
          <p:cNvPr id="17" name="Line 5"/>
          <p:cNvSpPr>
            <a:spLocks noChangeShapeType="1"/>
          </p:cNvSpPr>
          <p:nvPr/>
        </p:nvSpPr>
        <p:spPr bwMode="auto">
          <a:xfrm rot="5400000" flipH="1" flipV="1">
            <a:off x="7199319" y="5093853"/>
            <a:ext cx="518672" cy="389364"/>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a:defRPr/>
            </a:pPr>
            <a:endParaRPr lang="en-US" dirty="0"/>
          </a:p>
        </p:txBody>
      </p:sp>
      <p:sp>
        <p:nvSpPr>
          <p:cNvPr id="2" name="TextBox 1"/>
          <p:cNvSpPr txBox="1"/>
          <p:nvPr/>
        </p:nvSpPr>
        <p:spPr>
          <a:xfrm>
            <a:off x="6821611" y="5334372"/>
            <a:ext cx="269626" cy="461665"/>
          </a:xfrm>
          <a:prstGeom prst="rect">
            <a:avLst/>
          </a:prstGeom>
          <a:noFill/>
        </p:spPr>
        <p:txBody>
          <a:bodyPr wrap="none" rtlCol="0">
            <a:spAutoFit/>
          </a:bodyPr>
          <a:lstStyle/>
          <a:p>
            <a:r>
              <a:rPr lang="en-US" sz="2400" b="1" i="1" dirty="0">
                <a:solidFill>
                  <a:srgbClr val="FF0000"/>
                </a:solidFill>
                <a:latin typeface="Arial" pitchFamily="34" charset="0"/>
                <a:cs typeface="Arial" pitchFamily="34" charset="0"/>
              </a:rPr>
              <a:t>j</a:t>
            </a:r>
          </a:p>
        </p:txBody>
      </p:sp>
      <p:sp>
        <p:nvSpPr>
          <p:cNvPr id="20" name="Line 5"/>
          <p:cNvSpPr>
            <a:spLocks noChangeShapeType="1"/>
          </p:cNvSpPr>
          <p:nvPr/>
        </p:nvSpPr>
        <p:spPr bwMode="auto">
          <a:xfrm rot="5400000" flipH="1">
            <a:off x="7795530" y="4854466"/>
            <a:ext cx="364903" cy="503237"/>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a:defRPr/>
            </a:pPr>
            <a:endParaRPr lang="en-US" dirty="0"/>
          </a:p>
        </p:txBody>
      </p:sp>
      <p:sp>
        <p:nvSpPr>
          <p:cNvPr id="21" name="Line 5"/>
          <p:cNvSpPr>
            <a:spLocks noChangeShapeType="1"/>
          </p:cNvSpPr>
          <p:nvPr/>
        </p:nvSpPr>
        <p:spPr bwMode="auto">
          <a:xfrm rot="5400000">
            <a:off x="7916465" y="4610497"/>
            <a:ext cx="123032" cy="503238"/>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a:defRPr/>
            </a:pPr>
            <a:endParaRPr lang="en-US" dirty="0"/>
          </a:p>
        </p:txBody>
      </p:sp>
      <p:sp>
        <p:nvSpPr>
          <p:cNvPr id="22" name="Line 5"/>
          <p:cNvSpPr>
            <a:spLocks noChangeShapeType="1"/>
          </p:cNvSpPr>
          <p:nvPr/>
        </p:nvSpPr>
        <p:spPr bwMode="auto">
          <a:xfrm rot="5400000" flipV="1">
            <a:off x="7436645" y="4663283"/>
            <a:ext cx="304800" cy="274634"/>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a:defRPr/>
            </a:pPr>
            <a:endParaRPr lang="en-US" b="1" dirty="0"/>
          </a:p>
        </p:txBody>
      </p:sp>
      <p:sp>
        <p:nvSpPr>
          <p:cNvPr id="24" name="Line 5"/>
          <p:cNvSpPr>
            <a:spLocks noChangeShapeType="1"/>
          </p:cNvSpPr>
          <p:nvPr/>
        </p:nvSpPr>
        <p:spPr bwMode="auto">
          <a:xfrm rot="5400000">
            <a:off x="6855221" y="4681141"/>
            <a:ext cx="351632" cy="133350"/>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a:defRPr/>
            </a:pPr>
            <a:endParaRPr lang="en-US" dirty="0"/>
          </a:p>
        </p:txBody>
      </p:sp>
      <p:sp>
        <p:nvSpPr>
          <p:cNvPr id="25" name="Line 5"/>
          <p:cNvSpPr>
            <a:spLocks noChangeShapeType="1"/>
          </p:cNvSpPr>
          <p:nvPr/>
        </p:nvSpPr>
        <p:spPr bwMode="auto">
          <a:xfrm rot="5400000" flipV="1">
            <a:off x="6674645" y="4663283"/>
            <a:ext cx="304800" cy="274634"/>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a:defRPr/>
            </a:pPr>
            <a:endParaRPr lang="en-US" b="1" dirty="0"/>
          </a:p>
        </p:txBody>
      </p:sp>
      <p:sp>
        <p:nvSpPr>
          <p:cNvPr id="10" name="Oval 15"/>
          <p:cNvSpPr>
            <a:spLocks noChangeArrowheads="1"/>
          </p:cNvSpPr>
          <p:nvPr/>
        </p:nvSpPr>
        <p:spPr bwMode="auto">
          <a:xfrm>
            <a:off x="7603331" y="4800601"/>
            <a:ext cx="246062" cy="244475"/>
          </a:xfrm>
          <a:prstGeom prst="ellipse">
            <a:avLst/>
          </a:prstGeom>
          <a:solidFill>
            <a:srgbClr val="008000"/>
          </a:solidFill>
          <a:ln w="12700">
            <a:noFill/>
            <a:headEnd/>
            <a:tailEnd/>
          </a:ln>
        </p:spPr>
        <p:style>
          <a:lnRef idx="1">
            <a:schemeClr val="dk1"/>
          </a:lnRef>
          <a:fillRef idx="2">
            <a:schemeClr val="dk1"/>
          </a:fillRef>
          <a:effectRef idx="1">
            <a:schemeClr val="dk1"/>
          </a:effectRef>
          <a:fontRef idx="minor">
            <a:schemeClr val="dk1"/>
          </a:fontRef>
        </p:style>
        <p:txBody>
          <a:bodyPr wrap="none" lIns="0" rIns="0" anchor="ctr"/>
          <a:lstStyle/>
          <a:p>
            <a:pPr algn="ctr">
              <a:defRPr/>
            </a:pPr>
            <a:r>
              <a:rPr lang="en-US" b="1" i="1" dirty="0">
                <a:solidFill>
                  <a:schemeClr val="bg1"/>
                </a:solidFill>
              </a:rPr>
              <a:t>k</a:t>
            </a:r>
          </a:p>
        </p:txBody>
      </p:sp>
      <p:sp>
        <p:nvSpPr>
          <p:cNvPr id="12" name="Oval 19"/>
          <p:cNvSpPr>
            <a:spLocks noChangeArrowheads="1"/>
          </p:cNvSpPr>
          <p:nvPr/>
        </p:nvSpPr>
        <p:spPr bwMode="auto">
          <a:xfrm>
            <a:off x="6841330" y="4801396"/>
            <a:ext cx="246064" cy="244475"/>
          </a:xfrm>
          <a:prstGeom prst="ellipse">
            <a:avLst/>
          </a:prstGeom>
          <a:solidFill>
            <a:srgbClr val="008000"/>
          </a:solidFill>
          <a:ln w="12700">
            <a:noFill/>
            <a:headEnd/>
            <a:tailEnd/>
          </a:ln>
        </p:spPr>
        <p:style>
          <a:lnRef idx="1">
            <a:schemeClr val="dk1"/>
          </a:lnRef>
          <a:fillRef idx="2">
            <a:schemeClr val="dk1"/>
          </a:fillRef>
          <a:effectRef idx="1">
            <a:schemeClr val="dk1"/>
          </a:effectRef>
          <a:fontRef idx="minor">
            <a:schemeClr val="dk1"/>
          </a:fontRef>
        </p:style>
        <p:txBody>
          <a:bodyPr wrap="none" lIns="0" rIns="0" anchor="ctr"/>
          <a:lstStyle/>
          <a:p>
            <a:pPr algn="ctr">
              <a:defRPr/>
            </a:pPr>
            <a:r>
              <a:rPr lang="en-US" b="1" i="1" dirty="0" err="1">
                <a:solidFill>
                  <a:schemeClr val="bg1"/>
                </a:solidFill>
              </a:rPr>
              <a:t>i</a:t>
            </a:r>
            <a:endParaRPr lang="en-US" b="1" i="1" dirty="0">
              <a:solidFill>
                <a:schemeClr val="bg1"/>
              </a:solidFill>
            </a:endParaRPr>
          </a:p>
        </p:txBody>
      </p:sp>
      <p:sp>
        <p:nvSpPr>
          <p:cNvPr id="26" name="Line 5"/>
          <p:cNvSpPr>
            <a:spLocks noChangeShapeType="1"/>
          </p:cNvSpPr>
          <p:nvPr/>
        </p:nvSpPr>
        <p:spPr bwMode="auto">
          <a:xfrm rot="5400000" flipH="1">
            <a:off x="7825979" y="6088680"/>
            <a:ext cx="486568" cy="228601"/>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a:defRPr/>
            </a:pPr>
            <a:endParaRPr lang="en-US" dirty="0"/>
          </a:p>
        </p:txBody>
      </p:sp>
      <p:sp>
        <p:nvSpPr>
          <p:cNvPr id="27" name="Line 5"/>
          <p:cNvSpPr>
            <a:spLocks noChangeShapeType="1"/>
          </p:cNvSpPr>
          <p:nvPr/>
        </p:nvSpPr>
        <p:spPr bwMode="auto">
          <a:xfrm rot="5400000">
            <a:off x="8145065" y="5646561"/>
            <a:ext cx="123032" cy="503238"/>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a:defRPr/>
            </a:pPr>
            <a:endParaRPr lang="en-US" dirty="0"/>
          </a:p>
        </p:txBody>
      </p:sp>
      <p:sp>
        <p:nvSpPr>
          <p:cNvPr id="29" name="Line 5"/>
          <p:cNvSpPr>
            <a:spLocks noChangeShapeType="1"/>
          </p:cNvSpPr>
          <p:nvPr/>
        </p:nvSpPr>
        <p:spPr bwMode="auto">
          <a:xfrm rot="5400000" flipH="1" flipV="1">
            <a:off x="6309629" y="6279467"/>
            <a:ext cx="441104" cy="411163"/>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a:defRPr/>
            </a:pPr>
            <a:endParaRPr lang="en-US" dirty="0"/>
          </a:p>
        </p:txBody>
      </p:sp>
      <p:sp>
        <p:nvSpPr>
          <p:cNvPr id="30" name="Line 5"/>
          <p:cNvSpPr>
            <a:spLocks noChangeShapeType="1"/>
          </p:cNvSpPr>
          <p:nvPr/>
        </p:nvSpPr>
        <p:spPr bwMode="auto">
          <a:xfrm rot="5400000" flipH="1">
            <a:off x="6717396" y="6282863"/>
            <a:ext cx="364904" cy="328171"/>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a:defRPr/>
            </a:pPr>
            <a:endParaRPr lang="en-US" dirty="0"/>
          </a:p>
        </p:txBody>
      </p:sp>
      <p:sp>
        <p:nvSpPr>
          <p:cNvPr id="31" name="Line 5"/>
          <p:cNvSpPr>
            <a:spLocks noChangeShapeType="1"/>
          </p:cNvSpPr>
          <p:nvPr/>
        </p:nvSpPr>
        <p:spPr bwMode="auto">
          <a:xfrm rot="5400000" flipV="1">
            <a:off x="6446045" y="6004147"/>
            <a:ext cx="304800" cy="274634"/>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a:defRPr/>
            </a:pPr>
            <a:endParaRPr lang="en-US" b="1" dirty="0"/>
          </a:p>
        </p:txBody>
      </p:sp>
      <p:sp>
        <p:nvSpPr>
          <p:cNvPr id="13" name="Oval 20"/>
          <p:cNvSpPr>
            <a:spLocks noChangeArrowheads="1"/>
          </p:cNvSpPr>
          <p:nvPr/>
        </p:nvSpPr>
        <p:spPr bwMode="auto">
          <a:xfrm rot="5400000">
            <a:off x="6612731" y="6155530"/>
            <a:ext cx="246062" cy="244475"/>
          </a:xfrm>
          <a:prstGeom prst="ellipse">
            <a:avLst/>
          </a:prstGeom>
          <a:solidFill>
            <a:srgbClr val="00B0F0"/>
          </a:solidFill>
          <a:ln w="12700">
            <a:noFill/>
            <a:headEnd/>
            <a:tailEnd/>
          </a:ln>
        </p:spPr>
        <p:style>
          <a:lnRef idx="1">
            <a:schemeClr val="dk1"/>
          </a:lnRef>
          <a:fillRef idx="2">
            <a:schemeClr val="dk1"/>
          </a:fillRef>
          <a:effectRef idx="1">
            <a:schemeClr val="dk1"/>
          </a:effectRef>
          <a:fontRef idx="minor">
            <a:schemeClr val="dk1"/>
          </a:fontRef>
        </p:style>
        <p:txBody>
          <a:bodyPr wrap="none" anchor="ctr"/>
          <a:lstStyle/>
          <a:p>
            <a:pPr>
              <a:defRPr/>
            </a:pPr>
            <a:endParaRPr lang="en-US" dirty="0"/>
          </a:p>
        </p:txBody>
      </p:sp>
      <p:sp>
        <p:nvSpPr>
          <p:cNvPr id="14" name="Oval 15"/>
          <p:cNvSpPr>
            <a:spLocks noChangeArrowheads="1"/>
          </p:cNvSpPr>
          <p:nvPr/>
        </p:nvSpPr>
        <p:spPr bwMode="auto">
          <a:xfrm rot="5400000">
            <a:off x="7831931" y="5850730"/>
            <a:ext cx="246062" cy="244475"/>
          </a:xfrm>
          <a:prstGeom prst="ellipse">
            <a:avLst/>
          </a:prstGeom>
          <a:solidFill>
            <a:srgbClr val="00B0F0"/>
          </a:solidFill>
          <a:ln w="12700">
            <a:noFill/>
            <a:headEnd/>
            <a:tailEnd/>
          </a:ln>
        </p:spPr>
        <p:style>
          <a:lnRef idx="1">
            <a:schemeClr val="dk1"/>
          </a:lnRef>
          <a:fillRef idx="2">
            <a:schemeClr val="dk1"/>
          </a:fillRef>
          <a:effectRef idx="1">
            <a:schemeClr val="dk1"/>
          </a:effectRef>
          <a:fontRef idx="minor">
            <a:schemeClr val="dk1"/>
          </a:fontRef>
        </p:style>
        <p:txBody>
          <a:bodyPr wrap="none" anchor="ctr"/>
          <a:lstStyle/>
          <a:p>
            <a:pPr>
              <a:defRPr/>
            </a:pPr>
            <a:endParaRPr lang="en-US" dirty="0"/>
          </a:p>
        </p:txBody>
      </p:sp>
      <p:sp>
        <p:nvSpPr>
          <p:cNvPr id="15" name="Oval 19"/>
          <p:cNvSpPr>
            <a:spLocks noChangeArrowheads="1"/>
          </p:cNvSpPr>
          <p:nvPr/>
        </p:nvSpPr>
        <p:spPr bwMode="auto">
          <a:xfrm rot="5400000">
            <a:off x="7374730" y="6307931"/>
            <a:ext cx="246064" cy="244475"/>
          </a:xfrm>
          <a:prstGeom prst="ellipse">
            <a:avLst/>
          </a:prstGeom>
          <a:solidFill>
            <a:srgbClr val="00B0F0"/>
          </a:solidFill>
          <a:ln w="12700">
            <a:noFill/>
            <a:headEnd/>
            <a:tailEnd/>
          </a:ln>
        </p:spPr>
        <p:style>
          <a:lnRef idx="1">
            <a:schemeClr val="dk1"/>
          </a:lnRef>
          <a:fillRef idx="2">
            <a:schemeClr val="dk1"/>
          </a:fillRef>
          <a:effectRef idx="1">
            <a:schemeClr val="dk1"/>
          </a:effectRef>
          <a:fontRef idx="minor">
            <a:schemeClr val="dk1"/>
          </a:fontRef>
        </p:style>
        <p:txBody>
          <a:bodyPr wrap="none" anchor="ctr"/>
          <a:lstStyle/>
          <a:p>
            <a:pPr>
              <a:defRPr/>
            </a:pPr>
            <a:endParaRPr lang="en-US" dirty="0"/>
          </a:p>
        </p:txBody>
      </p:sp>
      <p:sp>
        <p:nvSpPr>
          <p:cNvPr id="32" name="Line 5"/>
          <p:cNvSpPr>
            <a:spLocks noChangeShapeType="1"/>
          </p:cNvSpPr>
          <p:nvPr/>
        </p:nvSpPr>
        <p:spPr bwMode="auto">
          <a:xfrm rot="5400000" flipH="1" flipV="1">
            <a:off x="7969538" y="5652800"/>
            <a:ext cx="245492" cy="182565"/>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a:defRPr/>
            </a:pPr>
            <a:endParaRPr lang="en-US" dirty="0"/>
          </a:p>
        </p:txBody>
      </p:sp>
      <p:sp>
        <p:nvSpPr>
          <p:cNvPr id="33" name="Line 5"/>
          <p:cNvSpPr>
            <a:spLocks noChangeShapeType="1"/>
          </p:cNvSpPr>
          <p:nvPr/>
        </p:nvSpPr>
        <p:spPr bwMode="auto">
          <a:xfrm rot="5400000" flipH="1" flipV="1">
            <a:off x="7664307" y="4630974"/>
            <a:ext cx="247968" cy="91284"/>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a:defRPr/>
            </a:pPr>
            <a:endParaRPr lang="en-US" dirty="0"/>
          </a:p>
        </p:txBody>
      </p:sp>
      <p:sp>
        <p:nvSpPr>
          <p:cNvPr id="34" name="Line 5"/>
          <p:cNvSpPr>
            <a:spLocks noChangeShapeType="1"/>
          </p:cNvSpPr>
          <p:nvPr/>
        </p:nvSpPr>
        <p:spPr bwMode="auto">
          <a:xfrm rot="5400000" flipH="1" flipV="1">
            <a:off x="7626662" y="6166731"/>
            <a:ext cx="169817" cy="242313"/>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a:defRPr/>
            </a:pPr>
            <a:endParaRPr lang="en-US" dirty="0"/>
          </a:p>
        </p:txBody>
      </p:sp>
      <p:sp>
        <p:nvSpPr>
          <p:cNvPr id="35" name="Line 5"/>
          <p:cNvSpPr>
            <a:spLocks noChangeShapeType="1"/>
          </p:cNvSpPr>
          <p:nvPr/>
        </p:nvSpPr>
        <p:spPr bwMode="auto">
          <a:xfrm rot="5400000">
            <a:off x="6377778" y="6162323"/>
            <a:ext cx="104205" cy="367289"/>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a:defRPr/>
            </a:pPr>
            <a:endParaRPr lang="en-US" dirty="0"/>
          </a:p>
        </p:txBody>
      </p:sp>
      <p:sp>
        <p:nvSpPr>
          <p:cNvPr id="36" name="Line 5"/>
          <p:cNvSpPr>
            <a:spLocks noChangeShapeType="1"/>
          </p:cNvSpPr>
          <p:nvPr/>
        </p:nvSpPr>
        <p:spPr bwMode="auto">
          <a:xfrm rot="5400000">
            <a:off x="7300875" y="6624021"/>
            <a:ext cx="232428" cy="83131"/>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a:defRPr/>
            </a:pPr>
            <a:endParaRPr lang="en-US" dirty="0"/>
          </a:p>
        </p:txBody>
      </p:sp>
      <p:sp>
        <p:nvSpPr>
          <p:cNvPr id="37" name="Line 5"/>
          <p:cNvSpPr>
            <a:spLocks noChangeShapeType="1"/>
          </p:cNvSpPr>
          <p:nvPr/>
        </p:nvSpPr>
        <p:spPr bwMode="auto">
          <a:xfrm rot="5400000">
            <a:off x="6640852" y="4949768"/>
            <a:ext cx="189819" cy="244476"/>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a:defRPr/>
            </a:pPr>
            <a:endParaRPr lang="en-US" dirty="0"/>
          </a:p>
        </p:txBody>
      </p:sp>
      <p:sp>
        <p:nvSpPr>
          <p:cNvPr id="3" name="Rectangle 2"/>
          <p:cNvSpPr/>
          <p:nvPr/>
        </p:nvSpPr>
        <p:spPr>
          <a:xfrm>
            <a:off x="7447531" y="5449824"/>
            <a:ext cx="524503" cy="369332"/>
          </a:xfrm>
          <a:prstGeom prst="rect">
            <a:avLst/>
          </a:prstGeom>
        </p:spPr>
        <p:txBody>
          <a:bodyPr wrap="none">
            <a:spAutoFit/>
          </a:bodyPr>
          <a:lstStyle/>
          <a:p>
            <a:r>
              <a:rPr lang="en-US" b="1" i="1" dirty="0" err="1">
                <a:solidFill>
                  <a:srgbClr val="0000FF"/>
                </a:solidFill>
              </a:rPr>
              <a:t>r</a:t>
            </a:r>
            <a:r>
              <a:rPr lang="en-US" b="1" i="1" baseline="-25000" dirty="0" err="1">
                <a:solidFill>
                  <a:srgbClr val="0000FF"/>
                </a:solidFill>
              </a:rPr>
              <a:t>j</a:t>
            </a:r>
            <a:r>
              <a:rPr lang="en-US" b="1" i="1" dirty="0">
                <a:solidFill>
                  <a:srgbClr val="0000FF"/>
                </a:solidFill>
              </a:rPr>
              <a:t>/3</a:t>
            </a:r>
            <a:endParaRPr lang="en-US" dirty="0"/>
          </a:p>
        </p:txBody>
      </p:sp>
      <p:sp>
        <p:nvSpPr>
          <p:cNvPr id="38" name="Rectangle 37"/>
          <p:cNvSpPr/>
          <p:nvPr/>
        </p:nvSpPr>
        <p:spPr>
          <a:xfrm>
            <a:off x="7342633" y="5888736"/>
            <a:ext cx="524503" cy="369332"/>
          </a:xfrm>
          <a:prstGeom prst="rect">
            <a:avLst/>
          </a:prstGeom>
        </p:spPr>
        <p:txBody>
          <a:bodyPr wrap="none">
            <a:spAutoFit/>
          </a:bodyPr>
          <a:lstStyle/>
          <a:p>
            <a:r>
              <a:rPr lang="en-US" b="1" i="1" dirty="0" err="1">
                <a:solidFill>
                  <a:srgbClr val="0000FF"/>
                </a:solidFill>
              </a:rPr>
              <a:t>r</a:t>
            </a:r>
            <a:r>
              <a:rPr lang="en-US" b="1" i="1" baseline="-25000" dirty="0" err="1">
                <a:solidFill>
                  <a:srgbClr val="0000FF"/>
                </a:solidFill>
              </a:rPr>
              <a:t>j</a:t>
            </a:r>
            <a:r>
              <a:rPr lang="en-US" b="1" i="1" dirty="0">
                <a:solidFill>
                  <a:srgbClr val="0000FF"/>
                </a:solidFill>
              </a:rPr>
              <a:t>/3</a:t>
            </a:r>
            <a:endParaRPr lang="en-US" dirty="0"/>
          </a:p>
        </p:txBody>
      </p:sp>
      <p:sp>
        <p:nvSpPr>
          <p:cNvPr id="39" name="Rectangle 38"/>
          <p:cNvSpPr/>
          <p:nvPr/>
        </p:nvSpPr>
        <p:spPr>
          <a:xfrm>
            <a:off x="6781801" y="5879068"/>
            <a:ext cx="524503" cy="369332"/>
          </a:xfrm>
          <a:prstGeom prst="rect">
            <a:avLst/>
          </a:prstGeom>
        </p:spPr>
        <p:txBody>
          <a:bodyPr wrap="none">
            <a:spAutoFit/>
          </a:bodyPr>
          <a:lstStyle/>
          <a:p>
            <a:r>
              <a:rPr lang="en-US" b="1" i="1" dirty="0" err="1">
                <a:solidFill>
                  <a:srgbClr val="0000FF"/>
                </a:solidFill>
              </a:rPr>
              <a:t>r</a:t>
            </a:r>
            <a:r>
              <a:rPr lang="en-US" b="1" i="1" baseline="-25000" dirty="0" err="1">
                <a:solidFill>
                  <a:srgbClr val="0000FF"/>
                </a:solidFill>
              </a:rPr>
              <a:t>j</a:t>
            </a:r>
            <a:r>
              <a:rPr lang="en-US" b="1" i="1" dirty="0">
                <a:solidFill>
                  <a:srgbClr val="0000FF"/>
                </a:solidFill>
              </a:rPr>
              <a:t>/3</a:t>
            </a:r>
            <a:endParaRPr lang="en-US" dirty="0"/>
          </a:p>
        </p:txBody>
      </p:sp>
      <p:sp>
        <p:nvSpPr>
          <p:cNvPr id="41" name="TextBox 40"/>
          <p:cNvSpPr txBox="1"/>
          <p:nvPr/>
        </p:nvSpPr>
        <p:spPr>
          <a:xfrm>
            <a:off x="4191000" y="5558136"/>
            <a:ext cx="1789272" cy="461665"/>
          </a:xfrm>
          <a:prstGeom prst="rect">
            <a:avLst/>
          </a:prstGeom>
          <a:noFill/>
        </p:spPr>
        <p:txBody>
          <a:bodyPr wrap="none" rtlCol="0">
            <a:spAutoFit/>
          </a:bodyPr>
          <a:lstStyle/>
          <a:p>
            <a:r>
              <a:rPr lang="en-US" sz="2400" b="1" i="1" dirty="0" err="1">
                <a:solidFill>
                  <a:srgbClr val="FF0000"/>
                </a:solidFill>
                <a:latin typeface="Arial" pitchFamily="34" charset="0"/>
                <a:cs typeface="Arial" pitchFamily="34" charset="0"/>
              </a:rPr>
              <a:t>r</a:t>
            </a:r>
            <a:r>
              <a:rPr lang="en-US" sz="2400" b="1" i="1" baseline="-25000" dirty="0" err="1">
                <a:solidFill>
                  <a:srgbClr val="FF0000"/>
                </a:solidFill>
                <a:latin typeface="Arial" pitchFamily="34" charset="0"/>
                <a:cs typeface="Arial" pitchFamily="34" charset="0"/>
              </a:rPr>
              <a:t>j</a:t>
            </a:r>
            <a:r>
              <a:rPr lang="en-US" sz="2400" b="1" i="1" baseline="-25000" dirty="0">
                <a:solidFill>
                  <a:srgbClr val="FF0000"/>
                </a:solidFill>
                <a:latin typeface="Arial" pitchFamily="34" charset="0"/>
                <a:cs typeface="Arial" pitchFamily="34" charset="0"/>
              </a:rPr>
              <a:t> </a:t>
            </a:r>
            <a:r>
              <a:rPr lang="en-US" sz="2400" b="1" i="1" dirty="0">
                <a:solidFill>
                  <a:srgbClr val="FF0000"/>
                </a:solidFill>
                <a:latin typeface="Arial" pitchFamily="34" charset="0"/>
                <a:cs typeface="Arial" pitchFamily="34" charset="0"/>
              </a:rPr>
              <a:t>= </a:t>
            </a:r>
            <a:r>
              <a:rPr lang="en-US" sz="2400" b="1" i="1" dirty="0" err="1">
                <a:solidFill>
                  <a:srgbClr val="008000"/>
                </a:solidFill>
                <a:latin typeface="Arial" pitchFamily="34" charset="0"/>
                <a:cs typeface="Arial" pitchFamily="34" charset="0"/>
              </a:rPr>
              <a:t>r</a:t>
            </a:r>
            <a:r>
              <a:rPr lang="en-US" sz="2400" b="1" i="1" baseline="-25000" dirty="0" err="1">
                <a:solidFill>
                  <a:srgbClr val="008000"/>
                </a:solidFill>
                <a:latin typeface="Arial" pitchFamily="34" charset="0"/>
                <a:cs typeface="Arial" pitchFamily="34" charset="0"/>
              </a:rPr>
              <a:t>i</a:t>
            </a:r>
            <a:r>
              <a:rPr lang="en-US" sz="2400" b="1" i="1" dirty="0">
                <a:solidFill>
                  <a:srgbClr val="008000"/>
                </a:solidFill>
                <a:latin typeface="Arial" pitchFamily="34" charset="0"/>
                <a:cs typeface="Arial" pitchFamily="34" charset="0"/>
              </a:rPr>
              <a:t>/3</a:t>
            </a:r>
            <a:r>
              <a:rPr lang="en-US" sz="2400" b="1" i="1" dirty="0">
                <a:latin typeface="Arial" pitchFamily="34" charset="0"/>
                <a:cs typeface="Arial" pitchFamily="34" charset="0"/>
              </a:rPr>
              <a:t>+</a:t>
            </a:r>
            <a:r>
              <a:rPr lang="en-US" sz="2400" b="1" i="1" dirty="0">
                <a:solidFill>
                  <a:srgbClr val="008000"/>
                </a:solidFill>
                <a:latin typeface="Arial" pitchFamily="34" charset="0"/>
                <a:cs typeface="Arial" pitchFamily="34" charset="0"/>
              </a:rPr>
              <a:t>r</a:t>
            </a:r>
            <a:r>
              <a:rPr lang="en-US" sz="2400" b="1" i="1" baseline="-25000" dirty="0">
                <a:solidFill>
                  <a:srgbClr val="008000"/>
                </a:solidFill>
                <a:latin typeface="Arial" pitchFamily="34" charset="0"/>
                <a:cs typeface="Arial" pitchFamily="34" charset="0"/>
              </a:rPr>
              <a:t>k</a:t>
            </a:r>
            <a:r>
              <a:rPr lang="en-US" sz="2400" b="1" i="1" dirty="0">
                <a:solidFill>
                  <a:srgbClr val="008000"/>
                </a:solidFill>
                <a:latin typeface="Arial" pitchFamily="34" charset="0"/>
                <a:cs typeface="Arial" pitchFamily="34" charset="0"/>
              </a:rPr>
              <a:t>/4</a:t>
            </a:r>
          </a:p>
        </p:txBody>
      </p:sp>
      <p:sp>
        <p:nvSpPr>
          <p:cNvPr id="18" name="Rectangle 17"/>
          <p:cNvSpPr/>
          <p:nvPr/>
        </p:nvSpPr>
        <p:spPr>
          <a:xfrm>
            <a:off x="6989186" y="4939546"/>
            <a:ext cx="510076" cy="369332"/>
          </a:xfrm>
          <a:prstGeom prst="rect">
            <a:avLst/>
          </a:prstGeom>
        </p:spPr>
        <p:txBody>
          <a:bodyPr wrap="none">
            <a:spAutoFit/>
          </a:bodyPr>
          <a:lstStyle/>
          <a:p>
            <a:r>
              <a:rPr lang="en-US" b="1" i="1" dirty="0" err="1">
                <a:solidFill>
                  <a:srgbClr val="008000"/>
                </a:solidFill>
                <a:latin typeface="Arial" pitchFamily="34" charset="0"/>
                <a:cs typeface="Arial" pitchFamily="34" charset="0"/>
              </a:rPr>
              <a:t>r</a:t>
            </a:r>
            <a:r>
              <a:rPr lang="en-US" b="1" i="1" baseline="-25000" dirty="0" err="1">
                <a:solidFill>
                  <a:srgbClr val="008000"/>
                </a:solidFill>
                <a:latin typeface="Arial" pitchFamily="34" charset="0"/>
                <a:cs typeface="Arial" pitchFamily="34" charset="0"/>
              </a:rPr>
              <a:t>i</a:t>
            </a:r>
            <a:r>
              <a:rPr lang="en-US" b="1" i="1" dirty="0">
                <a:solidFill>
                  <a:srgbClr val="008000"/>
                </a:solidFill>
                <a:latin typeface="Arial" pitchFamily="34" charset="0"/>
                <a:cs typeface="Arial" pitchFamily="34" charset="0"/>
              </a:rPr>
              <a:t>/3</a:t>
            </a:r>
          </a:p>
        </p:txBody>
      </p:sp>
      <p:sp>
        <p:nvSpPr>
          <p:cNvPr id="19" name="Rectangle 18"/>
          <p:cNvSpPr/>
          <p:nvPr/>
        </p:nvSpPr>
        <p:spPr>
          <a:xfrm>
            <a:off x="7467600" y="5029200"/>
            <a:ext cx="551754" cy="369332"/>
          </a:xfrm>
          <a:prstGeom prst="rect">
            <a:avLst/>
          </a:prstGeom>
        </p:spPr>
        <p:txBody>
          <a:bodyPr wrap="none">
            <a:spAutoFit/>
          </a:bodyPr>
          <a:lstStyle/>
          <a:p>
            <a:r>
              <a:rPr lang="en-US" b="1" i="1" dirty="0" err="1">
                <a:solidFill>
                  <a:srgbClr val="008000"/>
                </a:solidFill>
                <a:latin typeface="Arial" pitchFamily="34" charset="0"/>
                <a:cs typeface="Arial" pitchFamily="34" charset="0"/>
              </a:rPr>
              <a:t>r</a:t>
            </a:r>
            <a:r>
              <a:rPr lang="en-US" b="1" i="1" baseline="-25000" dirty="0" err="1">
                <a:solidFill>
                  <a:srgbClr val="008000"/>
                </a:solidFill>
                <a:latin typeface="Arial" pitchFamily="34" charset="0"/>
                <a:cs typeface="Arial" pitchFamily="34" charset="0"/>
              </a:rPr>
              <a:t>k</a:t>
            </a:r>
            <a:r>
              <a:rPr lang="en-US" b="1" i="1" dirty="0">
                <a:solidFill>
                  <a:srgbClr val="008000"/>
                </a:solidFill>
                <a:latin typeface="Arial" pitchFamily="34" charset="0"/>
                <a:cs typeface="Arial" pitchFamily="34" charset="0"/>
              </a:rPr>
              <a:t>/4</a:t>
            </a:r>
          </a:p>
        </p:txBody>
      </p:sp>
    </p:spTree>
    <p:extLst>
      <p:ext uri="{BB962C8B-B14F-4D97-AF65-F5344CB8AC3E}">
        <p14:creationId xmlns:p14="http://schemas.microsoft.com/office/powerpoint/2010/main" val="15802165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2426597" y="1264898"/>
            <a:ext cx="7321195" cy="76182"/>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grpSp>
      <p:sp>
        <p:nvSpPr>
          <p:cNvPr id="47" name="Copyright Notice"/>
          <p:cNvSpPr>
            <a:spLocks/>
          </p:cNvSpPr>
          <p:nvPr/>
        </p:nvSpPr>
        <p:spPr bwMode="auto">
          <a:xfrm>
            <a:off x="3727840" y="552738"/>
            <a:ext cx="6197556"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b="1" cap="small" dirty="0">
                <a:solidFill>
                  <a:srgbClr val="00C3D9"/>
                </a:solidFill>
                <a:latin typeface="微软雅黑" panose="020B0503020204020204" pitchFamily="34" charset="-122"/>
                <a:ea typeface="微软雅黑" panose="020B0503020204020204" pitchFamily="34" charset="-122"/>
              </a:rPr>
              <a:t>报告模板：实验方案及总体设计</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15" name="椭圆 14"/>
          <p:cNvSpPr/>
          <p:nvPr/>
        </p:nvSpPr>
        <p:spPr>
          <a:xfrm>
            <a:off x="2261085" y="499205"/>
            <a:ext cx="896862" cy="603386"/>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微软雅黑" pitchFamily="34" charset="-122"/>
                <a:ea typeface="微软雅黑" pitchFamily="34" charset="-122"/>
              </a:rPr>
              <a:t>7.1</a:t>
            </a:r>
            <a:endParaRPr lang="zh-CN" altLang="en-US" sz="2000" b="1" dirty="0">
              <a:solidFill>
                <a:schemeClr val="bg1"/>
              </a:solidFill>
              <a:latin typeface="微软雅黑" pitchFamily="34" charset="-122"/>
              <a:ea typeface="微软雅黑" pitchFamily="34" charset="-122"/>
            </a:endParaRPr>
          </a:p>
        </p:txBody>
      </p:sp>
      <p:pic>
        <p:nvPicPr>
          <p:cNvPr id="3" name="图片 2"/>
          <p:cNvPicPr>
            <a:picLocks noChangeAspect="1"/>
          </p:cNvPicPr>
          <p:nvPr/>
        </p:nvPicPr>
        <p:blipFill>
          <a:blip r:embed="rId3"/>
          <a:stretch>
            <a:fillRect/>
          </a:stretch>
        </p:blipFill>
        <p:spPr>
          <a:xfrm>
            <a:off x="915047" y="1533677"/>
            <a:ext cx="10361905" cy="980952"/>
          </a:xfrm>
          <a:prstGeom prst="rect">
            <a:avLst/>
          </a:prstGeom>
        </p:spPr>
      </p:pic>
    </p:spTree>
    <p:extLst>
      <p:ext uri="{BB962C8B-B14F-4D97-AF65-F5344CB8AC3E}">
        <p14:creationId xmlns:p14="http://schemas.microsoft.com/office/powerpoint/2010/main" val="84219831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2426597" y="1264898"/>
            <a:ext cx="7321195" cy="76182"/>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grpSp>
      <p:sp>
        <p:nvSpPr>
          <p:cNvPr id="47" name="Copyright Notice"/>
          <p:cNvSpPr>
            <a:spLocks/>
          </p:cNvSpPr>
          <p:nvPr/>
        </p:nvSpPr>
        <p:spPr bwMode="auto">
          <a:xfrm>
            <a:off x="3727840" y="552738"/>
            <a:ext cx="6197556"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b="1" cap="small" dirty="0">
                <a:solidFill>
                  <a:srgbClr val="00C3D9"/>
                </a:solidFill>
                <a:latin typeface="微软雅黑" panose="020B0503020204020204" pitchFamily="34" charset="-122"/>
                <a:ea typeface="微软雅黑" panose="020B0503020204020204" pitchFamily="34" charset="-122"/>
              </a:rPr>
              <a:t>报告模板：算法描述</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15" name="椭圆 14"/>
          <p:cNvSpPr/>
          <p:nvPr/>
        </p:nvSpPr>
        <p:spPr>
          <a:xfrm>
            <a:off x="2261085" y="499205"/>
            <a:ext cx="896862" cy="603386"/>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微软雅黑" pitchFamily="34" charset="-122"/>
                <a:ea typeface="微软雅黑" pitchFamily="34" charset="-122"/>
              </a:rPr>
              <a:t>7.2</a:t>
            </a:r>
            <a:endParaRPr lang="zh-CN" altLang="en-US" sz="2000" b="1" dirty="0">
              <a:solidFill>
                <a:schemeClr val="bg1"/>
              </a:solidFill>
              <a:latin typeface="微软雅黑" pitchFamily="34" charset="-122"/>
              <a:ea typeface="微软雅黑" pitchFamily="34" charset="-122"/>
            </a:endParaRPr>
          </a:p>
        </p:txBody>
      </p:sp>
      <p:sp>
        <p:nvSpPr>
          <p:cNvPr id="13" name="文本框 12"/>
          <p:cNvSpPr txBox="1"/>
          <p:nvPr/>
        </p:nvSpPr>
        <p:spPr>
          <a:xfrm>
            <a:off x="427512" y="3089542"/>
            <a:ext cx="11566565" cy="2308324"/>
          </a:xfrm>
          <a:prstGeom prst="rect">
            <a:avLst/>
          </a:prstGeom>
          <a:noFill/>
        </p:spPr>
        <p:txBody>
          <a:bodyPr wrap="square" rtlCol="0">
            <a:spAutoFit/>
          </a:bodyPr>
          <a:lstStyle/>
          <a:p>
            <a:endParaRPr kumimoji="1" lang="en-US" altLang="zh-CN" sz="2400" dirty="0">
              <a:latin typeface="+mn-ea"/>
            </a:endParaRPr>
          </a:p>
          <a:p>
            <a:r>
              <a:rPr kumimoji="1" lang="zh-CN" altLang="en-US" sz="2400" dirty="0">
                <a:latin typeface="+mn-ea"/>
              </a:rPr>
              <a:t>可以采用包括流程图、自然语言在内的描述方式。对于数学公式，请给明数学公式中的符号的含义。</a:t>
            </a:r>
            <a:endParaRPr kumimoji="1" lang="en-US" altLang="zh-CN" sz="2400" dirty="0">
              <a:latin typeface="+mn-ea"/>
            </a:endParaRPr>
          </a:p>
          <a:p>
            <a:r>
              <a:rPr kumimoji="1" lang="en-US" altLang="zh-CN" sz="2400" dirty="0">
                <a:latin typeface="+mn-ea"/>
              </a:rPr>
              <a:t>    </a:t>
            </a:r>
            <a:r>
              <a:rPr kumimoji="1" lang="zh-CN" altLang="en-US" sz="2400" dirty="0">
                <a:latin typeface="+mn-ea"/>
              </a:rPr>
              <a:t>数据结构。包括对数据集中的数据作了何种预处理，在程序中以何种结构呈现等。</a:t>
            </a:r>
            <a:endParaRPr kumimoji="1" lang="en-US" altLang="zh-CN" sz="2400" dirty="0">
              <a:latin typeface="+mn-ea"/>
            </a:endParaRPr>
          </a:p>
          <a:p>
            <a:r>
              <a:rPr kumimoji="1" lang="en-US" altLang="zh-CN" sz="2400" dirty="0">
                <a:latin typeface="+mn-ea"/>
              </a:rPr>
              <a:t>    </a:t>
            </a:r>
            <a:r>
              <a:rPr kumimoji="1" lang="zh-CN" altLang="en-US" sz="2400" dirty="0">
                <a:latin typeface="+mn-ea"/>
              </a:rPr>
              <a:t>主要执行过程。从预处理到得到实验结果的主要流程。</a:t>
            </a:r>
            <a:endParaRPr kumimoji="1" lang="en-US" altLang="zh-CN" sz="2400" dirty="0">
              <a:latin typeface="+mn-ea"/>
            </a:endParaRPr>
          </a:p>
          <a:p>
            <a:r>
              <a:rPr kumimoji="1" lang="en-US" altLang="zh-CN" sz="2400" dirty="0">
                <a:latin typeface="+mn-ea"/>
              </a:rPr>
              <a:t>    </a:t>
            </a:r>
            <a:r>
              <a:rPr kumimoji="1" lang="zh-CN" altLang="en-US" sz="2400" dirty="0">
                <a:latin typeface="+mn-ea"/>
              </a:rPr>
              <a:t>代码实现。可以以截图或者文本的方式体现。</a:t>
            </a:r>
            <a:endParaRPr kumimoji="1" lang="en-US" altLang="zh-CN" sz="2400" dirty="0">
              <a:latin typeface="+mn-ea"/>
            </a:endParaRPr>
          </a:p>
        </p:txBody>
      </p:sp>
      <p:pic>
        <p:nvPicPr>
          <p:cNvPr id="2" name="图片 1"/>
          <p:cNvPicPr>
            <a:picLocks noChangeAspect="1"/>
          </p:cNvPicPr>
          <p:nvPr/>
        </p:nvPicPr>
        <p:blipFill>
          <a:blip r:embed="rId3"/>
          <a:stretch>
            <a:fillRect/>
          </a:stretch>
        </p:blipFill>
        <p:spPr>
          <a:xfrm>
            <a:off x="924571" y="1558509"/>
            <a:ext cx="10342857" cy="1019048"/>
          </a:xfrm>
          <a:prstGeom prst="rect">
            <a:avLst/>
          </a:prstGeom>
        </p:spPr>
      </p:pic>
    </p:spTree>
    <p:extLst>
      <p:ext uri="{BB962C8B-B14F-4D97-AF65-F5344CB8AC3E}">
        <p14:creationId xmlns:p14="http://schemas.microsoft.com/office/powerpoint/2010/main" val="51422994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938857" y="3205884"/>
            <a:ext cx="10314286" cy="980952"/>
          </a:xfrm>
          <a:prstGeom prst="rect">
            <a:avLst/>
          </a:prstGeom>
        </p:spPr>
      </p:pic>
      <p:grpSp>
        <p:nvGrpSpPr>
          <p:cNvPr id="11" name="组合 10"/>
          <p:cNvGrpSpPr/>
          <p:nvPr/>
        </p:nvGrpSpPr>
        <p:grpSpPr>
          <a:xfrm>
            <a:off x="2426597" y="1264898"/>
            <a:ext cx="7321195" cy="76182"/>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grpSp>
      <p:sp>
        <p:nvSpPr>
          <p:cNvPr id="47" name="Copyright Notice"/>
          <p:cNvSpPr>
            <a:spLocks/>
          </p:cNvSpPr>
          <p:nvPr/>
        </p:nvSpPr>
        <p:spPr bwMode="auto">
          <a:xfrm>
            <a:off x="3727840" y="552738"/>
            <a:ext cx="6197556"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b="1" cap="small" dirty="0">
                <a:solidFill>
                  <a:srgbClr val="00C3D9"/>
                </a:solidFill>
                <a:latin typeface="微软雅黑" panose="020B0503020204020204" pitchFamily="34" charset="-122"/>
                <a:ea typeface="微软雅黑" panose="020B0503020204020204" pitchFamily="34" charset="-122"/>
              </a:rPr>
              <a:t>报告模板：分析及总结</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15" name="椭圆 14"/>
          <p:cNvSpPr/>
          <p:nvPr/>
        </p:nvSpPr>
        <p:spPr>
          <a:xfrm>
            <a:off x="2261085" y="499205"/>
            <a:ext cx="896862" cy="603386"/>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微软雅黑" pitchFamily="34" charset="-122"/>
                <a:ea typeface="微软雅黑" pitchFamily="34" charset="-122"/>
              </a:rPr>
              <a:t>7.3</a:t>
            </a:r>
            <a:endParaRPr lang="zh-CN" altLang="en-US" sz="2000" b="1" dirty="0">
              <a:solidFill>
                <a:schemeClr val="bg1"/>
              </a:solidFill>
              <a:latin typeface="微软雅黑" pitchFamily="34" charset="-122"/>
              <a:ea typeface="微软雅黑" pitchFamily="34" charset="-122"/>
            </a:endParaRPr>
          </a:p>
        </p:txBody>
      </p:sp>
      <p:sp>
        <p:nvSpPr>
          <p:cNvPr id="12" name="文本框 11"/>
          <p:cNvSpPr txBox="1"/>
          <p:nvPr/>
        </p:nvSpPr>
        <p:spPr>
          <a:xfrm>
            <a:off x="427512" y="4602459"/>
            <a:ext cx="11566565" cy="1938992"/>
          </a:xfrm>
          <a:prstGeom prst="rect">
            <a:avLst/>
          </a:prstGeom>
          <a:noFill/>
        </p:spPr>
        <p:txBody>
          <a:bodyPr wrap="square" rtlCol="0">
            <a:spAutoFit/>
          </a:bodyPr>
          <a:lstStyle/>
          <a:p>
            <a:r>
              <a:rPr kumimoji="1" lang="zh-CN" altLang="en-US" sz="2400" dirty="0">
                <a:latin typeface="+mn-ea"/>
              </a:rPr>
              <a:t>可以包括但不限于：</a:t>
            </a:r>
            <a:endParaRPr kumimoji="1" lang="en-US" altLang="zh-CN" sz="2400" dirty="0">
              <a:latin typeface="+mn-ea"/>
            </a:endParaRPr>
          </a:p>
          <a:p>
            <a:r>
              <a:rPr kumimoji="1" lang="en-US" altLang="zh-CN" sz="2400" dirty="0">
                <a:latin typeface="+mn-ea"/>
              </a:rPr>
              <a:t>   </a:t>
            </a:r>
            <a:r>
              <a:rPr kumimoji="1" lang="zh-CN" altLang="en-US" sz="2400" dirty="0">
                <a:latin typeface="+mn-ea"/>
              </a:rPr>
              <a:t>理解。在完成实验后，对数据挖掘技术、大数据有了什么样的理解、体会</a:t>
            </a:r>
            <a:r>
              <a:rPr kumimoji="1" lang="en-US" altLang="zh-CN" sz="2400" dirty="0">
                <a:latin typeface="+mn-ea"/>
              </a:rPr>
              <a:t>?</a:t>
            </a:r>
          </a:p>
          <a:p>
            <a:r>
              <a:rPr kumimoji="1" lang="en-US" altLang="zh-CN" sz="2400" dirty="0">
                <a:latin typeface="+mn-ea"/>
              </a:rPr>
              <a:t>   </a:t>
            </a:r>
            <a:r>
              <a:rPr kumimoji="1" lang="zh-CN" altLang="en-US" sz="2400" dirty="0">
                <a:latin typeface="+mn-ea"/>
              </a:rPr>
              <a:t>优缺点和展望。这次实验的闪光点在哪里？还有哪里可以改进的地方？</a:t>
            </a:r>
            <a:endParaRPr kumimoji="1" lang="en-US" altLang="zh-CN" sz="2400" dirty="0">
              <a:latin typeface="+mn-ea"/>
            </a:endParaRPr>
          </a:p>
          <a:p>
            <a:r>
              <a:rPr kumimoji="1" lang="en-US" altLang="zh-CN" sz="2400" dirty="0">
                <a:latin typeface="+mn-ea"/>
              </a:rPr>
              <a:t>   </a:t>
            </a:r>
            <a:r>
              <a:rPr kumimoji="1" lang="zh-CN" altLang="en-US" sz="2400" dirty="0">
                <a:latin typeface="+mn-ea"/>
              </a:rPr>
              <a:t>分工。</a:t>
            </a:r>
            <a:endParaRPr kumimoji="1" lang="en-US" altLang="zh-CN" sz="2400" dirty="0">
              <a:latin typeface="+mn-ea"/>
            </a:endParaRPr>
          </a:p>
          <a:p>
            <a:r>
              <a:rPr kumimoji="1" lang="en-US" altLang="zh-CN" sz="2400" dirty="0">
                <a:latin typeface="+mn-ea"/>
              </a:rPr>
              <a:t>   </a:t>
            </a:r>
            <a:r>
              <a:rPr kumimoji="1" lang="zh-CN" altLang="en-US" sz="2400" dirty="0">
                <a:latin typeface="+mn-ea"/>
              </a:rPr>
              <a:t>参考文献。</a:t>
            </a:r>
            <a:endParaRPr kumimoji="1" lang="en-US" altLang="zh-CN" sz="2400" dirty="0">
              <a:latin typeface="+mn-ea"/>
            </a:endParaRPr>
          </a:p>
        </p:txBody>
      </p:sp>
      <p:pic>
        <p:nvPicPr>
          <p:cNvPr id="13" name="图片 12"/>
          <p:cNvPicPr>
            <a:picLocks noChangeAspect="1"/>
          </p:cNvPicPr>
          <p:nvPr/>
        </p:nvPicPr>
        <p:blipFill>
          <a:blip r:embed="rId4"/>
          <a:stretch>
            <a:fillRect/>
          </a:stretch>
        </p:blipFill>
        <p:spPr>
          <a:xfrm>
            <a:off x="938857" y="1518214"/>
            <a:ext cx="10314286" cy="923810"/>
          </a:xfrm>
          <a:prstGeom prst="rect">
            <a:avLst/>
          </a:prstGeom>
        </p:spPr>
      </p:pic>
    </p:spTree>
    <p:extLst>
      <p:ext uri="{BB962C8B-B14F-4D97-AF65-F5344CB8AC3E}">
        <p14:creationId xmlns:p14="http://schemas.microsoft.com/office/powerpoint/2010/main" val="196310959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2426597" y="1264898"/>
            <a:ext cx="7321195" cy="76182"/>
            <a:chOff x="2424953" y="1238297"/>
            <a:chExt cx="7322890" cy="76200"/>
          </a:xfrm>
        </p:grpSpPr>
        <p:sp>
          <p:nvSpPr>
            <p:cNvPr id="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grpSp>
      <p:sp>
        <p:nvSpPr>
          <p:cNvPr id="47" name="Copyright Notice"/>
          <p:cNvSpPr>
            <a:spLocks/>
          </p:cNvSpPr>
          <p:nvPr/>
        </p:nvSpPr>
        <p:spPr bwMode="auto">
          <a:xfrm>
            <a:off x="3727840" y="552738"/>
            <a:ext cx="6197556" cy="49632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b="1" cap="small" dirty="0">
                <a:solidFill>
                  <a:srgbClr val="00C3D9"/>
                </a:solidFill>
                <a:latin typeface="微软雅黑" panose="020B0503020204020204" pitchFamily="34" charset="-122"/>
                <a:ea typeface="微软雅黑" panose="020B0503020204020204" pitchFamily="34" charset="-122"/>
              </a:rPr>
              <a:t>报告模板：两个实例参考</a:t>
            </a:r>
            <a:endParaRPr lang="en-US" sz="2800" b="1" cap="small" dirty="0">
              <a:solidFill>
                <a:srgbClr val="00C3D9"/>
              </a:solidFill>
              <a:latin typeface="微软雅黑" panose="020B0503020204020204" pitchFamily="34" charset="-122"/>
              <a:ea typeface="微软雅黑" panose="020B0503020204020204" pitchFamily="34" charset="-122"/>
            </a:endParaRPr>
          </a:p>
        </p:txBody>
      </p:sp>
      <p:sp>
        <p:nvSpPr>
          <p:cNvPr id="15" name="椭圆 14"/>
          <p:cNvSpPr/>
          <p:nvPr/>
        </p:nvSpPr>
        <p:spPr>
          <a:xfrm>
            <a:off x="2261085" y="499205"/>
            <a:ext cx="896862" cy="603386"/>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微软雅黑" pitchFamily="34" charset="-122"/>
                <a:ea typeface="微软雅黑" pitchFamily="34" charset="-122"/>
              </a:rPr>
              <a:t>7.5</a:t>
            </a:r>
            <a:endParaRPr lang="zh-CN" altLang="en-US" sz="2000" b="1" dirty="0">
              <a:solidFill>
                <a:schemeClr val="bg1"/>
              </a:solidFill>
              <a:latin typeface="微软雅黑" pitchFamily="34" charset="-122"/>
              <a:ea typeface="微软雅黑" pitchFamily="34" charset="-122"/>
            </a:endParaRPr>
          </a:p>
        </p:txBody>
      </p:sp>
      <p:pic>
        <p:nvPicPr>
          <p:cNvPr id="3" name="图片 2"/>
          <p:cNvPicPr>
            <a:picLocks noChangeAspect="1"/>
          </p:cNvPicPr>
          <p:nvPr/>
        </p:nvPicPr>
        <p:blipFill>
          <a:blip r:embed="rId3"/>
          <a:stretch>
            <a:fillRect/>
          </a:stretch>
        </p:blipFill>
        <p:spPr>
          <a:xfrm>
            <a:off x="2426597" y="1556920"/>
            <a:ext cx="3091896" cy="4346767"/>
          </a:xfrm>
          <a:prstGeom prst="rect">
            <a:avLst/>
          </a:prstGeom>
        </p:spPr>
      </p:pic>
      <p:pic>
        <p:nvPicPr>
          <p:cNvPr id="4" name="图片 3"/>
          <p:cNvPicPr>
            <a:picLocks noChangeAspect="1"/>
          </p:cNvPicPr>
          <p:nvPr/>
        </p:nvPicPr>
        <p:blipFill>
          <a:blip r:embed="rId4"/>
          <a:stretch>
            <a:fillRect/>
          </a:stretch>
        </p:blipFill>
        <p:spPr>
          <a:xfrm>
            <a:off x="6655896" y="1556919"/>
            <a:ext cx="2740352" cy="5360989"/>
          </a:xfrm>
          <a:prstGeom prst="rect">
            <a:avLst/>
          </a:prstGeom>
        </p:spPr>
      </p:pic>
    </p:spTree>
    <p:extLst>
      <p:ext uri="{BB962C8B-B14F-4D97-AF65-F5344CB8AC3E}">
        <p14:creationId xmlns:p14="http://schemas.microsoft.com/office/powerpoint/2010/main" val="184538934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184418" y="2668605"/>
            <a:ext cx="12560834" cy="677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en-US" altLang="zh-CN" sz="5799" b="1" dirty="0">
                <a:solidFill>
                  <a:srgbClr val="00C3D9"/>
                </a:solidFill>
                <a:latin typeface="微软雅黑" pitchFamily="34" charset="-122"/>
                <a:ea typeface="微软雅黑" pitchFamily="34" charset="-122"/>
              </a:rPr>
              <a:t>Last but not the least</a:t>
            </a:r>
            <a:r>
              <a:rPr lang="zh-CN" altLang="en-US" sz="5799" b="1" dirty="0">
                <a:solidFill>
                  <a:srgbClr val="00C3D9"/>
                </a:solidFill>
                <a:latin typeface="微软雅黑" pitchFamily="34" charset="-122"/>
                <a:ea typeface="微软雅黑" pitchFamily="34" charset="-122"/>
              </a:rPr>
              <a:t>：</a:t>
            </a:r>
            <a:endParaRPr lang="en-US" altLang="zh-CN" sz="5799" b="1" dirty="0">
              <a:solidFill>
                <a:srgbClr val="00C3D9"/>
              </a:solidFill>
              <a:latin typeface="微软雅黑" pitchFamily="34" charset="-122"/>
              <a:ea typeface="微软雅黑" pitchFamily="34" charset="-122"/>
            </a:endParaRPr>
          </a:p>
          <a:p>
            <a:pPr algn="ctr" eaLnBrk="1" hangingPunct="1"/>
            <a:r>
              <a:rPr lang="en-US" altLang="zh-CN" sz="4000" b="1" dirty="0">
                <a:solidFill>
                  <a:srgbClr val="FF0000"/>
                </a:solidFill>
                <a:latin typeface="微软雅黑" pitchFamily="34" charset="-122"/>
                <a:ea typeface="微软雅黑" pitchFamily="34" charset="-122"/>
              </a:rPr>
              <a:t>Data Mining is damned complex, but the programmers just simplify it as the art.</a:t>
            </a:r>
            <a:r>
              <a:rPr lang="en-US" altLang="zh-CN" sz="5799" b="1" dirty="0">
                <a:solidFill>
                  <a:srgbClr val="00C3D9"/>
                </a:solidFill>
                <a:latin typeface="微软雅黑" pitchFamily="34" charset="-122"/>
                <a:ea typeface="微软雅黑" pitchFamily="34" charset="-122"/>
              </a:rPr>
              <a:t> </a:t>
            </a:r>
          </a:p>
        </p:txBody>
      </p:sp>
      <p:grpSp>
        <p:nvGrpSpPr>
          <p:cNvPr id="5" name="组合 6"/>
          <p:cNvGrpSpPr/>
          <p:nvPr/>
        </p:nvGrpSpPr>
        <p:grpSpPr>
          <a:xfrm>
            <a:off x="2476642" y="6186003"/>
            <a:ext cx="7307751" cy="76182"/>
            <a:chOff x="2475009" y="6173367"/>
            <a:chExt cx="7309443" cy="76200"/>
          </a:xfrm>
        </p:grpSpPr>
        <p:sp>
          <p:nvSpPr>
            <p:cNvPr id="6" name="Rectangle 13"/>
            <p:cNvSpPr/>
            <p:nvPr/>
          </p:nvSpPr>
          <p:spPr>
            <a:xfrm>
              <a:off x="2475009" y="617336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7" name="Rectangle 14"/>
            <p:cNvSpPr/>
            <p:nvPr/>
          </p:nvSpPr>
          <p:spPr>
            <a:xfrm>
              <a:off x="8321412" y="617336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8" name="Rectangle 15"/>
            <p:cNvSpPr/>
            <p:nvPr/>
          </p:nvSpPr>
          <p:spPr>
            <a:xfrm>
              <a:off x="5401089" y="617336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9" name="Rectangle 16"/>
            <p:cNvSpPr/>
            <p:nvPr/>
          </p:nvSpPr>
          <p:spPr>
            <a:xfrm>
              <a:off x="6864129" y="617336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sp>
          <p:nvSpPr>
            <p:cNvPr id="10" name="Rectangle 17"/>
            <p:cNvSpPr/>
            <p:nvPr/>
          </p:nvSpPr>
          <p:spPr>
            <a:xfrm>
              <a:off x="3938049" y="617336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a:solidFill>
                  <a:prstClr val="white"/>
                </a:solidFill>
                <a:latin typeface="Rockwell"/>
              </a:endParaRPr>
            </a:p>
          </p:txBody>
        </p:sp>
      </p:grpSp>
      <p:sp>
        <p:nvSpPr>
          <p:cNvPr id="2" name="灯片编号占位符 1">
            <a:extLst>
              <a:ext uri="{FF2B5EF4-FFF2-40B4-BE49-F238E27FC236}">
                <a16:creationId xmlns:a16="http://schemas.microsoft.com/office/drawing/2014/main" id="{64D45B2B-CD8B-4BE1-AD7D-14334DF51C75}"/>
              </a:ext>
            </a:extLst>
          </p:cNvPr>
          <p:cNvSpPr>
            <a:spLocks noGrp="1"/>
          </p:cNvSpPr>
          <p:nvPr>
            <p:ph type="sldNum" sz="quarter" idx="12"/>
          </p:nvPr>
        </p:nvSpPr>
        <p:spPr/>
        <p:txBody>
          <a:bodyPr/>
          <a:lstStyle/>
          <a:p>
            <a:fld id="{396425DD-4F20-6240-8297-3A91A68F671E}" type="slidenum">
              <a:rPr kumimoji="1" lang="zh-CN" altLang="en-US" smtClean="0"/>
              <a:t>64</a:t>
            </a:fld>
            <a:endParaRPr kumimoji="1" lang="zh-CN" altLang="en-US"/>
          </a:p>
        </p:txBody>
      </p:sp>
    </p:spTree>
    <p:extLst>
      <p:ext uri="{BB962C8B-B14F-4D97-AF65-F5344CB8AC3E}">
        <p14:creationId xmlns:p14="http://schemas.microsoft.com/office/powerpoint/2010/main" val="394229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by="(-#ppt_w*2)" calcmode="lin" valueType="num">
                                      <p:cBhvr rctx="PPT">
                                        <p:cTn id="7" dur="500" autoRev="1" fill="hold">
                                          <p:stCondLst>
                                            <p:cond delay="0"/>
                                          </p:stCondLst>
                                        </p:cTn>
                                        <p:tgtEl>
                                          <p:spTgt spid="4"/>
                                        </p:tgtEl>
                                        <p:attrNameLst>
                                          <p:attrName>ppt_w</p:attrName>
                                        </p:attrNameLst>
                                      </p:cBhvr>
                                    </p:anim>
                                    <p:anim by="(#ppt_w*0.50)" calcmode="lin" valueType="num">
                                      <p:cBhvr>
                                        <p:cTn id="8" dur="500" decel="50000" autoRev="1" fill="hold">
                                          <p:stCondLst>
                                            <p:cond delay="0"/>
                                          </p:stCondLst>
                                        </p:cTn>
                                        <p:tgtEl>
                                          <p:spTgt spid="4"/>
                                        </p:tgtEl>
                                        <p:attrNameLst>
                                          <p:attrName>ppt_x</p:attrName>
                                        </p:attrNameLst>
                                      </p:cBhvr>
                                    </p:anim>
                                    <p:anim from="(-#ppt_h/2)" to="(#ppt_y)" calcmode="lin" valueType="num">
                                      <p:cBhvr>
                                        <p:cTn id="9" dur="1000" fill="hold">
                                          <p:stCondLst>
                                            <p:cond delay="0"/>
                                          </p:stCondLst>
                                        </p:cTn>
                                        <p:tgtEl>
                                          <p:spTgt spid="4"/>
                                        </p:tgtEl>
                                        <p:attrNameLst>
                                          <p:attrName>ppt_y</p:attrName>
                                        </p:attrNameLst>
                                      </p:cBhvr>
                                    </p:anim>
                                    <p:animRot by="21600000">
                                      <p:cBhvr>
                                        <p:cTn id="10" dur="1000" fill="hold">
                                          <p:stCondLst>
                                            <p:cond delay="0"/>
                                          </p:stCondLst>
                                        </p:cTn>
                                        <p:tgtEl>
                                          <p:spTgt spid="4"/>
                                        </p:tgtEl>
                                        <p:attrNameLst>
                                          <p:attrName>r</p:attrName>
                                        </p:attrNameLst>
                                      </p:cBhvr>
                                    </p:animRot>
                                  </p:childTnLst>
                                </p:cTn>
                              </p:par>
                              <p:par>
                                <p:cTn id="11" presetID="22" presetClass="entr" presetSubtype="8" fill="hold" nodeType="withEffect">
                                  <p:stCondLst>
                                    <p:cond delay="25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75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8"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PageRank</a:t>
            </a:r>
            <a:r>
              <a:rPr lang="en-US" dirty="0"/>
              <a:t>: Problems</a:t>
            </a:r>
          </a:p>
        </p:txBody>
      </p:sp>
      <p:sp>
        <p:nvSpPr>
          <p:cNvPr id="3" name="Content Placeholder 2"/>
          <p:cNvSpPr>
            <a:spLocks noGrp="1"/>
          </p:cNvSpPr>
          <p:nvPr>
            <p:ph idx="1"/>
          </p:nvPr>
        </p:nvSpPr>
        <p:spPr>
          <a:xfrm>
            <a:off x="1981199" y="1295401"/>
            <a:ext cx="8244336" cy="5257801"/>
          </a:xfrm>
        </p:spPr>
        <p:txBody>
          <a:bodyPr>
            <a:normAutofit/>
          </a:bodyPr>
          <a:lstStyle/>
          <a:p>
            <a:pPr marL="118872" indent="0">
              <a:buNone/>
            </a:pPr>
            <a:r>
              <a:rPr lang="en-US" b="1" u="sng" dirty="0">
                <a:solidFill>
                  <a:srgbClr val="D60093"/>
                </a:solidFill>
              </a:rPr>
              <a:t>2 problems:</a:t>
            </a:r>
          </a:p>
          <a:p>
            <a:r>
              <a:rPr lang="en-US" b="1" dirty="0"/>
              <a:t>(1)</a:t>
            </a:r>
            <a:r>
              <a:rPr lang="en-US" dirty="0"/>
              <a:t> Some pages are </a:t>
            </a:r>
            <a:br>
              <a:rPr lang="en-US" dirty="0"/>
            </a:br>
            <a:r>
              <a:rPr lang="en-US" b="1" dirty="0">
                <a:solidFill>
                  <a:srgbClr val="0000FF"/>
                </a:solidFill>
              </a:rPr>
              <a:t>dead ends</a:t>
            </a:r>
            <a:r>
              <a:rPr lang="en-US" dirty="0"/>
              <a:t> (have no out-links)</a:t>
            </a:r>
          </a:p>
          <a:p>
            <a:pPr lvl="1"/>
            <a:r>
              <a:rPr lang="en-US" dirty="0"/>
              <a:t>Random walk has “nowhere” to go to</a:t>
            </a:r>
          </a:p>
          <a:p>
            <a:pPr lvl="1"/>
            <a:r>
              <a:rPr lang="en-US" dirty="0"/>
              <a:t>Such pages cause importance to “leak out”</a:t>
            </a:r>
          </a:p>
          <a:p>
            <a:endParaRPr lang="en-US" dirty="0"/>
          </a:p>
          <a:p>
            <a:r>
              <a:rPr lang="en-US" b="1" dirty="0"/>
              <a:t>(2)</a:t>
            </a:r>
            <a:r>
              <a:rPr lang="en-US" b="1" dirty="0">
                <a:solidFill>
                  <a:srgbClr val="0000FF"/>
                </a:solidFill>
              </a:rPr>
              <a:t> </a:t>
            </a:r>
            <a:r>
              <a:rPr lang="en-US" b="1" dirty="0">
                <a:solidFill>
                  <a:srgbClr val="008000"/>
                </a:solidFill>
              </a:rPr>
              <a:t>Spider traps:</a:t>
            </a:r>
            <a:r>
              <a:rPr lang="en-US" dirty="0">
                <a:solidFill>
                  <a:srgbClr val="008000"/>
                </a:solidFill>
              </a:rPr>
              <a:t> </a:t>
            </a:r>
            <a:br>
              <a:rPr lang="en-US" dirty="0">
                <a:solidFill>
                  <a:srgbClr val="008000"/>
                </a:solidFill>
              </a:rPr>
            </a:br>
            <a:r>
              <a:rPr lang="en-US" dirty="0"/>
              <a:t>(all out-links are within the group)</a:t>
            </a:r>
          </a:p>
          <a:p>
            <a:pPr lvl="1"/>
            <a:r>
              <a:rPr lang="en-US" dirty="0"/>
              <a:t>Random walked gets “stuck” in a trap</a:t>
            </a:r>
          </a:p>
          <a:p>
            <a:pPr lvl="1"/>
            <a:r>
              <a:rPr lang="en-US" dirty="0"/>
              <a:t>And eventually spider traps absorb all importance</a:t>
            </a:r>
          </a:p>
        </p:txBody>
      </p:sp>
      <p:sp>
        <p:nvSpPr>
          <p:cNvPr id="17" name="Slide Number Placeholder 16"/>
          <p:cNvSpPr>
            <a:spLocks noGrp="1"/>
          </p:cNvSpPr>
          <p:nvPr>
            <p:ph type="sldNum" sz="quarter" idx="12"/>
          </p:nvPr>
        </p:nvSpPr>
        <p:spPr/>
        <p:txBody>
          <a:bodyPr/>
          <a:lstStyle/>
          <a:p>
            <a:fld id="{19B12225-5612-419B-A8D5-4B8EEE4C217E}" type="slidenum">
              <a:rPr lang="en-US" smtClean="0"/>
              <a:pPr/>
              <a:t>7</a:t>
            </a:fld>
            <a:endParaRPr lang="en-US"/>
          </a:p>
        </p:txBody>
      </p:sp>
      <p:cxnSp>
        <p:nvCxnSpPr>
          <p:cNvPr id="9" name="Straight Arrow Connector 8"/>
          <p:cNvCxnSpPr>
            <a:endCxn id="24" idx="1"/>
          </p:cNvCxnSpPr>
          <p:nvPr/>
        </p:nvCxnSpPr>
        <p:spPr>
          <a:xfrm flipH="1">
            <a:off x="8615842" y="1679846"/>
            <a:ext cx="156098" cy="332069"/>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flipV="1">
            <a:off x="8770211" y="1737858"/>
            <a:ext cx="754657" cy="332069"/>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1" name="Straight Arrow Connector 10"/>
          <p:cNvCxnSpPr>
            <a:stCxn id="26" idx="4"/>
            <a:endCxn id="27" idx="0"/>
          </p:cNvCxnSpPr>
          <p:nvPr/>
        </p:nvCxnSpPr>
        <p:spPr>
          <a:xfrm flipH="1">
            <a:off x="9589775" y="1771285"/>
            <a:ext cx="1481" cy="495288"/>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p:cNvCxnSpPr>
            <a:stCxn id="27" idx="2"/>
            <a:endCxn id="24" idx="5"/>
          </p:cNvCxnSpPr>
          <p:nvPr/>
        </p:nvCxnSpPr>
        <p:spPr>
          <a:xfrm flipH="1" flipV="1">
            <a:off x="8745158" y="2141231"/>
            <a:ext cx="753176" cy="216783"/>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9" name="Straight Arrow Connector 18"/>
          <p:cNvCxnSpPr>
            <a:stCxn id="26" idx="6"/>
            <a:endCxn id="29" idx="2"/>
          </p:cNvCxnSpPr>
          <p:nvPr/>
        </p:nvCxnSpPr>
        <p:spPr>
          <a:xfrm flipV="1">
            <a:off x="9682695" y="1508761"/>
            <a:ext cx="481880" cy="17108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24" name="Oval 23"/>
          <p:cNvSpPr/>
          <p:nvPr/>
        </p:nvSpPr>
        <p:spPr>
          <a:xfrm>
            <a:off x="8589060" y="1985132"/>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25" name="Oval 24"/>
          <p:cNvSpPr/>
          <p:nvPr/>
        </p:nvSpPr>
        <p:spPr>
          <a:xfrm>
            <a:off x="8680500" y="1483097"/>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26" name="Oval 25"/>
          <p:cNvSpPr/>
          <p:nvPr/>
        </p:nvSpPr>
        <p:spPr>
          <a:xfrm>
            <a:off x="9499815" y="1588405"/>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27" name="Oval 26"/>
          <p:cNvSpPr/>
          <p:nvPr/>
        </p:nvSpPr>
        <p:spPr>
          <a:xfrm>
            <a:off x="9498334" y="2266573"/>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29" name="Oval 28"/>
          <p:cNvSpPr/>
          <p:nvPr/>
        </p:nvSpPr>
        <p:spPr>
          <a:xfrm>
            <a:off x="10164575" y="1417320"/>
            <a:ext cx="182880" cy="182880"/>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cxnSp>
        <p:nvCxnSpPr>
          <p:cNvPr id="31" name="Straight Arrow Connector 30"/>
          <p:cNvCxnSpPr>
            <a:stCxn id="27" idx="4"/>
            <a:endCxn id="32" idx="0"/>
          </p:cNvCxnSpPr>
          <p:nvPr/>
        </p:nvCxnSpPr>
        <p:spPr>
          <a:xfrm>
            <a:off x="9589775" y="2449454"/>
            <a:ext cx="209041" cy="491867"/>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32" name="Oval 31"/>
          <p:cNvSpPr/>
          <p:nvPr/>
        </p:nvSpPr>
        <p:spPr>
          <a:xfrm>
            <a:off x="9707375" y="2941320"/>
            <a:ext cx="182880" cy="182880"/>
          </a:xfrm>
          <a:prstGeom prst="ellips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cxnSp>
        <p:nvCxnSpPr>
          <p:cNvPr id="33" name="Straight Arrow Connector 32"/>
          <p:cNvCxnSpPr>
            <a:stCxn id="26" idx="1"/>
            <a:endCxn id="25" idx="7"/>
          </p:cNvCxnSpPr>
          <p:nvPr/>
        </p:nvCxnSpPr>
        <p:spPr>
          <a:xfrm flipH="1" flipV="1">
            <a:off x="8836599" y="1509879"/>
            <a:ext cx="689999" cy="105308"/>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34" name="Oval 33"/>
          <p:cNvSpPr/>
          <p:nvPr/>
        </p:nvSpPr>
        <p:spPr>
          <a:xfrm>
            <a:off x="9408375" y="3352800"/>
            <a:ext cx="182880" cy="182880"/>
          </a:xfrm>
          <a:prstGeom prst="ellips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cxnSp>
        <p:nvCxnSpPr>
          <p:cNvPr id="45" name="Straight Arrow Connector 44"/>
          <p:cNvCxnSpPr>
            <a:stCxn id="34" idx="6"/>
          </p:cNvCxnSpPr>
          <p:nvPr/>
        </p:nvCxnSpPr>
        <p:spPr>
          <a:xfrm>
            <a:off x="9591255" y="3444240"/>
            <a:ext cx="484780" cy="9144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46" name="Straight Arrow Connector 45"/>
          <p:cNvCxnSpPr>
            <a:stCxn id="32" idx="3"/>
            <a:endCxn id="34" idx="7"/>
          </p:cNvCxnSpPr>
          <p:nvPr/>
        </p:nvCxnSpPr>
        <p:spPr>
          <a:xfrm flipH="1">
            <a:off x="9564473" y="3097418"/>
            <a:ext cx="169684" cy="282164"/>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51" name="Oval 50"/>
          <p:cNvSpPr/>
          <p:nvPr/>
        </p:nvSpPr>
        <p:spPr>
          <a:xfrm>
            <a:off x="10042655" y="3474720"/>
            <a:ext cx="182880" cy="182880"/>
          </a:xfrm>
          <a:prstGeom prst="ellips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cxnSp>
        <p:nvCxnSpPr>
          <p:cNvPr id="52" name="Straight Arrow Connector 51"/>
          <p:cNvCxnSpPr>
            <a:stCxn id="51" idx="0"/>
            <a:endCxn id="32" idx="5"/>
          </p:cNvCxnSpPr>
          <p:nvPr/>
        </p:nvCxnSpPr>
        <p:spPr>
          <a:xfrm flipH="1" flipV="1">
            <a:off x="9863473" y="3097418"/>
            <a:ext cx="270622" cy="377302"/>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9448800" y="1130224"/>
            <a:ext cx="1184940" cy="369332"/>
          </a:xfrm>
          <a:prstGeom prst="rect">
            <a:avLst/>
          </a:prstGeom>
          <a:noFill/>
        </p:spPr>
        <p:txBody>
          <a:bodyPr wrap="none" rtlCol="0">
            <a:spAutoFit/>
          </a:bodyPr>
          <a:lstStyle/>
          <a:p>
            <a:r>
              <a:rPr lang="en-US" dirty="0">
                <a:solidFill>
                  <a:srgbClr val="0000FF"/>
                </a:solidFill>
                <a:latin typeface="Arial" pitchFamily="34" charset="0"/>
                <a:cs typeface="Arial" pitchFamily="34" charset="0"/>
              </a:rPr>
              <a:t>Dead end</a:t>
            </a:r>
          </a:p>
        </p:txBody>
      </p:sp>
      <p:sp>
        <p:nvSpPr>
          <p:cNvPr id="7" name="TextBox 6"/>
          <p:cNvSpPr txBox="1"/>
          <p:nvPr/>
        </p:nvSpPr>
        <p:spPr>
          <a:xfrm rot="622290">
            <a:off x="9160816" y="3523230"/>
            <a:ext cx="1313180"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Spider trap</a:t>
            </a:r>
          </a:p>
        </p:txBody>
      </p:sp>
    </p:spTree>
    <p:extLst>
      <p:ext uri="{BB962C8B-B14F-4D97-AF65-F5344CB8AC3E}">
        <p14:creationId xmlns:p14="http://schemas.microsoft.com/office/powerpoint/2010/main" val="1746975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152400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152400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3" name="Straight Connector 2"/>
          <p:cNvCxnSpPr/>
          <p:nvPr/>
        </p:nvCxnSpPr>
        <p:spPr>
          <a:xfrm>
            <a:off x="152400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152400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59394" name="Rectangle 2"/>
          <p:cNvSpPr>
            <a:spLocks noGrp="1" noChangeArrowheads="1"/>
          </p:cNvSpPr>
          <p:nvPr>
            <p:ph type="title"/>
          </p:nvPr>
        </p:nvSpPr>
        <p:spPr/>
        <p:txBody>
          <a:bodyPr/>
          <a:lstStyle/>
          <a:p>
            <a:r>
              <a:rPr lang="en-US" dirty="0"/>
              <a:t>Topic-Specific </a:t>
            </a:r>
            <a:r>
              <a:rPr lang="en-US" dirty="0" err="1"/>
              <a:t>PageRank</a:t>
            </a:r>
            <a:endParaRPr lang="en-US" dirty="0"/>
          </a:p>
        </p:txBody>
      </p:sp>
      <p:sp>
        <p:nvSpPr>
          <p:cNvPr id="59395" name="Rectangle 3"/>
          <p:cNvSpPr>
            <a:spLocks noGrp="1" noChangeArrowheads="1"/>
          </p:cNvSpPr>
          <p:nvPr>
            <p:ph type="body" idx="1"/>
          </p:nvPr>
        </p:nvSpPr>
        <p:spPr/>
        <p:txBody>
          <a:bodyPr>
            <a:normAutofit/>
          </a:bodyPr>
          <a:lstStyle/>
          <a:p>
            <a:r>
              <a:rPr lang="en-US" b="1" dirty="0">
                <a:solidFill>
                  <a:srgbClr val="D60093"/>
                </a:solidFill>
              </a:rPr>
              <a:t>Instead of generic popularity, can we measure popularity within a topic?</a:t>
            </a:r>
          </a:p>
          <a:p>
            <a:r>
              <a:rPr lang="en-US" b="1" dirty="0">
                <a:solidFill>
                  <a:srgbClr val="008000"/>
                </a:solidFill>
              </a:rPr>
              <a:t>Goal:</a:t>
            </a:r>
            <a:r>
              <a:rPr lang="en-US" dirty="0"/>
              <a:t> Evaluate Web pages not just according to their popularity, but by how close they are to a particular topic, e.g. “sports” or “history”</a:t>
            </a:r>
          </a:p>
          <a:p>
            <a:r>
              <a:rPr lang="en-US" b="1" dirty="0">
                <a:solidFill>
                  <a:srgbClr val="0000FF"/>
                </a:solidFill>
              </a:rPr>
              <a:t>Allows search queries to be answered based on interests of the user</a:t>
            </a:r>
          </a:p>
          <a:p>
            <a:pPr lvl="1"/>
            <a:r>
              <a:rPr lang="en-US" b="1" dirty="0">
                <a:solidFill>
                  <a:srgbClr val="D60093"/>
                </a:solidFill>
              </a:rPr>
              <a:t>Example:</a:t>
            </a:r>
            <a:r>
              <a:rPr lang="en-US" dirty="0"/>
              <a:t> Query “Trojan” wants different pages depending on whether you are interested in sports, history and computer security</a:t>
            </a:r>
          </a:p>
        </p:txBody>
      </p:sp>
      <p:sp>
        <p:nvSpPr>
          <p:cNvPr id="5" name="Slide Number Placeholder 4"/>
          <p:cNvSpPr>
            <a:spLocks noGrp="1"/>
          </p:cNvSpPr>
          <p:nvPr>
            <p:ph type="sldNum" sz="quarter" idx="12"/>
          </p:nvPr>
        </p:nvSpPr>
        <p:spPr/>
        <p:txBody>
          <a:bodyPr/>
          <a:lstStyle/>
          <a:p>
            <a:fld id="{19B12225-5612-419B-A8D5-4B8EEE4C217E}" type="slidenum">
              <a:rPr lang="en-US" smtClean="0"/>
              <a:pPr/>
              <a:t>8</a:t>
            </a:fld>
            <a:endParaRPr lang="en-US"/>
          </a:p>
        </p:txBody>
      </p:sp>
    </p:spTree>
    <p:extLst>
      <p:ext uri="{BB962C8B-B14F-4D97-AF65-F5344CB8AC3E}">
        <p14:creationId xmlns:p14="http://schemas.microsoft.com/office/powerpoint/2010/main" val="23968395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39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93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152400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152400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3" name="Straight Connector 2"/>
          <p:cNvCxnSpPr/>
          <p:nvPr/>
        </p:nvCxnSpPr>
        <p:spPr>
          <a:xfrm>
            <a:off x="152400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152400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59394" name="Rectangle 2"/>
          <p:cNvSpPr>
            <a:spLocks noGrp="1" noChangeArrowheads="1"/>
          </p:cNvSpPr>
          <p:nvPr>
            <p:ph type="title"/>
          </p:nvPr>
        </p:nvSpPr>
        <p:spPr/>
        <p:txBody>
          <a:bodyPr/>
          <a:lstStyle/>
          <a:p>
            <a:r>
              <a:rPr lang="en-US" dirty="0"/>
              <a:t>Topic-Specific </a:t>
            </a:r>
            <a:r>
              <a:rPr lang="en-US" dirty="0" err="1"/>
              <a:t>PageRank</a:t>
            </a:r>
            <a:endParaRPr lang="en-US" dirty="0"/>
          </a:p>
        </p:txBody>
      </p:sp>
      <p:sp>
        <p:nvSpPr>
          <p:cNvPr id="59395" name="Rectangle 3"/>
          <p:cNvSpPr>
            <a:spLocks noGrp="1" noChangeArrowheads="1"/>
          </p:cNvSpPr>
          <p:nvPr>
            <p:ph type="body" idx="1"/>
          </p:nvPr>
        </p:nvSpPr>
        <p:spPr>
          <a:xfrm>
            <a:off x="1981200" y="1295400"/>
            <a:ext cx="8534400" cy="5410200"/>
          </a:xfrm>
        </p:spPr>
        <p:txBody>
          <a:bodyPr>
            <a:normAutofit/>
          </a:bodyPr>
          <a:lstStyle/>
          <a:p>
            <a:r>
              <a:rPr lang="en-US" dirty="0"/>
              <a:t>Random walker has a small probability of teleporting at any step</a:t>
            </a:r>
          </a:p>
          <a:p>
            <a:r>
              <a:rPr lang="en-US" b="1" dirty="0">
                <a:solidFill>
                  <a:srgbClr val="FF0066"/>
                </a:solidFill>
              </a:rPr>
              <a:t>Teleport can go to:</a:t>
            </a:r>
          </a:p>
          <a:p>
            <a:pPr lvl="1"/>
            <a:r>
              <a:rPr lang="en-US" b="1" dirty="0">
                <a:solidFill>
                  <a:srgbClr val="0000FF"/>
                </a:solidFill>
              </a:rPr>
              <a:t>Standard PageRank: </a:t>
            </a:r>
            <a:r>
              <a:rPr lang="en-US" b="1" dirty="0"/>
              <a:t>Any page with equal probability</a:t>
            </a:r>
          </a:p>
          <a:p>
            <a:pPr lvl="2"/>
            <a:r>
              <a:rPr lang="en-US" dirty="0"/>
              <a:t>To avoid dead-end and spider-trap problems</a:t>
            </a:r>
          </a:p>
          <a:p>
            <a:pPr lvl="1"/>
            <a:r>
              <a:rPr lang="en-US" b="1" dirty="0">
                <a:solidFill>
                  <a:srgbClr val="0000FF"/>
                </a:solidFill>
              </a:rPr>
              <a:t>Topic Specific PageRank: </a:t>
            </a:r>
            <a:r>
              <a:rPr lang="en-US" b="1" dirty="0"/>
              <a:t>A topic-specific set of “relevant” pages (</a:t>
            </a:r>
            <a:r>
              <a:rPr lang="en-US" b="1" dirty="0">
                <a:solidFill>
                  <a:srgbClr val="008000"/>
                </a:solidFill>
              </a:rPr>
              <a:t>teleport set</a:t>
            </a:r>
            <a:r>
              <a:rPr lang="en-US" b="1" dirty="0"/>
              <a:t>)</a:t>
            </a:r>
          </a:p>
          <a:p>
            <a:r>
              <a:rPr lang="en-US" b="1" dirty="0">
                <a:solidFill>
                  <a:srgbClr val="D60093"/>
                </a:solidFill>
              </a:rPr>
              <a:t>Idea: Bias the random walk</a:t>
            </a:r>
          </a:p>
          <a:p>
            <a:pPr lvl="1"/>
            <a:r>
              <a:rPr lang="en-US" dirty="0"/>
              <a:t>When walker teleports, she pick a page from a set </a:t>
            </a:r>
            <a:r>
              <a:rPr lang="en-US" b="1" i="1" dirty="0"/>
              <a:t>S</a:t>
            </a:r>
            <a:endParaRPr lang="en-US" b="1" dirty="0"/>
          </a:p>
          <a:p>
            <a:pPr lvl="1"/>
            <a:r>
              <a:rPr lang="en-US" b="1" i="1" dirty="0"/>
              <a:t>S</a:t>
            </a:r>
            <a:r>
              <a:rPr lang="en-US" dirty="0"/>
              <a:t> contains only pages that are relevant to the topic</a:t>
            </a:r>
          </a:p>
          <a:p>
            <a:pPr lvl="2"/>
            <a:r>
              <a:rPr lang="en-US" dirty="0"/>
              <a:t>E.g., Open Directory (DMOZ) pages for a given topic/query</a:t>
            </a:r>
          </a:p>
          <a:p>
            <a:pPr lvl="1"/>
            <a:r>
              <a:rPr lang="en-US" dirty="0"/>
              <a:t>For each teleport set </a:t>
            </a:r>
            <a:r>
              <a:rPr lang="en-US" b="1" i="1" dirty="0"/>
              <a:t>S</a:t>
            </a:r>
            <a:r>
              <a:rPr lang="en-US" dirty="0"/>
              <a:t>, we get a different vector </a:t>
            </a:r>
            <a:r>
              <a:rPr lang="en-US" b="1" i="1" dirty="0" err="1"/>
              <a:t>r</a:t>
            </a:r>
            <a:r>
              <a:rPr lang="en-US" b="1" i="1" baseline="-25000" dirty="0" err="1"/>
              <a:t>S</a:t>
            </a:r>
            <a:endParaRPr lang="en-US" b="1" i="1" baseline="-25000" dirty="0"/>
          </a:p>
        </p:txBody>
      </p:sp>
      <p:sp>
        <p:nvSpPr>
          <p:cNvPr id="5" name="Slide Number Placeholder 4"/>
          <p:cNvSpPr>
            <a:spLocks noGrp="1"/>
          </p:cNvSpPr>
          <p:nvPr>
            <p:ph type="sldNum" sz="quarter" idx="12"/>
          </p:nvPr>
        </p:nvSpPr>
        <p:spPr/>
        <p:txBody>
          <a:bodyPr/>
          <a:lstStyle/>
          <a:p>
            <a:fld id="{19B12225-5612-419B-A8D5-4B8EEE4C217E}" type="slidenum">
              <a:rPr lang="en-US" smtClean="0"/>
              <a:pPr/>
              <a:t>9</a:t>
            </a:fld>
            <a:endParaRPr lang="en-US"/>
          </a:p>
        </p:txBody>
      </p:sp>
    </p:spTree>
    <p:extLst>
      <p:ext uri="{BB962C8B-B14F-4D97-AF65-F5344CB8AC3E}">
        <p14:creationId xmlns:p14="http://schemas.microsoft.com/office/powerpoint/2010/main" val="29940066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39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39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9395">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39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939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939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39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939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939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uiExpand="1" build="p"/>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10030</Words>
  <Application>Microsoft Office PowerPoint</Application>
  <PresentationFormat>宽屏</PresentationFormat>
  <Paragraphs>978</Paragraphs>
  <Slides>64</Slides>
  <Notes>32</Notes>
  <HiddenSlides>14</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2</vt:i4>
      </vt:variant>
      <vt:variant>
        <vt:lpstr>幻灯片标题</vt:lpstr>
      </vt:variant>
      <vt:variant>
        <vt:i4>64</vt:i4>
      </vt:variant>
    </vt:vector>
  </HeadingPairs>
  <TitlesOfParts>
    <vt:vector size="84" baseType="lpstr">
      <vt:lpstr>cmsy10</vt:lpstr>
      <vt:lpstr>Monotype Sorts</vt:lpstr>
      <vt:lpstr>等线</vt:lpstr>
      <vt:lpstr>等线 Light</vt:lpstr>
      <vt:lpstr>黑体</vt:lpstr>
      <vt:lpstr>微软雅黑</vt:lpstr>
      <vt:lpstr>Arial</vt:lpstr>
      <vt:lpstr>Arial Narrow</vt:lpstr>
      <vt:lpstr>Calibri</vt:lpstr>
      <vt:lpstr>Cambria Math</vt:lpstr>
      <vt:lpstr>Rockwell</vt:lpstr>
      <vt:lpstr>Symbol</vt:lpstr>
      <vt:lpstr>Tahoma</vt:lpstr>
      <vt:lpstr>Times New Roman</vt:lpstr>
      <vt:lpstr>Verdana</vt:lpstr>
      <vt:lpstr>Wingdings</vt:lpstr>
      <vt:lpstr>Wingdings 2</vt:lpstr>
      <vt:lpstr>Office 主题​​</vt:lpstr>
      <vt:lpstr>Acrobat Document</vt:lpstr>
      <vt:lpstr>Equation</vt:lpstr>
      <vt:lpstr>PowerPoint 演示文稿</vt:lpstr>
      <vt:lpstr>1. Go Through 10 Weeks</vt:lpstr>
      <vt:lpstr>How It All Fits Together</vt:lpstr>
      <vt:lpstr>Web as a Directed Graph</vt:lpstr>
      <vt:lpstr>Example: PageRank Scores</vt:lpstr>
      <vt:lpstr>Simple Recursive Formulation</vt:lpstr>
      <vt:lpstr>PageRank: Problems</vt:lpstr>
      <vt:lpstr>Topic-Specific PageRank</vt:lpstr>
      <vt:lpstr>Topic-Specific PageRank</vt:lpstr>
      <vt:lpstr>Hubs and Authorities</vt:lpstr>
      <vt:lpstr>Hubs and Authorities</vt:lpstr>
      <vt:lpstr>Existence and Uniqueness</vt:lpstr>
      <vt:lpstr>Link Farms</vt:lpstr>
      <vt:lpstr>Simple Model: Trust Propagation</vt:lpstr>
      <vt:lpstr>Plan of Action</vt:lpstr>
      <vt:lpstr>Collaborative Filtering</vt:lpstr>
      <vt:lpstr>Finding “Similar” Users</vt:lpstr>
      <vt:lpstr>Latent Factor Models</vt:lpstr>
      <vt:lpstr>SGD vs. GD</vt:lpstr>
      <vt:lpstr>Performance of Various Methods</vt:lpstr>
      <vt:lpstr>PowerPoint 演示文稿</vt:lpstr>
      <vt:lpstr>Standing on June 26th 2009</vt:lpstr>
      <vt:lpstr>PowerPoint 演示文稿</vt:lpstr>
      <vt:lpstr> Frequent Itemsets</vt:lpstr>
      <vt:lpstr>Detail for A-Priori</vt:lpstr>
      <vt:lpstr>Main-Memory: Picture of PCY</vt:lpstr>
      <vt:lpstr>Main-Memory: Multistage</vt:lpstr>
      <vt:lpstr>k–means Algorithm(s)</vt:lpstr>
      <vt:lpstr>Populating Clusters</vt:lpstr>
      <vt:lpstr>Example: Assigning Clusters</vt:lpstr>
      <vt:lpstr>Example: Assigning Clusters</vt:lpstr>
      <vt:lpstr>Example: Assigning Clusters</vt:lpstr>
      <vt:lpstr>k – Means Algorithm(s)</vt:lpstr>
      <vt:lpstr>PowerPoint 演示文稿</vt:lpstr>
      <vt:lpstr>Getting the k right</vt:lpstr>
      <vt:lpstr>Frequent Itemsets in &lt; 2 Passes</vt:lpstr>
      <vt:lpstr>Supervised Learning</vt:lpstr>
      <vt:lpstr>Supervised Learning</vt:lpstr>
      <vt:lpstr>Linear models for classification</vt:lpstr>
      <vt:lpstr>Support Vector Machines</vt:lpstr>
      <vt:lpstr>Canonical Hyperplane: Problem</vt:lpstr>
      <vt:lpstr>Canonical Hyperplane: Solution</vt:lpstr>
      <vt:lpstr>Maximizing the Margin</vt:lpstr>
      <vt:lpstr>2. About Platform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 Final Report Explanation</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dc:creator>
  <cp:lastModifiedBy>w</cp:lastModifiedBy>
  <cp:revision>2</cp:revision>
  <dcterms:created xsi:type="dcterms:W3CDTF">2023-04-26T16:17:42Z</dcterms:created>
  <dcterms:modified xsi:type="dcterms:W3CDTF">2023-04-26T16:18:51Z</dcterms:modified>
</cp:coreProperties>
</file>